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90" r:id="rId22"/>
    <p:sldId id="276" r:id="rId23"/>
    <p:sldId id="277" r:id="rId24"/>
    <p:sldId id="304" r:id="rId25"/>
    <p:sldId id="280" r:id="rId26"/>
    <p:sldId id="282" r:id="rId27"/>
    <p:sldId id="284" r:id="rId28"/>
    <p:sldId id="283" r:id="rId29"/>
    <p:sldId id="303" r:id="rId30"/>
    <p:sldId id="286" r:id="rId31"/>
    <p:sldId id="289" r:id="rId32"/>
    <p:sldId id="291" r:id="rId33"/>
    <p:sldId id="292" r:id="rId34"/>
    <p:sldId id="293" r:id="rId35"/>
    <p:sldId id="295" r:id="rId36"/>
    <p:sldId id="296" r:id="rId37"/>
    <p:sldId id="297" r:id="rId38"/>
    <p:sldId id="294" r:id="rId39"/>
    <p:sldId id="287" r:id="rId40"/>
    <p:sldId id="288" r:id="rId41"/>
    <p:sldId id="298" r:id="rId42"/>
    <p:sldId id="281" r:id="rId43"/>
    <p:sldId id="299" r:id="rId44"/>
    <p:sldId id="301" r:id="rId45"/>
    <p:sldId id="300" r:id="rId46"/>
    <p:sldId id="302" r:id="rId4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99"/>
    <a:srgbClr val="FFCCFF"/>
    <a:srgbClr val="FFFFFF"/>
    <a:srgbClr val="D5D5FF"/>
    <a:srgbClr val="CCCCFF"/>
    <a:srgbClr val="FF99CC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667" autoAdjust="0"/>
  </p:normalViewPr>
  <p:slideViewPr>
    <p:cSldViewPr>
      <p:cViewPr varScale="1">
        <p:scale>
          <a:sx n="74" d="100"/>
          <a:sy n="74" d="100"/>
        </p:scale>
        <p:origin x="-120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C2E7BE-BA16-46DD-9C21-0BD5BEE8D5DD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1D3C21-EF70-4770-AE97-21042BE6D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СКФ по </a:t>
            </a:r>
            <a:r>
              <a:rPr lang="en-US" smtClean="0"/>
              <a:t>MDRD (</a:t>
            </a:r>
            <a:r>
              <a:rPr lang="ru-RU" smtClean="0"/>
              <a:t>мл/мин/1,73 м</a:t>
            </a:r>
            <a:r>
              <a:rPr lang="ru-RU" baseline="30000" smtClean="0"/>
              <a:t>2</a:t>
            </a:r>
            <a:r>
              <a:rPr lang="ru-RU" smtClean="0"/>
              <a:t>)=186х(креатинин /88,мкмоль/л)</a:t>
            </a:r>
            <a:r>
              <a:rPr lang="ru-RU" baseline="30000" smtClean="0"/>
              <a:t>-1,54</a:t>
            </a:r>
            <a:r>
              <a:rPr lang="ru-RU" smtClean="0"/>
              <a:t>х(возраст, лет)</a:t>
            </a:r>
            <a:r>
              <a:rPr lang="ru-RU" baseline="30000" smtClean="0"/>
              <a:t>-0,203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/>
              <a:t>Для женщин результат умножают на 0,742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/>
              <a:t>Клиренс креатинина по формуле Кокрофта-Голта (мл/мин)=(88 х (140 – возраст, лет) х масса тела, кг) / 72 х креатинин, мкмоль/л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/>
              <a:t>Для женщин результат умножают на 0,85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784323-7623-463E-AD26-D80455A9456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73E58-D962-4A91-A32E-6E05A4DE69E2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81F06-F63A-47A0-9D96-C53BA9A85F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6F2C-9540-4AA5-B6BF-807C732BA945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A3A2D-1BB5-4FBF-B4E4-E5E114D22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C2A32-6ADA-46A2-84F0-6777FF76EDAA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C9EE8-231F-4B7C-AEF5-28AF9EDF01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14BA0-CF9C-4E88-B8DE-57ADA5D0F95F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1E9D6-3CC5-43FE-AC61-63E660FFEE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F65F-8B63-471B-A956-744E562B7433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7F55A-3339-4435-9B65-C52F530927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CA7A0-F6D8-4009-A5F2-042B484355F1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5B1AF-9647-4B3B-BCA0-B0EA9535C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F86F8-FC24-4AA5-850B-6809CD21F982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F8DF3-71C1-43C0-9F34-D50DF99EC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02346-C5F6-4363-801A-7B6F9FBF3A16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4EF1-3E67-4155-B567-D65EBFDB76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E63E-43F1-4BE7-A68D-7F901DFE40D6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4C708-A79F-4C62-915B-DEE746285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2DB65-3345-4678-9C3D-3DB00EC4902B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F3F0D-6C4F-4A72-89C9-72BC4B52D1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0C04-39D3-42A9-9EFF-9255828CCC10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E3800-8D5B-4E90-88AA-141AB4B6F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74F45-12B4-4048-B501-F4E044226858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5561D-A43E-4409-98BF-59A7BDF062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5DFE02-A954-41BD-81ED-DB910B20E016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289E04-3175-495D-86A5-D1EDF31F9E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2130425"/>
            <a:ext cx="8569325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Артериальная гипертензия</a:t>
            </a:r>
            <a:endParaRPr lang="ru-RU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47244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И.Е. Моисеева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кафедра семейной медицины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СЗГМУ им. И.И. Мечникова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Сбор анамнеза: общая характеристика </a:t>
            </a:r>
            <a:b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диагностика вторичных форм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75" y="2000250"/>
            <a:ext cx="8785225" cy="442595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Длительность существования АГ; уровни повышения АД; наличие кризов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Диагностика вторичных форм АГ: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Семейный анамнез заболеваний почек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Наличие в анамнезе заболеваний почек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Употребление лекарств и т.п. (оральные контрацептивы, назальные капли, стероиды, НПВС, кокаин, циклоспорин, эритропоэтин)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Эпизоды пароксизмального потоотделения, головных болей, сердцебиения, тревоги (феохромоцитома)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Мышечная слабость, парестезии, судороги (альдостеронизм)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Сбор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анамнеза: факторы риска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Наследственная отягощенность по АГ, ССЗ, ДЛП, СД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Наличие в </a:t>
            </a:r>
            <a:r>
              <a:rPr lang="ru-RU" dirty="0"/>
              <a:t>анамнезе ССЗ, ДЛП, СД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Курение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Нерациональное питание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Ожирение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Низкая физическая активность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Храп и указания на остановки дыхания во время сна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Личностные особенности пациента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Сбор анамнеза: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 и АКС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Головной мозг и глаза: головная боль, головокружение, нарушения речи, нарушения зрения, ТИА, сенсорные и двигательные расстройства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Сердце: сердцебиение, боли в грудной клетке, одышка, отеки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Почки: жажда, полиурия, никтурия, гематурия, отеки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Периферические артерии: похолодание конечностей, перемежающаяся хромота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Сбор анамнеза: «внешние» факторы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3983038"/>
          </a:xfrm>
        </p:spPr>
        <p:txBody>
          <a:bodyPr/>
          <a:lstStyle/>
          <a:p>
            <a:pPr eaLnBrk="1" hangingPunct="1"/>
            <a:r>
              <a:rPr lang="ru-RU" smtClean="0"/>
              <a:t>Предшествующая АГТ: препараты, эффективность, переносимость</a:t>
            </a:r>
          </a:p>
          <a:p>
            <a:pPr eaLnBrk="1" hangingPunct="1"/>
            <a:r>
              <a:rPr lang="ru-RU" smtClean="0"/>
              <a:t>Оценка влияния факторов окружающей среды, семейного положения, рабочей обстановки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Физикальное обследование: признаки вторичной АГ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63" y="1785938"/>
            <a:ext cx="8229600" cy="4525962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Симптомы болезни или синдрома Иценко-Кушинга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Нейрофиброматоз кожи (феохромоцитома?)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Увеличение размера почек (поликистоз? опухоли?)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Аускультативные шумы над брюшным отделом аорты, почечными артериями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Аускультативные изменения сердечных тонов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Ослабленный пульс и сниженное АД на бедренной артерии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Физикальное обследование: признаки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 и АКС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Двигательные и сенсорные расстройства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Изменения сосудов сетчатки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Увеличение границ сердца, нарушения ритма, признаки ХСН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Асимметрия/ослабление пульса на периферических артериях, похолодание конечностей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Систолический шум на сонных артериях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8786813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Физикальное обследование: 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висцерального ожирения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2" name="Объект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eaLnBrk="1" hangingPunct="1"/>
            <a:r>
              <a:rPr lang="ru-RU" smtClean="0"/>
              <a:t>Увеличение ОТ (в положении стоя) у мужчин более 102 см, у женщин более 88 см</a:t>
            </a:r>
          </a:p>
          <a:p>
            <a:pPr eaLnBrk="1" hangingPunct="1"/>
            <a:r>
              <a:rPr lang="ru-RU" smtClean="0"/>
              <a:t>Повышение ИМТ: избыточная масса тела ИМТ от 25 кг/м</a:t>
            </a:r>
            <a:r>
              <a:rPr lang="ru-RU" baseline="30000" smtClean="0"/>
              <a:t>2</a:t>
            </a:r>
            <a:r>
              <a:rPr lang="ru-RU" smtClean="0"/>
              <a:t>, ожирение ИМТ от 30 кг/м</a:t>
            </a:r>
            <a:r>
              <a:rPr lang="ru-RU" baseline="30000" smtClean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Лабораторно-инструментальные методы: обязательные исследования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46" name="Объект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3983038"/>
          </a:xfrm>
        </p:spPr>
        <p:txBody>
          <a:bodyPr/>
          <a:lstStyle/>
          <a:p>
            <a:pPr eaLnBrk="1" hangingPunct="1"/>
            <a:r>
              <a:rPr lang="ru-RU" smtClean="0"/>
              <a:t>Общий анализ крови и мочи</a:t>
            </a:r>
          </a:p>
          <a:p>
            <a:pPr eaLnBrk="1" hangingPunct="1"/>
            <a:r>
              <a:rPr lang="ru-RU" smtClean="0"/>
              <a:t>Глюкоза, холестерин общий, ХС ЛПВП,</a:t>
            </a:r>
            <a:r>
              <a:rPr lang="en-US" smtClean="0"/>
              <a:t> </a:t>
            </a:r>
            <a:r>
              <a:rPr lang="ru-RU" smtClean="0"/>
              <a:t>ТГ,</a:t>
            </a:r>
            <a:r>
              <a:rPr lang="en-US" smtClean="0"/>
              <a:t> </a:t>
            </a:r>
            <a:r>
              <a:rPr lang="ru-RU" smtClean="0"/>
              <a:t>креатинин*</a:t>
            </a:r>
          </a:p>
          <a:p>
            <a:pPr eaLnBrk="1" hangingPunct="1"/>
            <a:r>
              <a:rPr lang="ru-RU" smtClean="0"/>
              <a:t>Клиренс креатинина (формула Кокрофта-Голта) или СКФ</a:t>
            </a:r>
            <a:r>
              <a:rPr lang="en-US" smtClean="0"/>
              <a:t> </a:t>
            </a:r>
            <a:r>
              <a:rPr lang="ru-RU" smtClean="0"/>
              <a:t>(формула </a:t>
            </a:r>
            <a:r>
              <a:rPr lang="en-US" smtClean="0"/>
              <a:t>MDRD)</a:t>
            </a:r>
            <a:r>
              <a:rPr lang="ru-RU" smtClean="0"/>
              <a:t>*</a:t>
            </a:r>
            <a:endParaRPr lang="en-US" smtClean="0"/>
          </a:p>
          <a:p>
            <a:pPr eaLnBrk="1" hangingPunct="1"/>
            <a:r>
              <a:rPr lang="ru-RU" smtClean="0"/>
              <a:t>ЭКГ*</a:t>
            </a:r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3429000" y="6488113"/>
            <a:ext cx="571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mic Sans MS" pitchFamily="66" charset="0"/>
              </a:rPr>
              <a:t>* обязательное исследование по </a:t>
            </a:r>
            <a:r>
              <a:rPr lang="en-US">
                <a:latin typeface="Comic Sans MS" pitchFamily="66" charset="0"/>
              </a:rPr>
              <a:t>NICE</a:t>
            </a:r>
            <a:r>
              <a:rPr lang="ru-RU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Лабораторно-инструментальные методы: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дополнительные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500" y="1785938"/>
            <a:ext cx="8572500" cy="492442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Мочевая кислота, калий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ЭХО-КГ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МАУ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Исследование глазного дна*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УЗИ почек и надпочечников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УЗИ брахицефальных и почечных артерий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Рентгенография органов грудной клетки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СМАД и СКАД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Определение лодыжечно-плечевого индекса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Определение скорости пульсовой волны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Тест на толерантность к глюкозе (при уровне глюкозы выше 5,6 ммоль/л натощак)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Количественная оценка протеинурии (при положительном результате на </a:t>
            </a:r>
            <a:r>
              <a:rPr lang="ru-RU" dirty="0" err="1" smtClean="0"/>
              <a:t>тест-полоске</a:t>
            </a:r>
            <a:r>
              <a:rPr lang="ru-RU" dirty="0" smtClean="0"/>
              <a:t>)*</a:t>
            </a:r>
          </a:p>
        </p:txBody>
      </p:sp>
      <p:sp>
        <p:nvSpPr>
          <p:cNvPr id="33795" name="TextBox 3"/>
          <p:cNvSpPr txBox="1">
            <a:spLocks noChangeArrowheads="1"/>
          </p:cNvSpPr>
          <p:nvPr/>
        </p:nvSpPr>
        <p:spPr bwMode="auto">
          <a:xfrm>
            <a:off x="4500563" y="6357938"/>
            <a:ext cx="4500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mic Sans MS" pitchFamily="66" charset="0"/>
              </a:rPr>
              <a:t>* обязательное исследование по </a:t>
            </a:r>
            <a:r>
              <a:rPr lang="en-US">
                <a:latin typeface="Comic Sans MS" pitchFamily="66" charset="0"/>
              </a:rPr>
              <a:t>NICE</a:t>
            </a:r>
            <a:r>
              <a:rPr lang="ru-RU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Лабораторно-инструментальные методы: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углубленное исследование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Осложненная АГ: оценка состояния головного мозга, миокарда, почек, магистральных артерий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Выявление вторичных форм АГ: концентрации альдостерона, кортикостероидов, активность ренина, катехоламины и их метаболиты в суточной моче и/или плазме крови, брюшная аортография, КТ или МРТ надпочечников, почек и головного мозга, магнитно-резонансная ангиография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856662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артериальная гипертензия?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состояние</a:t>
            </a:r>
            <a:r>
              <a:rPr lang="ru-RU" dirty="0" smtClean="0"/>
              <a:t>, при котором систолическое АД составляет 140 мм рт. ст. или выше и/или диастолическое АД – 90 мм рт. ст. или выше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синдром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повышения АД при гипертонической болезни и симптоматических АГ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 риска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инсульта, ИБС, ХСН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стратификации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риска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2" name="Объект 2"/>
          <p:cNvSpPr>
            <a:spLocks noGrp="1"/>
          </p:cNvSpPr>
          <p:nvPr>
            <p:ph idx="1"/>
          </p:nvPr>
        </p:nvSpPr>
        <p:spPr>
          <a:xfrm>
            <a:off x="0" y="1196975"/>
            <a:ext cx="9144000" cy="53276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400" b="1" i="1" smtClean="0"/>
              <a:t>Факторы риска</a:t>
            </a:r>
          </a:p>
          <a:p>
            <a:pPr eaLnBrk="1" hangingPunct="1">
              <a:spcBef>
                <a:spcPct val="0"/>
              </a:spcBef>
            </a:pPr>
            <a:r>
              <a:rPr lang="ru-RU" sz="2400" smtClean="0"/>
              <a:t>Величина пульсового АД (у пожилых) </a:t>
            </a:r>
          </a:p>
          <a:p>
            <a:pPr eaLnBrk="1" hangingPunct="1">
              <a:spcBef>
                <a:spcPct val="0"/>
              </a:spcBef>
            </a:pPr>
            <a:r>
              <a:rPr lang="ru-RU" sz="2400" smtClean="0"/>
              <a:t>Возраст (мужчины &gt;55 лет; женщины &gt;65 лет)</a:t>
            </a:r>
          </a:p>
          <a:p>
            <a:pPr eaLnBrk="1" hangingPunct="1">
              <a:spcBef>
                <a:spcPct val="0"/>
              </a:spcBef>
            </a:pPr>
            <a:r>
              <a:rPr lang="ru-RU" sz="2400" smtClean="0"/>
              <a:t>Курение</a:t>
            </a:r>
          </a:p>
          <a:p>
            <a:pPr eaLnBrk="1" hangingPunct="1">
              <a:spcBef>
                <a:spcPct val="0"/>
              </a:spcBef>
            </a:pPr>
            <a:r>
              <a:rPr lang="ru-RU" sz="2400" smtClean="0"/>
              <a:t>Дислипидемия: ОХС&gt;5,0 ммоль/л </a:t>
            </a:r>
            <a:r>
              <a:rPr lang="ru-RU" sz="2000" smtClean="0"/>
              <a:t>(190 мг/дл) </a:t>
            </a:r>
            <a:r>
              <a:rPr lang="ru-RU" sz="2400" i="1" smtClean="0"/>
              <a:t>или</a:t>
            </a:r>
            <a:r>
              <a:rPr lang="ru-RU" sz="2400" smtClean="0"/>
              <a:t> ХС ЛПНП&gt;3,0 ммоль/л </a:t>
            </a:r>
            <a:r>
              <a:rPr lang="ru-RU" sz="2000" smtClean="0"/>
              <a:t>(115 мг/дл) </a:t>
            </a:r>
            <a:r>
              <a:rPr lang="ru-RU" sz="2400" i="1" smtClean="0"/>
              <a:t>или</a:t>
            </a:r>
            <a:r>
              <a:rPr lang="ru-RU" sz="2400" smtClean="0"/>
              <a:t> ХС ЛПВП&lt;1,0 ммоль/л </a:t>
            </a:r>
            <a:r>
              <a:rPr lang="ru-RU" sz="2000" smtClean="0"/>
              <a:t>(40 мг/дл) </a:t>
            </a:r>
            <a:r>
              <a:rPr lang="ru-RU" sz="2400" smtClean="0"/>
              <a:t>для мужчин и &lt;1,2 ммоль/л </a:t>
            </a:r>
            <a:r>
              <a:rPr lang="ru-RU" sz="2000" smtClean="0"/>
              <a:t>(46 мг/дл) </a:t>
            </a:r>
            <a:r>
              <a:rPr lang="ru-RU" sz="2400" smtClean="0"/>
              <a:t>для женщин </a:t>
            </a:r>
            <a:r>
              <a:rPr lang="ru-RU" sz="2400" i="1" smtClean="0"/>
              <a:t>или</a:t>
            </a:r>
            <a:r>
              <a:rPr lang="ru-RU" sz="2400" smtClean="0"/>
              <a:t> ТГ&gt;1,7 ммоль/л </a:t>
            </a:r>
            <a:r>
              <a:rPr lang="ru-RU" sz="2000" smtClean="0"/>
              <a:t>(150 мг/дл)</a:t>
            </a:r>
          </a:p>
          <a:p>
            <a:pPr eaLnBrk="1" hangingPunct="1">
              <a:spcBef>
                <a:spcPct val="0"/>
              </a:spcBef>
            </a:pPr>
            <a:r>
              <a:rPr lang="ru-RU" sz="2400" smtClean="0"/>
              <a:t>Глюкоза плазмы натощак 5,6–6,9 ммоль/л </a:t>
            </a:r>
            <a:r>
              <a:rPr lang="ru-RU" sz="2000" smtClean="0"/>
              <a:t>(102–25 мг/дл)</a:t>
            </a:r>
          </a:p>
          <a:p>
            <a:pPr eaLnBrk="1" hangingPunct="1">
              <a:spcBef>
                <a:spcPct val="0"/>
              </a:spcBef>
            </a:pPr>
            <a:r>
              <a:rPr lang="ru-RU" sz="2400" smtClean="0"/>
              <a:t>НТГ</a:t>
            </a:r>
            <a:endParaRPr lang="ru-RU" sz="2400" b="1" smtClean="0"/>
          </a:p>
          <a:p>
            <a:pPr eaLnBrk="1" hangingPunct="1">
              <a:spcBef>
                <a:spcPct val="0"/>
              </a:spcBef>
            </a:pPr>
            <a:r>
              <a:rPr lang="ru-RU" sz="2400" smtClean="0"/>
              <a:t>Семейный анамнез ранних ССЗ (у мужчин &lt;55 лет; у женщин &lt;65 лет)</a:t>
            </a:r>
          </a:p>
          <a:p>
            <a:pPr eaLnBrk="1" hangingPunct="1">
              <a:spcBef>
                <a:spcPct val="0"/>
              </a:spcBef>
            </a:pPr>
            <a:r>
              <a:rPr lang="ru-RU" sz="2400" smtClean="0"/>
              <a:t>АО (ОТ&gt;102 см для мужчин и &gt;88 см для женщин) при отсутствии МС*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стратификации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риска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975"/>
            <a:ext cx="9144000" cy="5327650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i="1" dirty="0" smtClean="0"/>
              <a:t>Сахарный </a:t>
            </a:r>
            <a:r>
              <a:rPr lang="ru-RU" sz="2000" b="1" i="1" dirty="0"/>
              <a:t>диабет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Глюкоза </a:t>
            </a:r>
            <a:r>
              <a:rPr lang="ru-RU" sz="2000" dirty="0"/>
              <a:t>в плазме крови натощак ≥7,0 ммоль/л </a:t>
            </a:r>
            <a:r>
              <a:rPr lang="ru-RU" sz="1800" dirty="0"/>
              <a:t>(126 мг/дл) </a:t>
            </a:r>
            <a:r>
              <a:rPr lang="ru-RU" sz="2000" dirty="0" smtClean="0"/>
              <a:t>при </a:t>
            </a:r>
            <a:r>
              <a:rPr lang="ru-RU" sz="2000" dirty="0"/>
              <a:t>повторных </a:t>
            </a:r>
            <a:r>
              <a:rPr lang="ru-RU" sz="2000" dirty="0" smtClean="0"/>
              <a:t>измерениях</a:t>
            </a:r>
            <a:endParaRPr lang="ru-RU" sz="20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Глюкоза </a:t>
            </a:r>
            <a:r>
              <a:rPr lang="ru-RU" sz="2000" dirty="0"/>
              <a:t>в плазме </a:t>
            </a:r>
            <a:r>
              <a:rPr lang="ru-RU" sz="2000" dirty="0" smtClean="0"/>
              <a:t>после </a:t>
            </a:r>
            <a:r>
              <a:rPr lang="ru-RU" sz="2000" dirty="0"/>
              <a:t>еды или через 2 ч после </a:t>
            </a:r>
            <a:r>
              <a:rPr lang="ru-RU" sz="2000" dirty="0" smtClean="0"/>
              <a:t>приема 75 </a:t>
            </a:r>
            <a:r>
              <a:rPr lang="ru-RU" sz="2000" dirty="0"/>
              <a:t>г глюкозы &gt;11,0 ммоль/л </a:t>
            </a:r>
            <a:r>
              <a:rPr lang="ru-RU" sz="1800" dirty="0"/>
              <a:t>(198 мг/дл)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i="1" dirty="0"/>
              <a:t>Метаболический синдром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Основной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критерий </a:t>
            </a:r>
            <a:r>
              <a:rPr lang="ru-RU" sz="2000" dirty="0"/>
              <a:t>– АО (ОТ&gt;94 см для мужчин и &gt;80 см для женщин</a:t>
            </a:r>
            <a:r>
              <a:rPr lang="ru-RU" sz="2000" dirty="0" smtClean="0"/>
              <a:t>)</a:t>
            </a:r>
            <a:endParaRPr lang="ru-RU" sz="20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Дополнительные критерии: 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АД</a:t>
            </a:r>
            <a:r>
              <a:rPr lang="ru-RU" sz="2000" dirty="0"/>
              <a:t>≥130/85 мм рт. ст.,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/>
              <a:t>ХС ЛПНП&gt;3,0 ммоль/л, ХС ЛПВП&lt;1,0 ммоль/л для мужчин или </a:t>
            </a:r>
            <a:r>
              <a:rPr lang="ru-RU" sz="2000" dirty="0" smtClean="0"/>
              <a:t>&lt;</a:t>
            </a:r>
            <a:r>
              <a:rPr lang="ru-RU" sz="2000" dirty="0"/>
              <a:t>1,2 ммоль/л для женщин, ТГ&gt;1,7 ммоль/л, </a:t>
            </a:r>
            <a:endParaRPr lang="ru-RU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гипергликемия натощак ≥</a:t>
            </a:r>
            <a:r>
              <a:rPr lang="ru-RU" sz="2000" dirty="0"/>
              <a:t>6,1 </a:t>
            </a:r>
            <a:r>
              <a:rPr lang="ru-RU" sz="2000" dirty="0" smtClean="0"/>
              <a:t>ммоль/л,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НТГ </a:t>
            </a:r>
            <a:r>
              <a:rPr lang="ru-RU" sz="2000" dirty="0"/>
              <a:t>– глюкоза плазмы через 2 ч после </a:t>
            </a:r>
            <a:r>
              <a:rPr lang="ru-RU" sz="2000" dirty="0" smtClean="0"/>
              <a:t>приема 75 </a:t>
            </a:r>
            <a:r>
              <a:rPr lang="ru-RU" sz="2000" dirty="0"/>
              <a:t>г глюкозы ≥7,8 и ≤11,1 ммоль/л </a:t>
            </a:r>
            <a:endParaRPr lang="ru-RU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Сочетание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основного и 2 из дополнительных критериев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указывает на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наличие МС 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стратификации риска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313" y="1196975"/>
            <a:ext cx="8786812" cy="54006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700" b="1" i="1" dirty="0" smtClean="0"/>
              <a:t>Поражение </a:t>
            </a:r>
            <a:r>
              <a:rPr lang="ru-RU" sz="1700" b="1" i="1" dirty="0"/>
              <a:t>органов мишеней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ГЛЖ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ЭКГ</a:t>
            </a:r>
            <a:r>
              <a:rPr lang="ru-RU" sz="1600" dirty="0"/>
              <a:t>: признак Соколова-Лайона &gt;38 мм; </a:t>
            </a:r>
            <a:r>
              <a:rPr lang="ru-RU" sz="1600" dirty="0" smtClean="0"/>
              <a:t>Корнельское произведение </a:t>
            </a:r>
            <a:r>
              <a:rPr lang="ru-RU" sz="1600" dirty="0"/>
              <a:t>&gt;2440 мм × мс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ЭхоКГ</a:t>
            </a:r>
            <a:r>
              <a:rPr lang="ru-RU" sz="1600" dirty="0"/>
              <a:t>: ИММЛЖ ≥125 г/м</a:t>
            </a:r>
            <a:r>
              <a:rPr lang="ru-RU" sz="1600" baseline="30000" dirty="0"/>
              <a:t>2</a:t>
            </a:r>
            <a:r>
              <a:rPr lang="ru-RU" sz="1600" dirty="0"/>
              <a:t> для мужчин и ≥110 г/м</a:t>
            </a:r>
            <a:r>
              <a:rPr lang="ru-RU" sz="1600" baseline="30000" dirty="0"/>
              <a:t>2</a:t>
            </a:r>
            <a:r>
              <a:rPr lang="ru-RU" sz="1600" dirty="0"/>
              <a:t> для женщин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Сосуды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УЗ-признаки </a:t>
            </a:r>
            <a:r>
              <a:rPr lang="ru-RU" sz="1600" dirty="0"/>
              <a:t>утолщения стенки артерии (ТИМ&gt;0,9 мм) </a:t>
            </a:r>
            <a:r>
              <a:rPr lang="ru-RU" sz="1600" dirty="0" smtClean="0"/>
              <a:t>или атеросклеротические </a:t>
            </a:r>
            <a:r>
              <a:rPr lang="ru-RU" sz="1600" dirty="0"/>
              <a:t>бляшки магистральных сосудов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Скорость </a:t>
            </a:r>
            <a:r>
              <a:rPr lang="ru-RU" sz="1600" dirty="0"/>
              <a:t>пульсовой волны от сонной к бедренной артерии &gt;12 м/с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Лодыжечно-плечевой </a:t>
            </a:r>
            <a:r>
              <a:rPr lang="ru-RU" sz="1600" dirty="0"/>
              <a:t>индекс &lt;0,9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Почки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Небольшое </a:t>
            </a:r>
            <a:r>
              <a:rPr lang="ru-RU" sz="1600" dirty="0"/>
              <a:t>повышение сывороточного креатинина: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115–133 </a:t>
            </a:r>
            <a:r>
              <a:rPr lang="ru-RU" sz="1600" dirty="0"/>
              <a:t>мкмоль/л (1,3–1,5 мг/дл) для мужчин или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/>
              <a:t>107–124 мкмоль/л (1,2–1,4 мг/дл) для женщин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Низкая </a:t>
            </a:r>
            <a:r>
              <a:rPr lang="ru-RU" sz="1600" dirty="0"/>
              <a:t>СКФ&lt;60 мл/мин/1,73 м2 (MDRD-формула) или </a:t>
            </a:r>
            <a:r>
              <a:rPr lang="ru-RU" sz="1600" dirty="0" smtClean="0"/>
              <a:t>низкий клиренс </a:t>
            </a:r>
            <a:r>
              <a:rPr lang="ru-RU" sz="1600" dirty="0"/>
              <a:t>креатинина &lt;60 мл/мин (формула </a:t>
            </a:r>
            <a:r>
              <a:rPr lang="ru-RU" sz="1600" dirty="0" err="1" smtClean="0"/>
              <a:t>Кокрофта-Голта</a:t>
            </a:r>
            <a:r>
              <a:rPr lang="ru-RU" sz="1600" dirty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МАУ </a:t>
            </a:r>
            <a:r>
              <a:rPr lang="ru-RU" sz="1600" dirty="0"/>
              <a:t>30–300 мг/сут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Отношение </a:t>
            </a:r>
            <a:r>
              <a:rPr lang="ru-RU" sz="1600" dirty="0"/>
              <a:t>альбумин/креатинин в моче ≥22 мг/г (2,5 мг/ммоль</a:t>
            </a:r>
            <a:r>
              <a:rPr lang="ru-RU" sz="1600" dirty="0" smtClean="0"/>
              <a:t>) для </a:t>
            </a:r>
            <a:r>
              <a:rPr lang="ru-RU" sz="1600" dirty="0"/>
              <a:t>мужчин и ≥31 мг/г (3,5 мг/ммоль) для </a:t>
            </a:r>
            <a:r>
              <a:rPr lang="ru-RU" sz="1600" dirty="0" smtClean="0"/>
              <a:t>женщин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стратификации риска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500687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i="1" dirty="0"/>
              <a:t>Ассоциированные клинические состояния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ЦВБ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1600" dirty="0"/>
              <a:t>ишемический МИ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1600" dirty="0"/>
              <a:t>геморрагический МИ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1600" dirty="0"/>
              <a:t>ТИА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Заболевания сердца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1600" dirty="0"/>
              <a:t>ИМ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1600" dirty="0"/>
              <a:t>стенокардия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1600" dirty="0"/>
              <a:t>коронарная реваскуляризация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1600" dirty="0"/>
              <a:t>ХСН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Заболевания почек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1600" dirty="0"/>
              <a:t>диабетическая нефропатия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1600" dirty="0"/>
              <a:t>почечная недостаточность: сывороточный креатинин &gt;133 мкмоль/л (1,5 мг/дл) для мужчин и &gt;124 мкмоль/л для женщин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Заболевания периферических артерий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1600" dirty="0"/>
              <a:t>расслаивающая аневризма аорты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1600" dirty="0"/>
              <a:t>симптомное поражение периферических артерий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Гипертоническая ретинопатия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1600" dirty="0" smtClean="0"/>
              <a:t>кровоизлияния </a:t>
            </a:r>
            <a:r>
              <a:rPr lang="ru-RU" sz="1600" dirty="0"/>
              <a:t>или экссудаты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1600" dirty="0" smtClean="0"/>
              <a:t>отек </a:t>
            </a:r>
            <a:r>
              <a:rPr lang="ru-RU" sz="1600" dirty="0"/>
              <a:t>соска зрительного нерва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45" name="Rectangle 18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Стратификация </a:t>
            </a:r>
            <a:br>
              <a:rPr lang="ru-RU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дополнительного риска</a:t>
            </a:r>
          </a:p>
        </p:txBody>
      </p:sp>
      <p:graphicFrame>
        <p:nvGraphicFramePr>
          <p:cNvPr id="62649" name="Group 18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97450"/>
        </p:xfrm>
        <a:graphic>
          <a:graphicData uri="http://schemas.openxmlformats.org/drawingml/2006/table">
            <a:tbl>
              <a:tblPr/>
              <a:tblGrid>
                <a:gridCol w="2027238"/>
                <a:gridCol w="1655762"/>
                <a:gridCol w="1498600"/>
                <a:gridCol w="1558925"/>
                <a:gridCol w="1489075"/>
              </a:tblGrid>
              <a:tr h="504825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ФР, ПОМ и СЗ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АД (мм рт. cт.)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04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Высокое нормальное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130‑139/85‑89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АГ 1 степени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140‑159/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90‑99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АГ 2 степени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160‑179/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100‑109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АГ 3 степени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&gt;180/110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Нет ФР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Незначительный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Низкий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5D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Средний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Высокий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1-2 ФР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Низкий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5D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Средний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Средний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Очень высокий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≥ 3 ФР, ПОМ, МС или СД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Высокий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Высокий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Высокий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Очень высокий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АКС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Очень высокий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Очень высокий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Очень высокий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alibri" pitchFamily="34" charset="0"/>
                        </a:rPr>
                        <a:t>Очень высокий риск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1F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Тактика ведения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пациентов с АГ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Основная цель терапии: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максимальное снижение риска </a:t>
            </a:r>
            <a:r>
              <a:rPr lang="ru-RU" dirty="0" err="1" smtClean="0"/>
              <a:t>сердечно-сосудистых</a:t>
            </a:r>
            <a:r>
              <a:rPr lang="ru-RU" dirty="0" smtClean="0"/>
              <a:t> осложнений и смерти от них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Направления терапии: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Снижение АД до целевого уровня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Коррекция ФР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Предупреждение/замедление/уменьшение поражения органов-мишеней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Лечение ассоциированных и сопутствующих заболеваний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Целевое АД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 выше 140/90 мм </a:t>
            </a:r>
            <a:r>
              <a:rPr lang="ru-RU" dirty="0" err="1" smtClean="0"/>
              <a:t>рт</a:t>
            </a:r>
            <a:r>
              <a:rPr lang="ru-RU" dirty="0" smtClean="0"/>
              <a:t>. ст.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 хорошей переносимости – не выше 130-139/80-89 мм </a:t>
            </a:r>
            <a:r>
              <a:rPr lang="ru-RU" dirty="0" err="1" smtClean="0"/>
              <a:t>рт.ст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 пациентов с высоким риском – снижение до целевых значений за 4 недели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Этапное снижение – на 10-15% от исходного уровня за 2-4 недели (с последующим перерывом для адаптации)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Целевое АД по </a:t>
            </a:r>
            <a:r>
              <a:rPr lang="en-US" dirty="0" smtClean="0"/>
              <a:t>NICE</a:t>
            </a:r>
            <a:r>
              <a:rPr lang="ru-RU" dirty="0" smtClean="0"/>
              <a:t>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для пациентов моложе 80 лет – не выше 140/90 мм </a:t>
            </a:r>
            <a:r>
              <a:rPr lang="ru-RU" dirty="0" err="1" smtClean="0"/>
              <a:t>рт</a:t>
            </a:r>
            <a:r>
              <a:rPr lang="ru-RU" dirty="0" smtClean="0"/>
              <a:t>. ст. (135/85 мм </a:t>
            </a:r>
            <a:r>
              <a:rPr lang="ru-RU" dirty="0" err="1" smtClean="0"/>
              <a:t>рт</a:t>
            </a:r>
            <a:r>
              <a:rPr lang="ru-RU" dirty="0" smtClean="0"/>
              <a:t>. ст. по данным </a:t>
            </a:r>
            <a:r>
              <a:rPr lang="ru-RU" dirty="0" err="1" smtClean="0"/>
              <a:t>мониторирования</a:t>
            </a:r>
            <a:r>
              <a:rPr lang="ru-RU" dirty="0" smtClean="0"/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для пациентов старше 80 лет – не выше 150/90 мм </a:t>
            </a:r>
            <a:r>
              <a:rPr lang="ru-RU" dirty="0" err="1" smtClean="0"/>
              <a:t>рт</a:t>
            </a:r>
            <a:r>
              <a:rPr lang="ru-RU" dirty="0" smtClean="0"/>
              <a:t>. ст. (145/85 мм </a:t>
            </a:r>
            <a:r>
              <a:rPr lang="ru-RU" dirty="0" err="1" smtClean="0"/>
              <a:t>рт</a:t>
            </a:r>
            <a:r>
              <a:rPr lang="ru-RU" dirty="0" smtClean="0"/>
              <a:t>. ст. по данным </a:t>
            </a:r>
            <a:r>
              <a:rPr lang="ru-RU" dirty="0" err="1" smtClean="0"/>
              <a:t>мониторирования</a:t>
            </a:r>
            <a:r>
              <a:rPr lang="ru-RU" dirty="0" smtClean="0"/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643938" cy="868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Тактика ведения пациентов с АГ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1000125"/>
          <a:ext cx="8715375" cy="57197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0198"/>
                <a:gridCol w="2478571"/>
                <a:gridCol w="2664965"/>
                <a:gridCol w="2071703"/>
              </a:tblGrid>
              <a:tr h="37981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ФР, ПОМ и СЗ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АД (мм </a:t>
                      </a:r>
                      <a:r>
                        <a:rPr lang="ru-RU" sz="2000" dirty="0" err="1" smtClean="0"/>
                        <a:t>рт</a:t>
                      </a:r>
                      <a:r>
                        <a:rPr lang="ru-RU" sz="2000" dirty="0" smtClean="0"/>
                        <a:t>. </a:t>
                      </a:r>
                      <a:r>
                        <a:rPr lang="ru-RU" sz="2000" dirty="0" err="1" smtClean="0"/>
                        <a:t>cт</a:t>
                      </a:r>
                      <a:r>
                        <a:rPr lang="ru-RU" sz="2000" dirty="0" smtClean="0"/>
                        <a:t>.)</a:t>
                      </a:r>
                      <a:endParaRPr lang="ru-RU" sz="4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729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АГ 1 степени</a:t>
                      </a:r>
                      <a:br>
                        <a:rPr lang="ru-RU" sz="1800" dirty="0" smtClean="0"/>
                      </a:br>
                      <a:r>
                        <a:rPr lang="ru-RU" sz="1800" dirty="0" smtClean="0"/>
                        <a:t>140 - 159/90 - 99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АГ 2 степени</a:t>
                      </a:r>
                      <a:br>
                        <a:rPr lang="ru-RU" sz="1800" dirty="0" smtClean="0"/>
                      </a:br>
                      <a:r>
                        <a:rPr lang="ru-RU" sz="1800" dirty="0" smtClean="0"/>
                        <a:t>160 - 179/100 - 109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АГ 3 степени</a:t>
                      </a:r>
                      <a:br>
                        <a:rPr lang="ru-RU" sz="1800" dirty="0" smtClean="0"/>
                      </a:br>
                      <a:r>
                        <a:rPr lang="ru-RU" sz="1800" dirty="0" smtClean="0"/>
                        <a:t>&gt; 180/110</a:t>
                      </a:r>
                    </a:p>
                  </a:txBody>
                  <a:tcPr/>
                </a:tc>
              </a:tr>
              <a:tr h="49267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Нет ФР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Изменения</a:t>
                      </a:r>
                      <a:r>
                        <a:rPr lang="ru-RU" sz="1700" baseline="0" dirty="0" smtClean="0"/>
                        <a:t> ОЖ несколько месяцев, при неэффективности - АГТ</a:t>
                      </a:r>
                      <a:endParaRPr lang="ru-RU" sz="1700" dirty="0" smtClean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Изменения</a:t>
                      </a:r>
                      <a:r>
                        <a:rPr lang="ru-RU" sz="1700" baseline="0" dirty="0" smtClean="0"/>
                        <a:t> ОЖ несколько недель, при неэффективности - АГТ</a:t>
                      </a:r>
                      <a:endParaRPr lang="ru-RU" sz="1700" dirty="0" smtClean="0"/>
                    </a:p>
                  </a:txBody>
                  <a:tcPr>
                    <a:solidFill>
                      <a:srgbClr val="FF999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Изменения</a:t>
                      </a:r>
                      <a:r>
                        <a:rPr lang="ru-RU" sz="1700" baseline="0" dirty="0" smtClean="0"/>
                        <a:t> ОЖ  + немедленное начало АГТ</a:t>
                      </a:r>
                      <a:endParaRPr lang="ru-RU" sz="1700" dirty="0" smtClean="0"/>
                    </a:p>
                  </a:txBody>
                  <a:tcPr>
                    <a:solidFill>
                      <a:srgbClr val="FF7C80">
                        <a:alpha val="60000"/>
                      </a:srgbClr>
                    </a:solidFill>
                  </a:tcPr>
                </a:tc>
              </a:tr>
              <a:tr h="87166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1-2 ФР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Изменения</a:t>
                      </a:r>
                      <a:r>
                        <a:rPr lang="ru-RU" sz="1700" baseline="0" dirty="0" smtClean="0"/>
                        <a:t> ОЖ несколько недель, при неэффективности - АГТ</a:t>
                      </a:r>
                      <a:endParaRPr lang="ru-RU" sz="1700" dirty="0" smtClean="0"/>
                    </a:p>
                  </a:txBody>
                  <a:tcPr>
                    <a:solidFill>
                      <a:srgbClr val="FF999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Изменения</a:t>
                      </a:r>
                      <a:r>
                        <a:rPr lang="ru-RU" sz="1700" baseline="0" dirty="0" smtClean="0"/>
                        <a:t> ОЖ несколько недель, при неэффективности - АГТ</a:t>
                      </a:r>
                      <a:endParaRPr lang="ru-RU" sz="1700" dirty="0" smtClean="0"/>
                    </a:p>
                  </a:txBody>
                  <a:tcPr>
                    <a:solidFill>
                      <a:srgbClr val="FF999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Изменения</a:t>
                      </a:r>
                      <a:r>
                        <a:rPr lang="ru-RU" sz="1700" baseline="0" dirty="0" smtClean="0"/>
                        <a:t> ОЖ  + немедленное начало АГТ</a:t>
                      </a:r>
                      <a:endParaRPr lang="ru-RU" sz="1700" dirty="0" smtClean="0"/>
                    </a:p>
                  </a:txBody>
                  <a:tcPr>
                    <a:solidFill>
                      <a:srgbClr val="FF5050">
                        <a:alpha val="80000"/>
                      </a:srgbClr>
                    </a:solidFill>
                  </a:tcPr>
                </a:tc>
              </a:tr>
              <a:tr h="8716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≥ 3 ФР, ПОМ, МС или СД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Изменения</a:t>
                      </a:r>
                      <a:r>
                        <a:rPr lang="ru-RU" sz="1700" baseline="0" dirty="0" smtClean="0"/>
                        <a:t> ОЖ  + немедленное начало АГТ</a:t>
                      </a:r>
                      <a:endParaRPr lang="ru-RU" sz="1700" dirty="0" smtClean="0"/>
                    </a:p>
                  </a:txBody>
                  <a:tcPr>
                    <a:solidFill>
                      <a:srgbClr val="FF7C8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Изменения</a:t>
                      </a:r>
                      <a:r>
                        <a:rPr lang="ru-RU" sz="1700" baseline="0" dirty="0" smtClean="0"/>
                        <a:t> ОЖ  + немедленное начало АГТ</a:t>
                      </a:r>
                      <a:endParaRPr lang="ru-RU" sz="1700" dirty="0" smtClean="0"/>
                    </a:p>
                  </a:txBody>
                  <a:tcPr>
                    <a:solidFill>
                      <a:srgbClr val="FF7C8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Изменения</a:t>
                      </a:r>
                      <a:r>
                        <a:rPr lang="ru-RU" sz="1700" baseline="0" dirty="0" smtClean="0"/>
                        <a:t> ОЖ  + немедленное начало АГТ</a:t>
                      </a:r>
                      <a:endParaRPr lang="ru-RU" sz="1700" dirty="0" smtClean="0"/>
                    </a:p>
                  </a:txBody>
                  <a:tcPr>
                    <a:solidFill>
                      <a:srgbClr val="FF5050">
                        <a:alpha val="80000"/>
                      </a:srgbClr>
                    </a:solidFill>
                  </a:tcPr>
                </a:tc>
              </a:tr>
              <a:tr h="87166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АКС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Изменения</a:t>
                      </a:r>
                      <a:r>
                        <a:rPr lang="ru-RU" sz="1700" baseline="0" dirty="0" smtClean="0"/>
                        <a:t> ОЖ  + немедленное начало АГТ</a:t>
                      </a:r>
                      <a:endParaRPr lang="ru-RU" sz="1700" dirty="0" smtClean="0"/>
                    </a:p>
                  </a:txBody>
                  <a:tcPr>
                    <a:solidFill>
                      <a:srgbClr val="FF505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Изменения</a:t>
                      </a:r>
                      <a:r>
                        <a:rPr lang="ru-RU" sz="1700" baseline="0" dirty="0" smtClean="0"/>
                        <a:t> ОЖ  + немедленное начало АГТ</a:t>
                      </a:r>
                      <a:endParaRPr lang="ru-RU" sz="1700" dirty="0" smtClean="0"/>
                    </a:p>
                  </a:txBody>
                  <a:tcPr>
                    <a:solidFill>
                      <a:srgbClr val="FF505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Изменения</a:t>
                      </a:r>
                      <a:r>
                        <a:rPr lang="ru-RU" sz="1700" baseline="0" dirty="0" smtClean="0"/>
                        <a:t> ОЖ  + немедленное начало АГТ</a:t>
                      </a:r>
                      <a:endParaRPr lang="ru-RU" sz="1700" dirty="0" smtClean="0"/>
                    </a:p>
                  </a:txBody>
                  <a:tcPr>
                    <a:solidFill>
                      <a:srgbClr val="FF5050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Немедикаментозные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методы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058" name="Содержимое 2"/>
          <p:cNvSpPr>
            <a:spLocks noGrp="1"/>
          </p:cNvSpPr>
          <p:nvPr>
            <p:ph idx="1"/>
          </p:nvPr>
        </p:nvSpPr>
        <p:spPr>
          <a:xfrm>
            <a:off x="285750" y="1600200"/>
            <a:ext cx="8643938" cy="4525963"/>
          </a:xfrm>
        </p:spPr>
        <p:txBody>
          <a:bodyPr/>
          <a:lstStyle/>
          <a:p>
            <a:pPr eaLnBrk="1" hangingPunct="1"/>
            <a:r>
              <a:rPr lang="ru-RU" sz="2400" smtClean="0"/>
              <a:t>Отказ от курения</a:t>
            </a:r>
          </a:p>
          <a:p>
            <a:pPr eaLnBrk="1" hangingPunct="1"/>
            <a:r>
              <a:rPr lang="ru-RU" sz="2400" smtClean="0"/>
              <a:t>Нормализация массы тела</a:t>
            </a:r>
          </a:p>
          <a:p>
            <a:pPr eaLnBrk="1" hangingPunct="1"/>
            <a:r>
              <a:rPr lang="ru-RU" sz="2400" smtClean="0"/>
              <a:t>Потребление алкоголя менее 30 г/сут для мужчин и менее 20 г/сут для женщин (по этанолу)</a:t>
            </a:r>
          </a:p>
          <a:p>
            <a:pPr eaLnBrk="1" hangingPunct="1"/>
            <a:r>
              <a:rPr lang="ru-RU" sz="2400" smtClean="0"/>
              <a:t>Регулярные аэробные (динамические) физические нагрузки по 30-40 мин. не менее 4 раз в неделю</a:t>
            </a:r>
          </a:p>
          <a:p>
            <a:pPr eaLnBrk="1" hangingPunct="1"/>
            <a:r>
              <a:rPr lang="ru-RU" sz="2400" smtClean="0"/>
              <a:t>Потребление поваренной соли не более 5 г/сут</a:t>
            </a:r>
          </a:p>
          <a:p>
            <a:pPr eaLnBrk="1" hangingPunct="1"/>
            <a:r>
              <a:rPr lang="ru-RU" sz="2400" smtClean="0"/>
              <a:t>Рациональное питание (увеличение потребления растительной пищи, кальция, калия, магния; уменьшение потребления животных жиров)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15888"/>
            <a:ext cx="7561262" cy="662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АГ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23850" y="1600200"/>
          <a:ext cx="8569325" cy="472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2288"/>
                <a:gridCol w="2448272"/>
                <a:gridCol w="1152128"/>
                <a:gridCol w="23762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Категория АД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Систолическое АД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Диастолическое АД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Оптимальное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&lt;120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&lt;80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Нормальное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120-129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и/или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80-84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Высокое нормальное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130-139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и/или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85-89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АГ 1 степени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140-159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и/или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90-99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АГ 2 степени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160-179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и/или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100-109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АГ 3 степени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≥180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и/или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≥110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Изолированная систолическая АГ*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≥140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&lt;90</a:t>
                      </a: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ru-RU" sz="1800" dirty="0" smtClean="0"/>
                        <a:t>* ИСАГ классифицируется на 1, 2 или 3 степень</a:t>
                      </a:r>
                      <a:r>
                        <a:rPr lang="ru-RU" sz="1800" baseline="0" dirty="0" smtClean="0"/>
                        <a:t> согласно уровню систолического АД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Медикаментозная терапия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928813"/>
            <a:ext cx="8572500" cy="4525962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ИАПФ: уменьшают ГЛЖ, снижают выраженность МАУ и протеинурии, снижают риск ССО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БРА: улучшают состояние органов-мишеней и снижают риск развития ССО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Антагонисты кальция: оказывают </a:t>
            </a:r>
            <a:r>
              <a:rPr lang="ru-RU" dirty="0" err="1" smtClean="0"/>
              <a:t>органопротективное</a:t>
            </a:r>
            <a:r>
              <a:rPr lang="ru-RU" dirty="0" smtClean="0"/>
              <a:t> и </a:t>
            </a:r>
            <a:r>
              <a:rPr lang="ru-RU" dirty="0" err="1" smtClean="0"/>
              <a:t>антиангинальное</a:t>
            </a:r>
            <a:r>
              <a:rPr lang="ru-RU" dirty="0" smtClean="0"/>
              <a:t> действие, тормозят агрегацию тромбоцитов, уменьшают риск развития инсульта, рекомендованы при ИСАГ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Тиазидные</a:t>
            </a:r>
            <a:r>
              <a:rPr lang="ru-RU" dirty="0" smtClean="0"/>
              <a:t> </a:t>
            </a:r>
            <a:r>
              <a:rPr lang="ru-RU" dirty="0" err="1" smtClean="0"/>
              <a:t>диуретики</a:t>
            </a:r>
            <a:r>
              <a:rPr lang="ru-RU" dirty="0" smtClean="0"/>
              <a:t>: снижают </a:t>
            </a:r>
            <a:r>
              <a:rPr lang="ru-RU" dirty="0" err="1" smtClean="0"/>
              <a:t>сердечно-сосудистую</a:t>
            </a:r>
            <a:r>
              <a:rPr lang="ru-RU" dirty="0" smtClean="0"/>
              <a:t> смертность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β</a:t>
            </a:r>
            <a:r>
              <a:rPr lang="ru-RU" dirty="0" smtClean="0"/>
              <a:t>-</a:t>
            </a:r>
            <a:r>
              <a:rPr lang="ru-RU" dirty="0" err="1" smtClean="0"/>
              <a:t>адреноблокаторы</a:t>
            </a:r>
            <a:r>
              <a:rPr lang="ru-RU" dirty="0" smtClean="0"/>
              <a:t>: снижают риск развития ССО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ИАПФ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Показания: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ХСН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ИБС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Нефропатия (диабетическая и недиабетическая)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Протеинурия/МАУ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ГЛЖ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Мерцательная аритмия пароксизмальная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СД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МС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Дисфункция ЛЖ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Атеросклероз сонных артерий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Абсолютные противопоказания: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Беременность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err="1" smtClean="0"/>
              <a:t>Гиперкалиемия</a:t>
            </a:r>
            <a:endParaRPr lang="ru-RU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Двусторонний стеноз почечных артерий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Ангионевротический отек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357812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Показания: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ХСН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ИБС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Нефропатия (диабетическая и недиабетическая)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Протеинурия/МАУ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ГЛЖ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Мерцательная аритмия пароксизмальная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СД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МС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Дисфункция ЛЖ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Пожилой возраст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Кашель при приеме ИАПФ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Абсолютные противопоказания: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Беременность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err="1" smtClean="0"/>
              <a:t>Гиперкалиемия</a:t>
            </a:r>
            <a:endParaRPr lang="ru-RU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Двусторонний стеноз почечных артерий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Показания: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ИБС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Перенесенный ИМ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ХСН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err="1" smtClean="0"/>
              <a:t>Тахиаритмии</a:t>
            </a:r>
            <a:endParaRPr lang="ru-RU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Глаукома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Беременность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Абсолютные противопоказания: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err="1" smtClean="0"/>
              <a:t>АВ-блокада</a:t>
            </a:r>
            <a:r>
              <a:rPr lang="ru-RU" dirty="0" smtClean="0"/>
              <a:t> 2-3 степени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Бронхиальная астма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Относительные противопоказания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Заболевания периферических артерий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МС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НТГ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Спортсмены и физически активные пациенты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ХОБЛ</a:t>
            </a:r>
          </a:p>
        </p:txBody>
      </p:sp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69937"/>
          </a:xfrm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адреноблокаторы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Антагонисты кальция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дигидропиридиновые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Показания: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Пожилой возраст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ИСАГ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ИБС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ГЛЖ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Атеросклероз сонных и коронарных артерий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Беременность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Относительные противопоказания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err="1" smtClean="0"/>
              <a:t>Тахиаритмии</a:t>
            </a:r>
            <a:endParaRPr lang="ru-RU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ХСН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Антагонисты кальция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недигидропиридиновые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Показания: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ИБС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Атеросклероз сонных артерий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err="1" smtClean="0"/>
              <a:t>Суправентрикулярные</a:t>
            </a:r>
            <a:r>
              <a:rPr lang="ru-RU" dirty="0" smtClean="0"/>
              <a:t> </a:t>
            </a:r>
            <a:r>
              <a:rPr lang="ru-RU" dirty="0" err="1" smtClean="0"/>
              <a:t>тахиаритмии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Абсолютные противопоказания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err="1" smtClean="0"/>
              <a:t>АВ-блокада</a:t>
            </a:r>
            <a:r>
              <a:rPr lang="ru-RU" dirty="0" smtClean="0"/>
              <a:t> 2-3 степени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ХСН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Показания: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Пожилой возраст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ИСАГ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ХСН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Абсолютные противопоказания: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Подагра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Относительные противопоказания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МС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НТГ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ДЛП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Беременность</a:t>
            </a:r>
          </a:p>
        </p:txBody>
      </p:sp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69937"/>
          </a:xfrm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Тиазидные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диуретики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576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Показания: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ХСН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Перенесенный ИМ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Абсолютные противопоказания: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err="1" smtClean="0"/>
              <a:t>Гиперкалиемия</a:t>
            </a:r>
            <a:endParaRPr lang="ru-RU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ХПН</a:t>
            </a:r>
          </a:p>
        </p:txBody>
      </p:sp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446212"/>
          </a:xfrm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Диуретики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антагонисты альдостерона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6429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Выбор АГТ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85813"/>
          <a:ext cx="8643937" cy="5803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29240"/>
                <a:gridCol w="3714790"/>
              </a:tblGrid>
              <a:tr h="28575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Поражение органов-мишеней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26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ГЛЖ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БРА/ИАПФ/</a:t>
                      </a:r>
                      <a:r>
                        <a:rPr lang="ru-RU" sz="1400" dirty="0" err="1" smtClean="0"/>
                        <a:t>АКд</a:t>
                      </a:r>
                      <a:endParaRPr lang="ru-RU" sz="1400" dirty="0"/>
                    </a:p>
                  </a:txBody>
                  <a:tcPr/>
                </a:tc>
              </a:tr>
              <a:tr h="17621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Бессимптомный атеросклероз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АК/ИАПФ</a:t>
                      </a:r>
                      <a:endParaRPr lang="ru-RU" sz="1400" dirty="0"/>
                    </a:p>
                  </a:txBody>
                  <a:tcPr/>
                </a:tc>
              </a:tr>
              <a:tr h="1571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МАУ, поражение почек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ИАПФ/БРА</a:t>
                      </a:r>
                      <a:endParaRPr lang="ru-RU" sz="1400" dirty="0"/>
                    </a:p>
                  </a:txBody>
                  <a:tcPr/>
                </a:tc>
              </a:tr>
              <a:tr h="20956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Ассоциированные клинические состояния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306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Предшествующий МИ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Любые АГП</a:t>
                      </a:r>
                    </a:p>
                  </a:txBody>
                  <a:tcPr/>
                </a:tc>
              </a:tr>
              <a:tr h="20353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Предшествующий ИМ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effectLst/>
                        </a:rPr>
                        <a:t>β</a:t>
                      </a:r>
                      <a:r>
                        <a:rPr lang="ru-RU" sz="1400" dirty="0" smtClean="0">
                          <a:effectLst/>
                        </a:rPr>
                        <a:t>-АБ/</a:t>
                      </a:r>
                      <a:r>
                        <a:rPr lang="ru-RU" sz="1400" dirty="0" smtClean="0"/>
                        <a:t>ИАПФ/БРА</a:t>
                      </a:r>
                    </a:p>
                  </a:txBody>
                  <a:tcPr/>
                </a:tc>
              </a:tr>
              <a:tr h="29624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ИБС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effectLst/>
                        </a:rPr>
                        <a:t>β</a:t>
                      </a:r>
                      <a:r>
                        <a:rPr lang="ru-RU" sz="1400" dirty="0" smtClean="0">
                          <a:effectLst/>
                        </a:rPr>
                        <a:t>-АБ/АК/</a:t>
                      </a:r>
                      <a:r>
                        <a:rPr lang="ru-RU" sz="1400" dirty="0" smtClean="0"/>
                        <a:t>ИАПФ/БРА</a:t>
                      </a:r>
                    </a:p>
                  </a:txBody>
                  <a:tcPr/>
                </a:tc>
              </a:tr>
              <a:tr h="3181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ХСН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ТД/</a:t>
                      </a:r>
                      <a:r>
                        <a:rPr lang="el-GR" sz="1400" dirty="0" smtClean="0">
                          <a:effectLst/>
                        </a:rPr>
                        <a:t>β</a:t>
                      </a:r>
                      <a:r>
                        <a:rPr lang="ru-RU" sz="1400" dirty="0" smtClean="0">
                          <a:effectLst/>
                        </a:rPr>
                        <a:t>-АБ/АК/</a:t>
                      </a:r>
                      <a:r>
                        <a:rPr lang="ru-RU" sz="1400" dirty="0" smtClean="0"/>
                        <a:t>ИАПФ/БРА/ДАА</a:t>
                      </a:r>
                    </a:p>
                  </a:txBody>
                  <a:tcPr/>
                </a:tc>
              </a:tr>
              <a:tr h="26862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Мерцательная аритмия пароксизмальная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ИАПФ/БРА</a:t>
                      </a:r>
                      <a:endParaRPr lang="ru-RU" sz="1400" dirty="0"/>
                    </a:p>
                  </a:txBody>
                  <a:tcPr/>
                </a:tc>
              </a:tr>
              <a:tr h="2191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Мерцательная аритмия постоянная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>
                          <a:effectLst/>
                        </a:rPr>
                        <a:t>β</a:t>
                      </a:r>
                      <a:r>
                        <a:rPr lang="ru-RU" sz="1400" dirty="0" smtClean="0">
                          <a:effectLst/>
                        </a:rPr>
                        <a:t>-АБ/</a:t>
                      </a:r>
                      <a:r>
                        <a:rPr lang="ru-RU" sz="1400" dirty="0" err="1" smtClean="0">
                          <a:effectLst/>
                        </a:rPr>
                        <a:t>АКн</a:t>
                      </a:r>
                      <a:endParaRPr lang="ru-RU" sz="1400" dirty="0"/>
                    </a:p>
                  </a:txBody>
                  <a:tcPr/>
                </a:tc>
              </a:tr>
              <a:tr h="24101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Почечная недостаточность / протеинурия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ИАПФ/БРА/петлевые </a:t>
                      </a:r>
                      <a:r>
                        <a:rPr lang="ru-RU" sz="1400" dirty="0" err="1" smtClean="0"/>
                        <a:t>диуретики</a:t>
                      </a:r>
                      <a:endParaRPr lang="ru-RU" sz="1400" dirty="0"/>
                    </a:p>
                  </a:txBody>
                  <a:tcPr/>
                </a:tc>
              </a:tr>
              <a:tr h="26292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Заболевания периферических</a:t>
                      </a:r>
                      <a:r>
                        <a:rPr lang="ru-RU" sz="1400" baseline="0" dirty="0" smtClean="0"/>
                        <a:t> артерий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АК</a:t>
                      </a:r>
                      <a:endParaRPr lang="ru-RU" sz="1400" dirty="0"/>
                    </a:p>
                  </a:txBody>
                  <a:tcPr/>
                </a:tc>
              </a:tr>
              <a:tr h="16764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Особые клинические ситуации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486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Пожилые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БРА/</a:t>
                      </a:r>
                      <a:r>
                        <a:rPr lang="ru-RU" sz="1400" dirty="0" err="1" smtClean="0"/>
                        <a:t>АКд</a:t>
                      </a:r>
                      <a:r>
                        <a:rPr lang="ru-RU" sz="1400" dirty="0" smtClean="0"/>
                        <a:t>/ТД</a:t>
                      </a:r>
                      <a:endParaRPr lang="ru-RU" sz="1400" dirty="0"/>
                    </a:p>
                  </a:txBody>
                  <a:tcPr/>
                </a:tc>
              </a:tr>
              <a:tr h="27242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ИСАГ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АКд</a:t>
                      </a:r>
                      <a:r>
                        <a:rPr lang="ru-RU" sz="1400" dirty="0" smtClean="0"/>
                        <a:t>/ТД</a:t>
                      </a:r>
                      <a:endParaRPr lang="ru-RU" sz="1400" dirty="0"/>
                    </a:p>
                  </a:txBody>
                  <a:tcPr/>
                </a:tc>
              </a:tr>
              <a:tr h="2533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БРА/ИАПФ/АК</a:t>
                      </a:r>
                      <a:endParaRPr lang="ru-RU" sz="1400" dirty="0"/>
                    </a:p>
                  </a:txBody>
                  <a:tcPr/>
                </a:tc>
              </a:tr>
              <a:tr h="2343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БРА/ИАПФ</a:t>
                      </a:r>
                      <a:endParaRPr lang="ru-RU" sz="1400" dirty="0"/>
                    </a:p>
                  </a:txBody>
                  <a:tcPr/>
                </a:tc>
              </a:tr>
              <a:tr h="14384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Беременность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АКд</a:t>
                      </a:r>
                      <a:r>
                        <a:rPr lang="ru-RU" sz="1400" dirty="0" smtClean="0"/>
                        <a:t>/</a:t>
                      </a:r>
                      <a:r>
                        <a:rPr lang="ru-RU" sz="1400" dirty="0" err="1" smtClean="0"/>
                        <a:t>метилдопа</a:t>
                      </a:r>
                      <a:r>
                        <a:rPr lang="ru-RU" sz="1400" dirty="0" smtClean="0"/>
                        <a:t>/</a:t>
                      </a:r>
                      <a:r>
                        <a:rPr lang="el-GR" sz="1400" dirty="0" smtClean="0">
                          <a:effectLst/>
                        </a:rPr>
                        <a:t>β</a:t>
                      </a:r>
                      <a:r>
                        <a:rPr lang="ru-RU" sz="1400" dirty="0" smtClean="0">
                          <a:effectLst/>
                        </a:rPr>
                        <a:t>-АБ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1" name="Группа 45"/>
          <p:cNvGrpSpPr>
            <a:grpSpLocks/>
          </p:cNvGrpSpPr>
          <p:nvPr/>
        </p:nvGrpSpPr>
        <p:grpSpPr bwMode="auto">
          <a:xfrm>
            <a:off x="2747963" y="3375025"/>
            <a:ext cx="3816350" cy="3473450"/>
            <a:chOff x="1422269" y="1154579"/>
            <a:chExt cx="6418739" cy="5852745"/>
          </a:xfrm>
        </p:grpSpPr>
        <p:sp>
          <p:nvSpPr>
            <p:cNvPr id="4" name="Шестиугольник 3"/>
            <p:cNvSpPr/>
            <p:nvPr/>
          </p:nvSpPr>
          <p:spPr>
            <a:xfrm rot="1786418">
              <a:off x="2217936" y="2034632"/>
              <a:ext cx="4691232" cy="4138115"/>
            </a:xfrm>
            <a:prstGeom prst="hexagon">
              <a:avLst>
                <a:gd name="adj" fmla="val 27702"/>
                <a:gd name="vf" fmla="val 11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6390" name="TextBox 14"/>
            <p:cNvSpPr txBox="1">
              <a:spLocks noChangeArrowheads="1"/>
            </p:cNvSpPr>
            <p:nvPr/>
          </p:nvSpPr>
          <p:spPr bwMode="auto">
            <a:xfrm>
              <a:off x="3918447" y="6488669"/>
              <a:ext cx="1304267" cy="518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>
                  <a:latin typeface="Comic Sans MS" pitchFamily="66" charset="0"/>
                </a:rPr>
                <a:t>ИАПФ</a:t>
              </a:r>
            </a:p>
          </p:txBody>
        </p:sp>
        <p:grpSp>
          <p:nvGrpSpPr>
            <p:cNvPr id="56391" name="Группа 8"/>
            <p:cNvGrpSpPr>
              <a:grpSpLocks/>
            </p:cNvGrpSpPr>
            <p:nvPr/>
          </p:nvGrpSpPr>
          <p:grpSpPr bwMode="auto">
            <a:xfrm>
              <a:off x="1422269" y="1154579"/>
              <a:ext cx="6418739" cy="5339281"/>
              <a:chOff x="1422269" y="1154579"/>
              <a:chExt cx="6418739" cy="5339281"/>
            </a:xfrm>
          </p:grpSpPr>
          <p:grpSp>
            <p:nvGrpSpPr>
              <p:cNvPr id="56392" name="Группа 6"/>
              <p:cNvGrpSpPr>
                <a:grpSpLocks/>
              </p:cNvGrpSpPr>
              <p:nvPr/>
            </p:nvGrpSpPr>
            <p:grpSpPr bwMode="auto">
              <a:xfrm>
                <a:off x="3918447" y="1154579"/>
                <a:ext cx="3922561" cy="4481675"/>
                <a:chOff x="3918447" y="1154579"/>
                <a:chExt cx="3922561" cy="4481675"/>
              </a:xfrm>
            </p:grpSpPr>
            <p:sp>
              <p:nvSpPr>
                <p:cNvPr id="56405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3918447" y="1154579"/>
                  <a:ext cx="939307" cy="4927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ru-RU" sz="1400">
                      <a:latin typeface="Comic Sans MS" pitchFamily="66" charset="0"/>
                    </a:rPr>
                    <a:t>ТД</a:t>
                  </a:r>
                </a:p>
              </p:txBody>
            </p:sp>
            <p:sp>
              <p:nvSpPr>
                <p:cNvPr id="56406" name="TextBox 17"/>
                <p:cNvSpPr txBox="1">
                  <a:spLocks noChangeArrowheads="1"/>
                </p:cNvSpPr>
                <p:nvPr/>
              </p:nvSpPr>
              <p:spPr bwMode="auto">
                <a:xfrm>
                  <a:off x="6338329" y="5143513"/>
                  <a:ext cx="1502679" cy="4927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ru-RU" sz="1400">
                      <a:latin typeface="Comic Sans MS" pitchFamily="66" charset="0"/>
                    </a:rPr>
                    <a:t>АКндгп</a:t>
                  </a:r>
                </a:p>
              </p:txBody>
            </p:sp>
          </p:grpSp>
          <p:grpSp>
            <p:nvGrpSpPr>
              <p:cNvPr id="56393" name="Группа 4"/>
              <p:cNvGrpSpPr>
                <a:grpSpLocks/>
              </p:cNvGrpSpPr>
              <p:nvPr/>
            </p:nvGrpSpPr>
            <p:grpSpPr bwMode="auto">
              <a:xfrm>
                <a:off x="1422269" y="1712067"/>
                <a:ext cx="6418739" cy="4781793"/>
                <a:chOff x="1422269" y="1712067"/>
                <a:chExt cx="6418739" cy="4781793"/>
              </a:xfrm>
            </p:grpSpPr>
            <p:cxnSp>
              <p:nvCxnSpPr>
                <p:cNvPr id="6" name="Прямая соединительная линия 5"/>
                <p:cNvCxnSpPr>
                  <a:stCxn id="4" idx="3"/>
                  <a:endCxn id="4" idx="2"/>
                </p:cNvCxnSpPr>
                <p:nvPr/>
              </p:nvCxnSpPr>
              <p:spPr>
                <a:xfrm rot="16200000" flipH="1" flipV="1">
                  <a:off x="1726028" y="2480556"/>
                  <a:ext cx="3592430" cy="2053248"/>
                </a:xfrm>
                <a:prstGeom prst="line">
                  <a:avLst/>
                </a:prstGeom>
                <a:ln w="1905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Прямая соединительная линия 7"/>
                <p:cNvCxnSpPr>
                  <a:stCxn id="4" idx="3"/>
                  <a:endCxn id="4" idx="2"/>
                </p:cNvCxnSpPr>
                <p:nvPr/>
              </p:nvCxnSpPr>
              <p:spPr>
                <a:xfrm rot="16200000" flipH="1">
                  <a:off x="2170832" y="4089000"/>
                  <a:ext cx="4782772" cy="2670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Прямая соединительная линия 9"/>
                <p:cNvCxnSpPr>
                  <a:stCxn id="4" idx="3"/>
                  <a:endCxn id="4" idx="1"/>
                </p:cNvCxnSpPr>
                <p:nvPr/>
              </p:nvCxnSpPr>
              <p:spPr>
                <a:xfrm rot="16200000" flipH="1">
                  <a:off x="3796666" y="2463166"/>
                  <a:ext cx="3554981" cy="2050579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>
                  <a:stCxn id="4" idx="3"/>
                  <a:endCxn id="4" idx="2"/>
                </p:cNvCxnSpPr>
                <p:nvPr/>
              </p:nvCxnSpPr>
              <p:spPr>
                <a:xfrm rot="16200000" flipH="1" flipV="1">
                  <a:off x="3362510" y="2034418"/>
                  <a:ext cx="2402086" cy="4135867"/>
                </a:xfrm>
                <a:prstGeom prst="line">
                  <a:avLst/>
                </a:prstGeom>
                <a:ln w="1905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398" name="TextBox 15"/>
                <p:cNvSpPr txBox="1">
                  <a:spLocks noChangeArrowheads="1"/>
                </p:cNvSpPr>
                <p:nvPr/>
              </p:nvSpPr>
              <p:spPr bwMode="auto">
                <a:xfrm>
                  <a:off x="1422269" y="5328178"/>
                  <a:ext cx="1298803" cy="429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ru-RU" sz="1400">
                      <a:latin typeface="Comic Sans MS" pitchFamily="66" charset="0"/>
                    </a:rPr>
                    <a:t>АКдгп</a:t>
                  </a:r>
                </a:p>
              </p:txBody>
            </p:sp>
            <p:sp>
              <p:nvSpPr>
                <p:cNvPr id="56399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1468240" y="2714620"/>
                  <a:ext cx="1032058" cy="4927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l-GR" sz="1400">
                      <a:latin typeface="Comic Sans MS" pitchFamily="66" charset="0"/>
                    </a:rPr>
                    <a:t>β</a:t>
                  </a:r>
                  <a:r>
                    <a:rPr lang="ru-RU" sz="1400">
                      <a:latin typeface="Comic Sans MS" pitchFamily="66" charset="0"/>
                    </a:rPr>
                    <a:t>-АБ</a:t>
                  </a:r>
                </a:p>
              </p:txBody>
            </p:sp>
            <p:sp>
              <p:nvSpPr>
                <p:cNvPr id="56400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6715140" y="2714620"/>
                  <a:ext cx="1125868" cy="5186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ru-RU" sz="1400">
                      <a:latin typeface="Comic Sans MS" pitchFamily="66" charset="0"/>
                    </a:rPr>
                    <a:t>БРА</a:t>
                  </a:r>
                  <a:endParaRPr lang="ru-RU" sz="1200">
                    <a:latin typeface="Comic Sans MS" pitchFamily="66" charset="0"/>
                  </a:endParaRPr>
                </a:p>
              </p:txBody>
            </p:sp>
            <p:cxnSp>
              <p:nvCxnSpPr>
                <p:cNvPr id="21" name="Прямая соединительная линия 20"/>
                <p:cNvCxnSpPr>
                  <a:stCxn id="4" idx="3"/>
                  <a:endCxn id="4" idx="2"/>
                </p:cNvCxnSpPr>
                <p:nvPr/>
              </p:nvCxnSpPr>
              <p:spPr>
                <a:xfrm rot="16200000" flipH="1" flipV="1">
                  <a:off x="3807313" y="3669563"/>
                  <a:ext cx="3592428" cy="2055919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>
                  <a:stCxn id="56399" idx="3"/>
                  <a:endCxn id="4" idx="2"/>
                </p:cNvCxnSpPr>
                <p:nvPr/>
              </p:nvCxnSpPr>
              <p:spPr>
                <a:xfrm>
                  <a:off x="2500959" y="2960157"/>
                  <a:ext cx="2013199" cy="3498806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>
                  <a:stCxn id="4" idx="2"/>
                  <a:endCxn id="4" idx="3"/>
                </p:cNvCxnSpPr>
                <p:nvPr/>
              </p:nvCxnSpPr>
              <p:spPr>
                <a:xfrm rot="10800000" flipH="1">
                  <a:off x="2527659" y="2901309"/>
                  <a:ext cx="4103827" cy="37449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>
                  <a:endCxn id="4" idx="2"/>
                </p:cNvCxnSpPr>
                <p:nvPr/>
              </p:nvCxnSpPr>
              <p:spPr>
                <a:xfrm rot="10800000" flipV="1">
                  <a:off x="2495619" y="5215121"/>
                  <a:ext cx="4077127" cy="88273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aphicFrame>
        <p:nvGraphicFramePr>
          <p:cNvPr id="47" name="Таблица 46"/>
          <p:cNvGraphicFramePr>
            <a:graphicFrameLocks noGrp="1"/>
          </p:cNvGraphicFramePr>
          <p:nvPr/>
        </p:nvGraphicFramePr>
        <p:xfrm>
          <a:off x="2019300" y="1289050"/>
          <a:ext cx="5213350" cy="2208213"/>
        </p:xfrm>
        <a:graphic>
          <a:graphicData uri="http://schemas.openxmlformats.org/drawingml/2006/table">
            <a:tbl>
              <a:tblPr firstRow="1" firstCol="1" bandRow="1"/>
              <a:tblGrid>
                <a:gridCol w="743828"/>
                <a:gridCol w="744828"/>
                <a:gridCol w="744828"/>
                <a:gridCol w="744828"/>
                <a:gridCol w="744828"/>
                <a:gridCol w="744828"/>
                <a:gridCol w="744828"/>
              </a:tblGrid>
              <a:tr h="290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ИАПФ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БРА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ТД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β</a:t>
                      </a: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-АБ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АКд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АКнд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ИАПФ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БРА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ТД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β</a:t>
                      </a: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-АБ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АКд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АКнд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Заголовок 48"/>
          <p:cNvSpPr>
            <a:spLocks noGrp="1"/>
          </p:cNvSpPr>
          <p:nvPr>
            <p:ph type="title"/>
          </p:nvPr>
        </p:nvSpPr>
        <p:spPr>
          <a:xfrm>
            <a:off x="471488" y="188913"/>
            <a:ext cx="8229600" cy="10080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Рациональные комбинации 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Диагностика АГ: задачи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5043488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Определение стабильности повышения АД и степени тяжести АГ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Исключение вторичной АГ или идентификация ее формы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Оценка общего сердечно-сосудистого риска (выявление других ФР </a:t>
            </a:r>
            <a:r>
              <a:rPr lang="en-US" dirty="0" smtClean="0"/>
              <a:t>CC</a:t>
            </a:r>
            <a:r>
              <a:rPr lang="ru-RU" dirty="0" smtClean="0"/>
              <a:t>З, диагностика поражения органов-мишеней и АКС) – </a:t>
            </a:r>
            <a:r>
              <a:rPr lang="ru-RU" i="1" dirty="0" smtClean="0"/>
              <a:t>риск развития ССО и смерти от них в ближайшие 10 лет (по </a:t>
            </a:r>
            <a:r>
              <a:rPr lang="ru-RU" i="1" dirty="0" err="1" smtClean="0"/>
              <a:t>Фрамингемской</a:t>
            </a:r>
            <a:r>
              <a:rPr lang="ru-RU" i="1" dirty="0" smtClean="0"/>
              <a:t> модели)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i="1" dirty="0" smtClean="0"/>
              <a:t>Низкий – менее 15%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i="1" dirty="0" smtClean="0"/>
              <a:t>Средний – 15-20%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i="1" dirty="0" smtClean="0"/>
              <a:t>Высокий – 20-30%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i="1" dirty="0" smtClean="0"/>
              <a:t>Очень высокий – более 30%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Выбор АГТ по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NICE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Препарат первого выбора у пациентов до 55 лет – ИАПФ или БРА (не рекомендуется сочетать их)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Препарат первого выбора у пациентов старше 55 лет – </a:t>
            </a:r>
            <a:r>
              <a:rPr lang="ru-RU" dirty="0" err="1" smtClean="0"/>
              <a:t>АКд</a:t>
            </a:r>
            <a:r>
              <a:rPr lang="ru-RU" dirty="0" smtClean="0"/>
              <a:t> или ТД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β</a:t>
            </a:r>
            <a:r>
              <a:rPr lang="ru-RU" dirty="0" smtClean="0"/>
              <a:t>-АБ рекомендованы молодым пациентам: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при непереносимости ИАПФ/БРА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женщинам детородного возраста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при повышенной симпатической активности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Сочетать </a:t>
            </a:r>
            <a:r>
              <a:rPr lang="el-GR" dirty="0" smtClean="0"/>
              <a:t>β</a:t>
            </a:r>
            <a:r>
              <a:rPr lang="ru-RU" dirty="0" smtClean="0"/>
              <a:t>-АБ лучше не с ТД, а с АК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Выбор АГТ по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NICE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комбинированная терапия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АК + ИАПФ или БРА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 невозможности применения АК – ТД + ИАПФ или БРА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 неэффективности – тройная терапия: ИАПФ или БРА + АК + ТД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β</a:t>
            </a:r>
            <a:r>
              <a:rPr lang="ru-RU" dirty="0" smtClean="0"/>
              <a:t>-АБ рекомендованы молодым пациентам: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при непереносимости ИАПФ/БРА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женщинам детородного возраста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при повышенной симпатической активности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Сочетать </a:t>
            </a:r>
            <a:r>
              <a:rPr lang="el-GR" dirty="0" smtClean="0"/>
              <a:t>β</a:t>
            </a:r>
            <a:r>
              <a:rPr lang="ru-RU" dirty="0" smtClean="0"/>
              <a:t>-АБ лучше не с ТД, а с АК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Динамическое наблюдение пациентов с АГ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 назначении терапии – каждые 3-4 недели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 адекватном контроле у пациентов с низким и средним риском – каждые 6 мес.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 пациентов с высоким и очень высоким риском;  у пациентов, получающих только </a:t>
            </a:r>
            <a:r>
              <a:rPr lang="ru-RU" dirty="0" err="1" smtClean="0"/>
              <a:t>немедикаментозное</a:t>
            </a:r>
            <a:r>
              <a:rPr lang="ru-RU" dirty="0" smtClean="0"/>
              <a:t> лечение; у пациентов с низкой приверженностью к лечению – не реже 1 раза в 3 мес.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Контрольное обследование для выявления ПОМ/АКС – 1 раз в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Гипертонический криз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Осложненный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Гипертоническая энцефалопатия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МИ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ОКС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Острая левожелудочковая недостаточность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Расслаивающая аневризма аорты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ГК при </a:t>
            </a:r>
            <a:r>
              <a:rPr lang="ru-RU" dirty="0" err="1" smtClean="0"/>
              <a:t>феохромоцитоме</a:t>
            </a:r>
            <a:endParaRPr lang="ru-RU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err="1" smtClean="0"/>
              <a:t>Преэклампсия</a:t>
            </a:r>
            <a:r>
              <a:rPr lang="ru-RU" dirty="0" smtClean="0"/>
              <a:t> беременных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Тяжелая АГ, ассоциированная с субарахноидальным кровоизлиянием или травмой головного мозга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АГ у послеоперационных больных и при угрозе кровотечения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ГК на фоне приема </a:t>
            </a:r>
            <a:r>
              <a:rPr lang="ru-RU" dirty="0" err="1" smtClean="0"/>
              <a:t>амфетаминов</a:t>
            </a:r>
            <a:r>
              <a:rPr lang="ru-RU" dirty="0" smtClean="0"/>
              <a:t>, кокаина и т.п.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Неосложненный</a:t>
            </a:r>
            <a:r>
              <a:rPr lang="ru-RU" dirty="0" smtClean="0"/>
              <a:t> (без клинически значимого нарушения функций органов-мишеней)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7858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Гипертонический криз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42" name="Содержимое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357812"/>
          </a:xfrm>
        </p:spPr>
        <p:txBody>
          <a:bodyPr/>
          <a:lstStyle/>
          <a:p>
            <a:pPr eaLnBrk="1" hangingPunct="1"/>
            <a:r>
              <a:rPr lang="ru-RU" sz="2000" smtClean="0"/>
              <a:t>Осложненный: снижение АД на 25% за 1-2 часа (при аневризме аорты и острой ЛЖ-недостаточности – на 25% за 5-10 мин.)</a:t>
            </a:r>
          </a:p>
          <a:p>
            <a:pPr lvl="1" eaLnBrk="1" hangingPunct="1"/>
            <a:r>
              <a:rPr lang="ru-RU" sz="1600" smtClean="0"/>
              <a:t>Парентеральные препараты:</a:t>
            </a:r>
          </a:p>
          <a:p>
            <a:pPr lvl="1" eaLnBrk="1" hangingPunct="1"/>
            <a:r>
              <a:rPr lang="ru-RU" sz="1600" smtClean="0"/>
              <a:t>Эналаприлат (при острой ЛЖ-недостаточности)</a:t>
            </a:r>
          </a:p>
          <a:p>
            <a:pPr lvl="1" eaLnBrk="1" hangingPunct="1"/>
            <a:r>
              <a:rPr lang="ru-RU" sz="1600" smtClean="0"/>
              <a:t>Нитроглицерин (при ОКС и острой ЛЖ-недостаточности)</a:t>
            </a:r>
          </a:p>
          <a:p>
            <a:pPr lvl="1" eaLnBrk="1" hangingPunct="1"/>
            <a:r>
              <a:rPr lang="ru-RU" sz="1600" smtClean="0"/>
              <a:t>Нитропруссид натрия</a:t>
            </a:r>
          </a:p>
          <a:p>
            <a:pPr lvl="1" eaLnBrk="1" hangingPunct="1"/>
            <a:r>
              <a:rPr lang="el-GR" sz="1600" smtClean="0"/>
              <a:t>β</a:t>
            </a:r>
            <a:r>
              <a:rPr lang="ru-RU" sz="1600" smtClean="0"/>
              <a:t>-адреноблокаторы (метопролол, эсмолол – при ОКС и аневризме аорты)</a:t>
            </a:r>
          </a:p>
          <a:p>
            <a:pPr lvl="1" eaLnBrk="1" hangingPunct="1"/>
            <a:r>
              <a:rPr lang="ru-RU" sz="1600" smtClean="0"/>
              <a:t>Антиадренергические препараты (фентоламин при феохромоцитоме)</a:t>
            </a:r>
          </a:p>
          <a:p>
            <a:pPr lvl="1" eaLnBrk="1" hangingPunct="1"/>
            <a:r>
              <a:rPr lang="ru-RU" sz="1600" smtClean="0"/>
              <a:t>Диуретики (фуросемид при острой ЛЖ-недостаточности)</a:t>
            </a:r>
          </a:p>
          <a:p>
            <a:pPr lvl="1" eaLnBrk="1" hangingPunct="1"/>
            <a:r>
              <a:rPr lang="ru-RU" sz="1600" smtClean="0"/>
              <a:t>Нейролептики (дроперидол)</a:t>
            </a:r>
          </a:p>
          <a:p>
            <a:pPr lvl="1" eaLnBrk="1" hangingPunct="1"/>
            <a:r>
              <a:rPr lang="ru-RU" sz="1600" smtClean="0"/>
              <a:t>Ганглиоблокаторы (пентамин)</a:t>
            </a:r>
          </a:p>
          <a:p>
            <a:pPr eaLnBrk="1" hangingPunct="1"/>
            <a:r>
              <a:rPr lang="ru-RU" sz="2000" smtClean="0"/>
              <a:t>Неосложненный (без клинически значимого нарушения функций органов-мишеней):</a:t>
            </a:r>
          </a:p>
          <a:p>
            <a:pPr lvl="1" eaLnBrk="1" hangingPunct="1"/>
            <a:r>
              <a:rPr lang="ru-RU" sz="1600" smtClean="0"/>
              <a:t>Нифедипин</a:t>
            </a:r>
          </a:p>
          <a:p>
            <a:pPr lvl="1" eaLnBrk="1" hangingPunct="1"/>
            <a:r>
              <a:rPr lang="ru-RU" sz="1600" smtClean="0"/>
              <a:t>Каптоприл</a:t>
            </a:r>
          </a:p>
          <a:p>
            <a:pPr lvl="1" eaLnBrk="1" hangingPunct="1"/>
            <a:r>
              <a:rPr lang="ru-RU" sz="1600" smtClean="0"/>
              <a:t>Клонидин</a:t>
            </a:r>
          </a:p>
          <a:p>
            <a:pPr lvl="1" eaLnBrk="1" hangingPunct="1"/>
            <a:r>
              <a:rPr lang="ru-RU" sz="1600" smtClean="0"/>
              <a:t>Пропранолол</a:t>
            </a:r>
          </a:p>
          <a:p>
            <a:pPr lvl="1" eaLnBrk="1" hangingPunct="1"/>
            <a:r>
              <a:rPr lang="ru-RU" sz="1600" smtClean="0"/>
              <a:t>Празозин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Показания к госпитализации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Плановая госпитализация: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Неясность диагноза и необходимость обследования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Трудности в подборе терапии (частые ГК, рефрактерная АГ)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Экстренная госпитализация: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ГК, не купирующийся на </a:t>
            </a:r>
            <a:r>
              <a:rPr lang="ru-RU" dirty="0" err="1" smtClean="0"/>
              <a:t>догоспитальном</a:t>
            </a:r>
            <a:r>
              <a:rPr lang="ru-RU" dirty="0" smtClean="0"/>
              <a:t> этапе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ГК с гипертонической энцефалопатией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Осложнения ГК: ОКС, отек легких, МИ, субарахноидальное кровоизлияние, острые нарушения зрения и пр.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Злокачественная АГ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Ссылки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Диагностика и лечение артериальной гипертензии. Российские рекомендации (четвертый пересмотр)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Hypertension.The </a:t>
            </a:r>
            <a:r>
              <a:rPr lang="en-US" dirty="0"/>
              <a:t>clinical management of primary hypertension in </a:t>
            </a:r>
            <a:r>
              <a:rPr lang="en-US" dirty="0" smtClean="0"/>
              <a:t>adults. </a:t>
            </a:r>
            <a:r>
              <a:rPr lang="en-US" i="1" dirty="0" smtClean="0"/>
              <a:t>Clinical </a:t>
            </a:r>
            <a:r>
              <a:rPr lang="en-US" i="1" dirty="0"/>
              <a:t>Guideline </a:t>
            </a:r>
            <a:r>
              <a:rPr lang="en-US" i="1" dirty="0" smtClean="0"/>
              <a:t>127</a:t>
            </a:r>
            <a:endParaRPr lang="en-US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Кардиоваскулярная профилактика. Национальные рекомендации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Диагностика АГ: этапы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457200" y="2214563"/>
            <a:ext cx="8229600" cy="3911600"/>
          </a:xfrm>
        </p:spPr>
        <p:txBody>
          <a:bodyPr/>
          <a:lstStyle/>
          <a:p>
            <a:pPr eaLnBrk="1" hangingPunct="1"/>
            <a:r>
              <a:rPr lang="ru-RU" smtClean="0"/>
              <a:t>Повторные измерения АД</a:t>
            </a:r>
          </a:p>
          <a:p>
            <a:pPr eaLnBrk="1" hangingPunct="1"/>
            <a:r>
              <a:rPr lang="ru-RU" smtClean="0"/>
              <a:t>Выяснение жалоб и сбор анамнеза</a:t>
            </a:r>
          </a:p>
          <a:p>
            <a:pPr eaLnBrk="1" hangingPunct="1"/>
            <a:r>
              <a:rPr lang="ru-RU" smtClean="0"/>
              <a:t>Физикальное обследование</a:t>
            </a:r>
          </a:p>
          <a:p>
            <a:pPr eaLnBrk="1" hangingPunct="1"/>
            <a:r>
              <a:rPr lang="ru-RU" smtClean="0"/>
              <a:t>Лабораторно-инструментальное обследование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Способы измерения АД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688" y="1989138"/>
            <a:ext cx="7500937" cy="4137025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Клиническое измерение АД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Самоконтроль АД (СКАД)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Суточное </a:t>
            </a:r>
            <a:r>
              <a:rPr lang="ru-RU" dirty="0" err="1" smtClean="0"/>
              <a:t>мониторирование</a:t>
            </a:r>
            <a:r>
              <a:rPr lang="ru-RU" dirty="0" smtClean="0"/>
              <a:t> АД (СМАД)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 наличии АД выше 140/90 мм </a:t>
            </a:r>
            <a:r>
              <a:rPr lang="ru-RU" dirty="0" err="1" smtClean="0"/>
              <a:t>рт</a:t>
            </a:r>
            <a:r>
              <a:rPr lang="ru-RU" dirty="0" smtClean="0"/>
              <a:t>. ст. при клиническом измерении – показаны СМАД или СКАД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измерения АД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50" y="1428750"/>
            <a:ext cx="8643938" cy="51435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/>
              <a:t>Положение больного: сидя, рука на столе (на уровне сердца), ноги не должны быть скрещены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/>
              <a:t>Манжета накладывается на плечо на уровне сердца, нижний край – на 2 см выше локтевого сгиба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/>
              <a:t>Манжета должна иметь соответствующий размер (резиновая часть не менее 2/3 длины и не менее 3/4 окружности плеча)</a:t>
            </a:r>
            <a:endParaRPr lang="en-US" sz="3800" dirty="0"/>
          </a:p>
          <a:p>
            <a:pPr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/>
              <a:t>За 1 час до измерения исключить кофе, крепкий чай</a:t>
            </a:r>
          </a:p>
          <a:p>
            <a:pPr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/>
              <a:t>Не курить в течение 30 минут до измерения</a:t>
            </a:r>
          </a:p>
          <a:p>
            <a:pPr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/>
              <a:t>Исключить применение симпатомиметиков, в том числе - глазных и назальных капель</a:t>
            </a:r>
          </a:p>
          <a:p>
            <a:pPr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/>
              <a:t>Измерение –</a:t>
            </a:r>
            <a:r>
              <a:rPr lang="en-US" sz="3800" dirty="0"/>
              <a:t> </a:t>
            </a:r>
            <a:r>
              <a:rPr lang="ru-RU" sz="3800" dirty="0"/>
              <a:t>в покое, после 5 минут отдыха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измерения АД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Не менее двух измерений АД на каждой руке с интервалом не менее 1 минуты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Точность измерения – 2 мм рт.ст.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 </a:t>
            </a:r>
            <a:r>
              <a:rPr lang="ru-RU" dirty="0"/>
              <a:t>конечное (регистрируемое) значение принимается среднее из двух </a:t>
            </a:r>
            <a:r>
              <a:rPr lang="ru-RU" dirty="0" smtClean="0"/>
              <a:t>измерений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 </a:t>
            </a:r>
            <a:r>
              <a:rPr lang="ru-RU" dirty="0"/>
              <a:t>разнице АД на одной руке более 5 мм рт. ст. проводятся одно дополнительное </a:t>
            </a:r>
            <a:r>
              <a:rPr lang="ru-RU" dirty="0" smtClean="0"/>
              <a:t>измерение; за конечное АД принимается минимальное из трех измерений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 разнице АД на разных руках дальнейшие измерения проводятся на той руке, на которой АД выше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Техника измерения АД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285750" y="1357313"/>
            <a:ext cx="8643938" cy="47688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400" smtClean="0"/>
              <a:t>Накачать воздух в манжету до уровня, превышающего САД на 20 мм рт. ст. (момент исчезновения пульса)</a:t>
            </a:r>
          </a:p>
          <a:p>
            <a:pPr eaLnBrk="1" hangingPunct="1">
              <a:spcBef>
                <a:spcPct val="0"/>
              </a:spcBef>
            </a:pPr>
            <a:r>
              <a:rPr lang="ru-RU" sz="2400" smtClean="0"/>
              <a:t>Снижать давление в манжете на 2-3 мм рт. ст. в секунду</a:t>
            </a:r>
          </a:p>
          <a:p>
            <a:pPr eaLnBrk="1" hangingPunct="1">
              <a:spcBef>
                <a:spcPct val="0"/>
              </a:spcBef>
            </a:pPr>
            <a:r>
              <a:rPr lang="ru-RU" sz="2400" smtClean="0"/>
              <a:t>Уровень давления, при котором появляются тоны, соответствует систолическому АД (1 фаза тонов Короткова)</a:t>
            </a:r>
          </a:p>
          <a:p>
            <a:pPr eaLnBrk="1" hangingPunct="1">
              <a:spcBef>
                <a:spcPct val="0"/>
              </a:spcBef>
            </a:pPr>
            <a:r>
              <a:rPr lang="ru-RU" sz="2400" smtClean="0"/>
              <a:t>Уровень давления, при котором происходит исчезновение тонов (5 фаза тонов Короткова), соответствует диастолическому АД</a:t>
            </a:r>
          </a:p>
          <a:p>
            <a:pPr eaLnBrk="1" hangingPunct="1">
              <a:spcBef>
                <a:spcPct val="0"/>
              </a:spcBef>
            </a:pPr>
            <a:r>
              <a:rPr lang="ru-RU" sz="2400" smtClean="0"/>
              <a:t>Измерение АД в положении стоя (через 2 минуты):</a:t>
            </a:r>
          </a:p>
          <a:p>
            <a:pPr lvl="1" eaLnBrk="1" hangingPunct="1">
              <a:spcBef>
                <a:spcPct val="0"/>
              </a:spcBef>
            </a:pPr>
            <a:r>
              <a:rPr lang="ru-RU" sz="2400" smtClean="0"/>
              <a:t>пациенты старше 65 лет</a:t>
            </a:r>
          </a:p>
          <a:p>
            <a:pPr lvl="1" eaLnBrk="1" hangingPunct="1">
              <a:spcBef>
                <a:spcPct val="0"/>
              </a:spcBef>
            </a:pPr>
            <a:r>
              <a:rPr lang="ru-RU" sz="2400" smtClean="0"/>
              <a:t>пациенты с сахарным диабетом СД</a:t>
            </a:r>
          </a:p>
          <a:p>
            <a:pPr lvl="1" eaLnBrk="1" hangingPunct="1">
              <a:spcBef>
                <a:spcPct val="0"/>
              </a:spcBef>
            </a:pPr>
            <a:r>
              <a:rPr lang="ru-RU" sz="2400" smtClean="0"/>
              <a:t>пациенты, получающие АГТ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581F4D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Другая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2254</Words>
  <Application>Microsoft Office PowerPoint</Application>
  <PresentationFormat>Экран (4:3)</PresentationFormat>
  <Paragraphs>544</Paragraphs>
  <Slides>46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51" baseType="lpstr">
      <vt:lpstr>Arial</vt:lpstr>
      <vt:lpstr>Comic Sans MS</vt:lpstr>
      <vt:lpstr>Calibri</vt:lpstr>
      <vt:lpstr>Times New Roman</vt:lpstr>
      <vt:lpstr>Тема Office</vt:lpstr>
      <vt:lpstr>Артериальная гипертензия</vt:lpstr>
      <vt:lpstr>Что такое  артериальная гипертензия?</vt:lpstr>
      <vt:lpstr>Классификация АГ</vt:lpstr>
      <vt:lpstr>Диагностика АГ: задачи</vt:lpstr>
      <vt:lpstr>Диагностика АГ: этапы</vt:lpstr>
      <vt:lpstr>Способы измерения АД</vt:lpstr>
      <vt:lpstr>Правила измерения АД</vt:lpstr>
      <vt:lpstr>Правила измерения АД</vt:lpstr>
      <vt:lpstr>Техника измерения АД</vt:lpstr>
      <vt:lpstr>Сбор анамнеза: общая характеристика  и диагностика вторичных форм</vt:lpstr>
      <vt:lpstr>Сбор анамнеза: факторы риска</vt:lpstr>
      <vt:lpstr>Сбор анамнеза: ПОМ и АКС</vt:lpstr>
      <vt:lpstr>Сбор анамнеза: «внешние» факторы</vt:lpstr>
      <vt:lpstr>Физикальное обследование: признаки вторичной АГ</vt:lpstr>
      <vt:lpstr>Физикальное обследование: признаки ПОМ и АКС</vt:lpstr>
      <vt:lpstr>Физикальное обследование: признаки висцерального ожирения</vt:lpstr>
      <vt:lpstr>Лабораторно-инструментальные методы: обязательные исследования</vt:lpstr>
      <vt:lpstr>Лабораторно-инструментальные методы: дополнительные исследования</vt:lpstr>
      <vt:lpstr>Лабораторно-инструментальные методы: углубленное исследование</vt:lpstr>
      <vt:lpstr>Критерии стратификации риска</vt:lpstr>
      <vt:lpstr>Критерии стратификации риска</vt:lpstr>
      <vt:lpstr>Критерии стратификации риска</vt:lpstr>
      <vt:lpstr>Критерии стратификации риска</vt:lpstr>
      <vt:lpstr>Стратификация  дополнительного риска</vt:lpstr>
      <vt:lpstr>Тактика ведения  пациентов с АГ</vt:lpstr>
      <vt:lpstr>Целевое АД</vt:lpstr>
      <vt:lpstr>Тактика ведения пациентов с АГ</vt:lpstr>
      <vt:lpstr>Немедикаментозные методы</vt:lpstr>
      <vt:lpstr>Слайд 29</vt:lpstr>
      <vt:lpstr>Медикаментозная терапия</vt:lpstr>
      <vt:lpstr>ИАПФ</vt:lpstr>
      <vt:lpstr>БРА</vt:lpstr>
      <vt:lpstr>β-адреноблокаторы</vt:lpstr>
      <vt:lpstr>Антагонисты кальция (дигидропиридиновые)</vt:lpstr>
      <vt:lpstr>Антагонисты кальция (недигидропиридиновые)</vt:lpstr>
      <vt:lpstr>Тиазидные диуретики</vt:lpstr>
      <vt:lpstr>Диуретики – антагонисты альдостерона</vt:lpstr>
      <vt:lpstr>Выбор АГТ</vt:lpstr>
      <vt:lpstr>Рациональные комбинации </vt:lpstr>
      <vt:lpstr>Выбор АГТ по NICE</vt:lpstr>
      <vt:lpstr>Выбор АГТ по NICE: комбинированная терапия</vt:lpstr>
      <vt:lpstr>Динамическое наблюдение пациентов с АГ</vt:lpstr>
      <vt:lpstr>Гипертонический криз</vt:lpstr>
      <vt:lpstr>Гипертонический криз</vt:lpstr>
      <vt:lpstr>Показания к госпитализации</vt:lpstr>
      <vt:lpstr>Ссылки</vt:lpstr>
    </vt:vector>
  </TitlesOfParts>
  <Company>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Артериальная гипертензия</dc:title>
  <dc:creator>Моисеевы</dc:creator>
  <cp:lastModifiedBy>irina.moiseeva</cp:lastModifiedBy>
  <cp:revision>42</cp:revision>
  <dcterms:created xsi:type="dcterms:W3CDTF">2013-05-13T17:46:31Z</dcterms:created>
  <dcterms:modified xsi:type="dcterms:W3CDTF">2013-12-16T07:24:26Z</dcterms:modified>
</cp:coreProperties>
</file>