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slideMasters/slideMaster7.xml" ContentType="application/vnd.openxmlformats-officedocument.presentationml.slideMaster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99" r:id="rId4"/>
    <p:sldMasterId id="2147483712" r:id="rId5"/>
    <p:sldMasterId id="2147483725" r:id="rId6"/>
    <p:sldMasterId id="2147483738" r:id="rId7"/>
  </p:sldMasterIdLst>
  <p:notesMasterIdLst>
    <p:notesMasterId r:id="rId62"/>
  </p:notesMasterIdLst>
  <p:sldIdLst>
    <p:sldId id="256" r:id="rId8"/>
    <p:sldId id="290" r:id="rId9"/>
    <p:sldId id="291" r:id="rId10"/>
    <p:sldId id="292" r:id="rId11"/>
    <p:sldId id="293" r:id="rId12"/>
    <p:sldId id="294" r:id="rId13"/>
    <p:sldId id="295" r:id="rId14"/>
    <p:sldId id="298" r:id="rId15"/>
    <p:sldId id="297" r:id="rId16"/>
    <p:sldId id="299" r:id="rId17"/>
    <p:sldId id="300" r:id="rId18"/>
    <p:sldId id="301" r:id="rId19"/>
    <p:sldId id="302" r:id="rId20"/>
    <p:sldId id="303" r:id="rId21"/>
    <p:sldId id="270" r:id="rId22"/>
    <p:sldId id="307" r:id="rId23"/>
    <p:sldId id="313" r:id="rId24"/>
    <p:sldId id="271" r:id="rId25"/>
    <p:sldId id="308" r:id="rId26"/>
    <p:sldId id="272" r:id="rId27"/>
    <p:sldId id="273" r:id="rId28"/>
    <p:sldId id="274" r:id="rId29"/>
    <p:sldId id="277" r:id="rId30"/>
    <p:sldId id="280" r:id="rId31"/>
    <p:sldId id="281" r:id="rId32"/>
    <p:sldId id="309" r:id="rId33"/>
    <p:sldId id="310" r:id="rId34"/>
    <p:sldId id="311" r:id="rId35"/>
    <p:sldId id="312" r:id="rId36"/>
    <p:sldId id="315" r:id="rId37"/>
    <p:sldId id="316" r:id="rId38"/>
    <p:sldId id="317" r:id="rId39"/>
    <p:sldId id="318" r:id="rId40"/>
    <p:sldId id="319" r:id="rId41"/>
    <p:sldId id="320" r:id="rId42"/>
    <p:sldId id="283" r:id="rId43"/>
    <p:sldId id="284" r:id="rId44"/>
    <p:sldId id="285" r:id="rId45"/>
    <p:sldId id="286" r:id="rId46"/>
    <p:sldId id="287" r:id="rId47"/>
    <p:sldId id="321" r:id="rId48"/>
    <p:sldId id="322" r:id="rId49"/>
    <p:sldId id="323" r:id="rId50"/>
    <p:sldId id="257" r:id="rId51"/>
    <p:sldId id="258" r:id="rId52"/>
    <p:sldId id="259" r:id="rId53"/>
    <p:sldId id="264" r:id="rId54"/>
    <p:sldId id="265" r:id="rId55"/>
    <p:sldId id="261" r:id="rId56"/>
    <p:sldId id="262" r:id="rId57"/>
    <p:sldId id="263" r:id="rId58"/>
    <p:sldId id="266" r:id="rId59"/>
    <p:sldId id="267" r:id="rId60"/>
    <p:sldId id="289" r:id="rId6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7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61" Type="http://schemas.openxmlformats.org/officeDocument/2006/relationships/slide" Target="slides/slide54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viewProps" Target="view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903BA6-57C6-4DAB-9780-480DF1FCA790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9465FE-77F0-4EB5-BCF5-F8A2171B1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EA621D-2A05-49AD-9277-22C87E7E2765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933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Первые КР созданы в 1993 г. канадскими и амер. экспертами по ВП.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Возможной причиной госпитализации послужило ложное прогрессирование рентгенологических симптомов (ателектаз в левом легком, инфильтрация в верхней и средней долях правого легкого и нижних отделах левого легкого), которые в дальнейшем при анализе рентгенограмм не подтвердились. Этот факт подчеркивает важность квалифицированного рентгенологического обследования, от которого во многом зависит врачебная тактика ведения больного.</a:t>
            </a:r>
          </a:p>
        </p:txBody>
      </p:sp>
      <p:sp>
        <p:nvSpPr>
          <p:cNvPr id="152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48BBE8-76DA-4D5E-B932-B29AB6DDD73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580774-3C70-423E-B76F-6AC37CCDBC2D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45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Типичная ВП - у пациентов с отсутствием выраженных нарушений иммунитета. В последнее время в отдельную группу стали выделять пневмонии, связанные с оказанием медицинской помощи (</a:t>
            </a:r>
            <a:r>
              <a:rPr lang="en-US" smtClean="0">
                <a:latin typeface="Arial" charset="0"/>
              </a:rPr>
              <a:t>healthcare</a:t>
            </a:r>
            <a:r>
              <a:rPr lang="ru-RU" smtClean="0">
                <a:latin typeface="Arial" charset="0"/>
              </a:rPr>
              <a:t>-</a:t>
            </a:r>
            <a:r>
              <a:rPr lang="en-US" smtClean="0">
                <a:latin typeface="Arial" charset="0"/>
              </a:rPr>
              <a:t>associated pneumonia</a:t>
            </a:r>
            <a:r>
              <a:rPr lang="ru-RU" smtClean="0">
                <a:latin typeface="Arial" charset="0"/>
              </a:rPr>
              <a:t>). К этой категории, например, относятся пневмонии у лиц, находящихся в домах престарелых или других учреждениях длительного ухода. По условиям возникновения их можно рассматривать как внебольничные, однако они, как правило, отличаются от последних структурой возбудителей и профилем их антибиотикорезистентности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F8CC9C-3A7B-4371-AF8C-057F77D7A9F6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882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Классические ФЧ не эффективны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0D2919-FEC6-419A-B033-6E033E15DF67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4930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Трофлоксацин, Грепафлоксацин - токсичность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Амоксицмллином лечить можно, но в 3 приема 3 г в сутки</a:t>
            </a:r>
          </a:p>
        </p:txBody>
      </p:sp>
      <p:sp>
        <p:nvSpPr>
          <p:cNvPr id="1310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2EE9F9-6BB8-47B8-8C21-60B02148F7D9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Площадь под фармакодинамической кривой/минимальная подавляющая концентрация препараа для эрадикации 90% возбудителя = не менее 30 должно быть</a:t>
            </a:r>
          </a:p>
        </p:txBody>
      </p:sp>
      <p:sp>
        <p:nvSpPr>
          <p:cNvPr id="1331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9D7F0B-6DDE-4382-804E-634F282EB457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F5C278-D365-4F12-8FF5-3A093ADCB45A}" type="slidenum">
              <a:rPr lang="ru-RU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ru-RU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6194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" charset="0"/>
              </a:rPr>
              <a:t>Всего 20 классов АМП.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>
                <a:solidFill>
                  <a:schemeClr val="accent1"/>
                </a:solidFill>
                <a:latin typeface="Arial Narrow" pitchFamily="34" charset="0"/>
              </a:rPr>
              <a:t>Помнить! </a:t>
            </a:r>
            <a:r>
              <a:rPr lang="ru-RU" smtClean="0">
                <a:latin typeface="Arial Narrow" pitchFamily="34" charset="0"/>
              </a:rPr>
              <a:t>Все бета-лактамы и макролиды</a:t>
            </a:r>
            <a:r>
              <a:rPr lang="ru-RU" b="1" smtClean="0">
                <a:latin typeface="Arial Narrow" pitchFamily="34" charset="0"/>
              </a:rPr>
              <a:t> </a:t>
            </a:r>
            <a:r>
              <a:rPr lang="ru-RU" smtClean="0">
                <a:latin typeface="Arial Narrow" pitchFamily="34" charset="0"/>
              </a:rPr>
              <a:t>(кроме азалидов – азитромицина) – являются «времязависимыми антибиотиками», то есть максимальный эффект достигается при поддержании концентрации в сыворотке в 2-4 раза выше МПК. 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 Narrow" pitchFamily="34" charset="0"/>
              </a:rPr>
              <a:t>   - Особое внимание обращать на </a:t>
            </a:r>
            <a:r>
              <a:rPr lang="ru-RU" b="1" smtClean="0">
                <a:latin typeface="Arial Narrow" pitchFamily="34" charset="0"/>
              </a:rPr>
              <a:t>РАЗОВУЮ ДОЗУ и КРАТНОСТЬ ВВЕДЕНИЯ</a:t>
            </a:r>
            <a:r>
              <a:rPr lang="ru-RU" smtClean="0">
                <a:latin typeface="Arial Narrow" pitchFamily="34" charset="0"/>
              </a:rPr>
              <a:t>  (н-р, каждые 8 часов)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Arial Narrow" pitchFamily="34" charset="0"/>
              </a:rPr>
              <a:t>-    Фторхинолоны являются «дозозависимыми антибиотиками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5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ADCA67-30B7-470C-BEC2-ED7C65CB44C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Ранние  фторхинолоны (ципрофлоксацин и др.) имеет низкую активность в отношении основных возбудителей внебольничной пневмонии Streptococcus pneumoniae, Mycoplasma pneumoniae и не рекомендованы для начальной терапии внебольничной пневмонии у амбулаторных пациентов.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/>
              <a:t>Макролиды лучше назначать при нетяжелой пневмонии у детей или пациентов молодого возраста, особенно при наличии признаков атипичного течения (микоплазменная, хламидийная).</a:t>
            </a:r>
          </a:p>
        </p:txBody>
      </p:sp>
      <p:sp>
        <p:nvSpPr>
          <p:cNvPr id="147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C4325-A2F3-4AEC-AE2B-5BEDF4E27E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9437A-692B-4693-AFB6-812C7796360E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9B42E-265B-44A8-8E2C-E93E5EBD7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F2397-F961-45A7-9F49-45B98B3D227B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B3BEE-7187-471A-96CC-78D7D0820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4BE36-5DFD-4D7C-BBB7-5E73208B56AD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99F6F-D76D-4C64-B20B-8B307083F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F513DDA-60B7-460E-9FF6-26D61C9A903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45438A-9BB3-4CAF-9DA5-C3A8DA6734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8A34D79-C2F5-4DC7-A23E-4FB115B640D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3DA2703-95BE-42F5-A736-BE486A6514D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ADC48F-A303-4892-ADCF-CC7ADC41283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718480-2104-4606-A52C-435E7B2DDA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5E67B7-5AEB-47AE-BE6B-BA8B8DEBFC1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BA4436-0C31-456E-84B2-52EEF2C98AE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F4855-9E7F-42EF-8E9A-9A40BCE57B4B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5728B-C4DC-47F3-B807-14136D67F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EA8EB6-F200-4777-90EC-F33A0179E88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145DFA9-CCE6-402F-A4F7-CE6E4C6D73B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CF1E11-BE8E-44A9-ACCC-DAB6550F535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F795AE6-2529-4780-82C6-F21551AC5A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F5D856-27B1-4FB7-99BB-05DEFEE10E5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82A0E63-6C0B-432F-9AA0-D3A63F5515A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7F6D55-896F-4789-9C4C-977D04CFD76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B9BE839-507C-4A3E-82D9-7AACFB50718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F193FB-2CBE-47BA-B358-F33F212179A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F6E609-0D78-427A-92E3-6C7D291476D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29233-936B-4D6E-88CE-13DCF8D8E907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1B8A0-6E95-4E2F-919E-52F21F572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4272942-FD95-4BF6-90AA-F0F83A71C99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4313B9-6276-4BDD-BDD5-2BCDBB2F15B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2EF370-ABA2-488B-86D7-DDF28A672A5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8362B8-F98F-4C03-BF85-51C0AEBDCD4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F723A5-2272-4CF5-AE33-9670B902D9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2436ED8-6A07-409E-832D-77619FE0191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881812-F26B-4558-856F-BA10BA01324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632142E-2507-4ABC-AE27-89E0716DCFF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2023C31-A54F-4CFF-BC60-D7AFC9EF022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2D819DF-5521-4ADA-B329-AF876F0C5C2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4DC13-B508-4E19-8B11-070AF504E45F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02628-FC3F-4493-B80E-39F3E9F3A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F7E188C-54D5-4B17-A013-5FE6372E4AC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35C68E-9B14-4261-B839-3DE3658DEB0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56ADDAF-82F9-41C7-9ED6-98467AE6948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DE78BBC-1F85-49A2-B10C-8A7391435BD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5E309DB-9CE2-4DEF-82B2-9DC78D7BAD4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8CC1C0-348E-4071-94AE-6396418F7B7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27ED60-14B9-4254-936D-FBED45345B9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117EC3-5FA8-43E3-BC84-6BA646CA249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EE28B1-42E6-4D55-AC7C-832CFE196DD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9243B0-4645-4C56-B5C0-FAB05FF6076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29921-B8CD-49E9-9EA9-F4B247F745A5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D3D51-7718-4C80-87BE-7C0E6EF62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0EBAEFF-60C9-40F0-82D0-97708867DE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7003DCD-34FD-44AC-AAC3-6F11BEA60E0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DB6E243-049E-4B8B-AECE-242E4BDCE14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B600F0-F909-45DC-8BF8-22193896CF9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57B75A5-9695-4F74-AF53-B4479AE2F8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0D05B3-B930-4DE9-9964-6B7156AD04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436CE4-B287-4F69-B685-D04ED72D3FF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3364801-F2F1-465A-87A9-546A04D2701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F94DEE2-B6D3-4275-BCA3-FA87F5E43A7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4C394D9-21E1-47F6-816A-B7C4CBF79D3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1DC73-1496-49BA-8A28-E316FE05DF73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5617E-B0B5-4781-9EE1-83FC2DCA0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CB058CB-1B25-4A21-9535-AA002B0EC76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31E908A-C90F-43BE-9905-F721675214F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71BEC60-E13F-4575-8B0D-61F4F2EDF9C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CF809BF-05F3-4541-8723-AF7A3E6B046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3DE5A4-1A9C-456B-816B-3ACB31239F0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6DD442A-026C-4C5D-83B0-077021C8FAB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56802D-7A1B-4F16-BBB1-C6CF5926CB0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4BEA30A-55A9-4BF1-98F7-564B66BE013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E85CC7-84BC-49B7-B46B-D984676FE4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0ADE68C-BF69-4068-AAA5-F065CEE41AE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26E27-0FE7-4957-ACA5-E43F9872503C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A354C-4DA8-41DD-B260-0D002EE42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87F019-0B3D-48C2-B2E3-8618D7C867B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024BFD8-6094-4B74-A2B3-2F9F9090A78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56A46C-79F6-4C19-946C-5058DF50960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EA5841-B7DF-4995-BFFD-B76C4287050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AC115E-9094-4793-B6DA-1767705BC6D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AE062D-8BD6-4E00-A702-015F02E865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EEFB88-B15A-4900-9E74-2B29F6A9FDC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CBED82F-7DE2-44FA-B60D-F90DE8CA577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5A8871-EA9A-41BC-875B-E10E9F81911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2D684F-8E80-4F2D-9E1E-A0A8ACE4A98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9D4B8-DE50-4D49-8FF2-CFCDAB5BAB3C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674A-B6FC-43C9-9962-2AB746A24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21BE1AC-BEB1-434C-98BF-B7ECB559F8F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A7A4021-B1BF-46C1-A6B3-B14A68EDD3C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5874A9-981C-45C6-A755-EA6DDD84908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86BF54-89F6-435C-8F4F-2763E1DBF7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E61E-E5FF-4BAE-AAAA-8CB1E89122FA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37F19-CBCF-4CA6-9232-8CDCFC7F3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E0A835-F9F6-4311-9F69-8D5E22352B9D}" type="datetimeFigureOut">
              <a:rPr lang="ru-RU"/>
              <a:pPr>
                <a:defRPr/>
              </a:pPr>
              <a:t>07.12.2013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9122A1-FAEA-4669-BFEC-D638C5A64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0" r:id="rId2"/>
    <p:sldLayoutId id="2147483819" r:id="rId3"/>
    <p:sldLayoutId id="2147483818" r:id="rId4"/>
    <p:sldLayoutId id="2147483817" r:id="rId5"/>
    <p:sldLayoutId id="2147483816" r:id="rId6"/>
    <p:sldLayoutId id="2147483815" r:id="rId7"/>
    <p:sldLayoutId id="2147483814" r:id="rId8"/>
    <p:sldLayoutId id="2147483813" r:id="rId9"/>
    <p:sldLayoutId id="2147483812" r:id="rId10"/>
    <p:sldLayoutId id="21474838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3BCC04D4-EC6E-4578-8FA8-3D741C8D5A2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45D9FB97-671B-4002-A02A-0742762FDBA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B4EAA36D-A17C-4B73-A240-6CE9C044429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3FAF455D-F7EB-42F8-A21A-22788D8341A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04BB62A3-1C77-4619-94C2-AC5737599CF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2302B458-A668-4264-8276-5E07B0454FF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endParaRPr lang="ru-RU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library.wiley.com/doi/10.1111/clm.2011.17.issue-s6/issuetoc" TargetMode="Externa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Внебольничная пневмония</a:t>
            </a:r>
            <a:br>
              <a:rPr lang="ru-RU" smtClean="0"/>
            </a:br>
            <a:r>
              <a:rPr lang="ru-RU" smtClean="0"/>
              <a:t>Семинар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Доц. кафедры семейной медицины СЗГМУ </a:t>
            </a:r>
            <a:r>
              <a:rPr lang="ru-RU" dirty="0" err="1" smtClean="0"/>
              <a:t>Похазникова</a:t>
            </a:r>
            <a:r>
              <a:rPr lang="ru-RU" dirty="0" smtClean="0"/>
              <a:t> М.А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Этиология ВП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13787" cy="511175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accent1"/>
                </a:solidFill>
                <a:latin typeface="Arial Narrow" pitchFamily="34" charset="0"/>
              </a:rPr>
              <a:t>S. Pneumoniae</a:t>
            </a:r>
            <a:r>
              <a:rPr lang="ru-RU" smtClean="0">
                <a:solidFill>
                  <a:schemeClr val="accent1"/>
                </a:solidFill>
                <a:latin typeface="Arial Narrow" pitchFamily="34" charset="0"/>
              </a:rPr>
              <a:t> – 30-50%</a:t>
            </a:r>
            <a:r>
              <a:rPr lang="en-US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  <a:endParaRPr lang="ru-RU" smtClean="0">
              <a:solidFill>
                <a:schemeClr val="accent1"/>
              </a:solidFill>
              <a:latin typeface="Arial Narrow" pitchFamily="34" charset="0"/>
            </a:endParaRPr>
          </a:p>
          <a:p>
            <a:pPr eaLnBrk="1" hangingPunct="1"/>
            <a:r>
              <a:rPr lang="en-US" smtClean="0">
                <a:latin typeface="Arial Narrow" pitchFamily="34" charset="0"/>
              </a:rPr>
              <a:t>H</a:t>
            </a:r>
            <a:r>
              <a:rPr lang="ru-RU" smtClean="0">
                <a:latin typeface="Arial Narrow" pitchFamily="34" charset="0"/>
              </a:rPr>
              <a:t>.</a:t>
            </a:r>
            <a:r>
              <a:rPr lang="en-US" smtClean="0">
                <a:latin typeface="Arial Narrow" pitchFamily="34" charset="0"/>
              </a:rPr>
              <a:t> influenzae</a:t>
            </a:r>
            <a:r>
              <a:rPr lang="ru-RU" smtClean="0">
                <a:latin typeface="Arial Narrow" pitchFamily="34" charset="0"/>
              </a:rPr>
              <a:t>, </a:t>
            </a:r>
            <a:r>
              <a:rPr lang="en-US" smtClean="0">
                <a:latin typeface="Arial Narrow" pitchFamily="34" charset="0"/>
              </a:rPr>
              <a:t>S</a:t>
            </a:r>
            <a:r>
              <a:rPr lang="ru-RU" smtClean="0">
                <a:latin typeface="Arial Narrow" pitchFamily="34" charset="0"/>
              </a:rPr>
              <a:t>.</a:t>
            </a:r>
            <a:r>
              <a:rPr lang="en-US" smtClean="0">
                <a:latin typeface="Arial Narrow" pitchFamily="34" charset="0"/>
              </a:rPr>
              <a:t> aureus, Enterobacteriaceae, </a:t>
            </a:r>
            <a:endParaRPr lang="ru-RU" smtClean="0"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    </a:t>
            </a:r>
            <a:r>
              <a:rPr lang="en-US" smtClean="0">
                <a:latin typeface="Arial Narrow" pitchFamily="34" charset="0"/>
              </a:rPr>
              <a:t>K</a:t>
            </a:r>
            <a:r>
              <a:rPr lang="ru-RU" smtClean="0">
                <a:latin typeface="Arial Narrow" pitchFamily="34" charset="0"/>
              </a:rPr>
              <a:t>.</a:t>
            </a:r>
            <a:r>
              <a:rPr lang="en-US" smtClean="0">
                <a:latin typeface="Arial Narrow" pitchFamily="34" charset="0"/>
              </a:rPr>
              <a:t> pneumoniae – 3 - 5%</a:t>
            </a:r>
          </a:p>
          <a:p>
            <a:pPr eaLnBrk="1" hangingPunct="1"/>
            <a:r>
              <a:rPr lang="en-US" smtClean="0">
                <a:solidFill>
                  <a:schemeClr val="accent1"/>
                </a:solidFill>
                <a:latin typeface="Arial Narrow" pitchFamily="34" charset="0"/>
              </a:rPr>
              <a:t>M</a:t>
            </a:r>
            <a:r>
              <a:rPr lang="ru-RU" smtClean="0">
                <a:solidFill>
                  <a:schemeClr val="accent1"/>
                </a:solidFill>
                <a:latin typeface="Arial Narrow" pitchFamily="34" charset="0"/>
              </a:rPr>
              <a:t>.</a:t>
            </a:r>
            <a:r>
              <a:rPr lang="en-US" smtClean="0">
                <a:solidFill>
                  <a:schemeClr val="accent1"/>
                </a:solidFill>
                <a:latin typeface="Arial Narrow" pitchFamily="34" charset="0"/>
              </a:rPr>
              <a:t> pneumoniae, C</a:t>
            </a:r>
            <a:r>
              <a:rPr lang="ru-RU" smtClean="0">
                <a:solidFill>
                  <a:schemeClr val="accent1"/>
                </a:solidFill>
                <a:latin typeface="Arial Narrow" pitchFamily="34" charset="0"/>
              </a:rPr>
              <a:t>.</a:t>
            </a:r>
            <a:r>
              <a:rPr lang="en-US" smtClean="0">
                <a:solidFill>
                  <a:schemeClr val="accent1"/>
                </a:solidFill>
                <a:latin typeface="Arial Narrow" pitchFamily="34" charset="0"/>
              </a:rPr>
              <a:t> pneumoniae</a:t>
            </a:r>
            <a:r>
              <a:rPr lang="ru-RU" smtClean="0">
                <a:solidFill>
                  <a:schemeClr val="accent1"/>
                </a:solidFill>
                <a:latin typeface="Arial Narrow" pitchFamily="34" charset="0"/>
              </a:rPr>
              <a:t>, </a:t>
            </a:r>
            <a:r>
              <a:rPr lang="en-US" smtClean="0">
                <a:solidFill>
                  <a:schemeClr val="accent1"/>
                </a:solidFill>
                <a:latin typeface="Arial Narrow" pitchFamily="34" charset="0"/>
              </a:rPr>
              <a:t>L</a:t>
            </a:r>
            <a:r>
              <a:rPr lang="ru-RU" smtClean="0">
                <a:solidFill>
                  <a:schemeClr val="accent1"/>
                </a:solidFill>
                <a:latin typeface="Arial Narrow" pitchFamily="34" charset="0"/>
              </a:rPr>
              <a:t>.</a:t>
            </a:r>
            <a:r>
              <a:rPr lang="en-US" smtClean="0">
                <a:solidFill>
                  <a:schemeClr val="accent1"/>
                </a:solidFill>
                <a:latin typeface="Arial Narrow" pitchFamily="34" charset="0"/>
              </a:rPr>
              <a:t> pneumophila</a:t>
            </a:r>
            <a:r>
              <a:rPr lang="en-US" smtClean="0">
                <a:latin typeface="Arial Narrow" pitchFamily="34" charset="0"/>
              </a:rPr>
              <a:t> –</a:t>
            </a:r>
            <a:r>
              <a:rPr lang="ru-RU" smtClean="0">
                <a:latin typeface="Arial Narrow" pitchFamily="34" charset="0"/>
              </a:rPr>
              <a:t>  </a:t>
            </a:r>
            <a:r>
              <a:rPr lang="en-US" smtClean="0">
                <a:latin typeface="Arial Narrow" pitchFamily="34" charset="0"/>
              </a:rPr>
              <a:t> 8 - 30%</a:t>
            </a:r>
          </a:p>
          <a:p>
            <a:pPr eaLnBrk="1" hangingPunct="1"/>
            <a:r>
              <a:rPr lang="en-US" smtClean="0">
                <a:latin typeface="Arial Narrow" pitchFamily="34" charset="0"/>
              </a:rPr>
              <a:t>P</a:t>
            </a:r>
            <a:r>
              <a:rPr lang="ru-RU" smtClean="0">
                <a:latin typeface="Arial Narrow" pitchFamily="34" charset="0"/>
              </a:rPr>
              <a:t>.</a:t>
            </a:r>
            <a:r>
              <a:rPr lang="en-US" smtClean="0">
                <a:latin typeface="Arial Narrow" pitchFamily="34" charset="0"/>
              </a:rPr>
              <a:t> aeruginosa – </a:t>
            </a:r>
            <a:r>
              <a:rPr lang="ru-RU" smtClean="0">
                <a:latin typeface="Arial Narrow" pitchFamily="34" charset="0"/>
              </a:rPr>
              <a:t>очень редко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Микст - инфекция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Роль респираторных вирусов – факторы риска ВП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500" smtClean="0"/>
              <a:t>Гучев И.А., Раков А.Л., Синопальников А.И. и соавт., 2003)</a:t>
            </a:r>
          </a:p>
        </p:txBody>
      </p:sp>
      <p:pic>
        <p:nvPicPr>
          <p:cNvPr id="106498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700213"/>
            <a:ext cx="8640763" cy="46815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smtClean="0">
                <a:solidFill>
                  <a:schemeClr val="tx1"/>
                </a:solidFill>
                <a:latin typeface="Arial Narrow" pitchFamily="34" charset="0"/>
              </a:rPr>
              <a:t>Этиология ВП в зависимости от тяжести заболевания (в %)</a:t>
            </a:r>
          </a:p>
        </p:txBody>
      </p:sp>
      <p:graphicFrame>
        <p:nvGraphicFramePr>
          <p:cNvPr id="254076" name="Group 12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3438"/>
        </p:xfrm>
        <a:graphic>
          <a:graphicData uri="http://schemas.openxmlformats.org/drawingml/2006/table">
            <a:tbl>
              <a:tblPr/>
              <a:tblGrid>
                <a:gridCol w="2170113"/>
                <a:gridCol w="1944687"/>
                <a:gridCol w="2057400"/>
                <a:gridCol w="2057400"/>
              </a:tblGrid>
              <a:tr h="39626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Микроорганизмы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Амбулаторные пациенты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Госпитализированные пациенты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1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В терапевтическое отделение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В ОИТ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Pneumoniae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H. influenzae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6,6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S. aureus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2,9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M. pneumoniae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13,7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C. pneumoniae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pneumophila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1,3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Грам(-) аэробные бактерии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88,8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Не установлены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Нет данных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35,6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76" name="Rectangle 118"/>
          <p:cNvSpPr>
            <a:spLocks noChangeArrowheads="1"/>
          </p:cNvSpPr>
          <p:nvPr/>
        </p:nvSpPr>
        <p:spPr bwMode="auto">
          <a:xfrm>
            <a:off x="5148263" y="6381750"/>
            <a:ext cx="2938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6633"/>
                </a:solidFill>
              </a:rPr>
              <a:t>[</a:t>
            </a:r>
            <a:r>
              <a:rPr lang="en-US">
                <a:solidFill>
                  <a:srgbClr val="006633"/>
                </a:solidFill>
              </a:rPr>
              <a:t>L</a:t>
            </a:r>
            <a:r>
              <a:rPr lang="ru-RU">
                <a:solidFill>
                  <a:srgbClr val="006633"/>
                </a:solidFill>
              </a:rPr>
              <a:t>. </a:t>
            </a:r>
            <a:r>
              <a:rPr lang="en-US">
                <a:solidFill>
                  <a:srgbClr val="006633"/>
                </a:solidFill>
              </a:rPr>
              <a:t>Mandell </a:t>
            </a:r>
            <a:r>
              <a:rPr lang="ru-RU">
                <a:solidFill>
                  <a:srgbClr val="006633"/>
                </a:solidFill>
              </a:rPr>
              <a:t>и соавт., 2000</a:t>
            </a:r>
            <a:r>
              <a:rPr lang="ru-RU" b="1">
                <a:solidFill>
                  <a:srgbClr val="006633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Летальность при ВП </a:t>
            </a:r>
            <a:r>
              <a:rPr lang="ru-RU" sz="3800" smtClean="0"/>
              <a:t/>
            </a:r>
            <a:br>
              <a:rPr lang="ru-RU" sz="3800" smtClean="0"/>
            </a:br>
            <a:endParaRPr lang="ru-RU" sz="3800" smtClean="0"/>
          </a:p>
        </p:txBody>
      </p:sp>
      <p:graphicFrame>
        <p:nvGraphicFramePr>
          <p:cNvPr id="256047" name="Group 47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4789487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9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Возбудитель</a:t>
                      </a:r>
                      <a:endParaRPr kumimoji="0" lang="ru-RU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Летальность,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pneumoniae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influenzae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pneumoniae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Legionella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spp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aureus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K. pneumoniae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9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C. pneumoniae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575" name="Rectangle 48"/>
          <p:cNvSpPr>
            <a:spLocks noChangeArrowheads="1"/>
          </p:cNvSpPr>
          <p:nvPr/>
        </p:nvSpPr>
        <p:spPr bwMode="auto">
          <a:xfrm>
            <a:off x="4572000" y="6308725"/>
            <a:ext cx="4395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6633"/>
                </a:solidFill>
              </a:rPr>
              <a:t>M</a:t>
            </a:r>
            <a:r>
              <a:rPr lang="ru-RU">
                <a:solidFill>
                  <a:srgbClr val="006633"/>
                </a:solidFill>
              </a:rPr>
              <a:t>.</a:t>
            </a:r>
            <a:r>
              <a:rPr lang="en-US">
                <a:solidFill>
                  <a:srgbClr val="006633"/>
                </a:solidFill>
              </a:rPr>
              <a:t>J</a:t>
            </a:r>
            <a:r>
              <a:rPr lang="ru-RU">
                <a:solidFill>
                  <a:srgbClr val="006633"/>
                </a:solidFill>
              </a:rPr>
              <a:t>. </a:t>
            </a:r>
            <a:r>
              <a:rPr lang="en-US">
                <a:solidFill>
                  <a:srgbClr val="006633"/>
                </a:solidFill>
              </a:rPr>
              <a:t>Fine</a:t>
            </a:r>
            <a:r>
              <a:rPr lang="ru-RU">
                <a:solidFill>
                  <a:srgbClr val="006633"/>
                </a:solidFill>
              </a:rPr>
              <a:t> с соавт., 1996, с изменениями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85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2800" b="1" smtClean="0">
                <a:solidFill>
                  <a:schemeClr val="tx1"/>
                </a:solidFill>
                <a:latin typeface="Arial Narrow" pitchFamily="34" charset="0"/>
              </a:rPr>
              <a:t>Группы пациентов с внебольничной пневмонией, которые могут лечиться в амбулаторных условиях</a:t>
            </a:r>
          </a:p>
        </p:txBody>
      </p:sp>
      <p:graphicFrame>
        <p:nvGraphicFramePr>
          <p:cNvPr id="64728" name="Group 216"/>
          <p:cNvGraphicFramePr>
            <a:graphicFrameLocks noGrp="1"/>
          </p:cNvGraphicFramePr>
          <p:nvPr>
            <p:ph idx="1"/>
          </p:nvPr>
        </p:nvGraphicFramePr>
        <p:xfrm>
          <a:off x="179388" y="1916113"/>
          <a:ext cx="8713787" cy="3683000"/>
        </p:xfrm>
        <a:graphic>
          <a:graphicData uri="http://schemas.openxmlformats.org/drawingml/2006/table">
            <a:tbl>
              <a:tblPr/>
              <a:tblGrid>
                <a:gridCol w="3097212"/>
                <a:gridCol w="2786063"/>
                <a:gridCol w="2830512"/>
              </a:tblGrid>
              <a:tr h="743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Характеристика пациентов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(по тяжести течения)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Группы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Вероятные возбудители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7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ВП нетяжелого течения у лиц без сопутствующих заболеваний, не принимавших в последние 3 мес АМП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Амбулаторные больные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S. pneumoniae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M. pneumoniae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/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C. pneumonia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ВП нетяжелого течения у лиц с сопутствующими заболеваниями и/или принимавшими в последние 3 мес АМП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Амбулаторные больные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S. pneumoniae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H. influenzae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C. pneumoniae</a:t>
                      </a:r>
                      <a:endParaRPr kumimoji="0" lang="fr-FR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S. aureus</a:t>
                      </a: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Enterobacteriaceae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0000"/>
                </a:solidFill>
                <a:latin typeface="Arial Narrow" pitchFamily="34" charset="0"/>
              </a:rPr>
              <a:t>Шаг 1. Диагностика ВП</a:t>
            </a:r>
          </a:p>
        </p:txBody>
      </p:sp>
      <p:sp>
        <p:nvSpPr>
          <p:cNvPr id="11059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Для диагностики пневмонии используйте критерии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Стремитесь к критериям определенного диагноза пневмонии, подтверждая диагноз рентгенологическими методами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Критерии диагностики ВП </a:t>
            </a:r>
          </a:p>
        </p:txBody>
      </p:sp>
      <p:pic>
        <p:nvPicPr>
          <p:cNvPr id="111618" name="Picture 2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1557338"/>
            <a:ext cx="8569325" cy="4505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smtClean="0">
                <a:solidFill>
                  <a:schemeClr val="tx1"/>
                </a:solidFill>
                <a:latin typeface="Arial Narrow" pitchFamily="34" charset="0"/>
              </a:rPr>
              <a:t>Как отличить пневмонию и другие респираторные инфекции?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smtClean="0"/>
              <a:t>У пациента должна подозреваться пневмония, если присутствует один из следующих признаков или симптомов: новые физикальные симптомы, одышка, тахипноэ, частота пульса &gt; 100, лихорадка &gt; 4 дней. У больных с подозрением на пневмонию необходимо определить уровень С-реактивного белка (СРБ). Уровень СРБ &lt;20 мг / л  с симптомами в течение &gt; 24 ч - пневмония маловероятна, уровень&gt; 100 мг / л  - вероятна</a:t>
            </a:r>
          </a:p>
          <a:p>
            <a:r>
              <a:rPr lang="ru-RU" sz="1800" smtClean="0"/>
              <a:t>Если сохраняются сомнения после СРБ теста, необходимо сделать рентген грудной клетки для подтверждения или опровержения диагноза</a:t>
            </a:r>
          </a:p>
          <a:p>
            <a:r>
              <a:rPr lang="ru-RU" sz="1800" smtClean="0"/>
              <a:t>С другой стороны, есть исследования свидетельствующие, что изолированное определение СРБ не очень полезно в первичном звене, но когда врач находится в сомнении о наличии пневмонии, CRP может быть полезным, чтобы исключить заболевание (Falk и соавт.)</a:t>
            </a:r>
            <a:endParaRPr lang="ru-RU" smtClean="0"/>
          </a:p>
        </p:txBody>
      </p:sp>
      <p:sp>
        <p:nvSpPr>
          <p:cNvPr id="112643" name="Прямоугольник 3"/>
          <p:cNvSpPr>
            <a:spLocks noChangeArrowheads="1"/>
          </p:cNvSpPr>
          <p:nvPr/>
        </p:nvSpPr>
        <p:spPr bwMode="auto">
          <a:xfrm>
            <a:off x="1403350" y="6165850"/>
            <a:ext cx="7272338" cy="6921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solidFill>
                  <a:srgbClr val="000000"/>
                </a:solidFill>
              </a:rPr>
              <a:t>Guidelines for the management of adult lower respiratory tract infections </a:t>
            </a:r>
            <a:br>
              <a:rPr lang="en-US" sz="1200" b="1">
                <a:solidFill>
                  <a:srgbClr val="000000"/>
                </a:solidFill>
              </a:rPr>
            </a:br>
            <a:r>
              <a:rPr lang="en-US" sz="1200">
                <a:solidFill>
                  <a:srgbClr val="000000"/>
                </a:solidFill>
              </a:rPr>
              <a:t>M. Woodhead</a:t>
            </a:r>
            <a:r>
              <a:rPr lang="en-US" sz="1200" baseline="30000">
                <a:solidFill>
                  <a:srgbClr val="000000"/>
                </a:solidFill>
              </a:rPr>
              <a:t>  </a:t>
            </a:r>
            <a:r>
              <a:rPr lang="en-US" sz="1200">
                <a:solidFill>
                  <a:srgbClr val="000000"/>
                </a:solidFill>
              </a:rPr>
              <a:t> et al.  </a:t>
            </a:r>
            <a:r>
              <a:rPr lang="en-US" sz="1200" b="1">
                <a:solidFill>
                  <a:srgbClr val="000000"/>
                </a:solidFill>
              </a:rPr>
              <a:t>Clinical Microbiology and Infection</a:t>
            </a:r>
            <a:r>
              <a:rPr lang="en-US" sz="1200">
                <a:solidFill>
                  <a:srgbClr val="000000"/>
                </a:solidFill>
              </a:rPr>
              <a:t/>
            </a:r>
            <a:br>
              <a:rPr lang="en-US" sz="1200">
                <a:solidFill>
                  <a:srgbClr val="000000"/>
                </a:solidFill>
              </a:rPr>
            </a:br>
            <a:r>
              <a:rPr lang="en-US" sz="1200" b="1">
                <a:solidFill>
                  <a:srgbClr val="000000"/>
                </a:solidFill>
                <a:hlinkClick r:id="rId2"/>
              </a:rPr>
              <a:t>Volume 17</a:t>
            </a:r>
            <a:r>
              <a:rPr lang="en-US" sz="1200">
                <a:solidFill>
                  <a:srgbClr val="000000"/>
                </a:solidFill>
                <a:hlinkClick r:id="rId2"/>
              </a:rPr>
              <a:t>, </a:t>
            </a:r>
            <a:r>
              <a:rPr lang="en-US" sz="1200" b="1">
                <a:solidFill>
                  <a:srgbClr val="000000"/>
                </a:solidFill>
                <a:hlinkClick r:id="rId2"/>
              </a:rPr>
              <a:t>Issue Supplement s6</a:t>
            </a:r>
            <a:r>
              <a:rPr lang="en-US" sz="1200">
                <a:solidFill>
                  <a:srgbClr val="000000"/>
                </a:solidFill>
                <a:hlinkClick r:id="rId2"/>
              </a:rPr>
              <a:t>, </a:t>
            </a:r>
            <a:r>
              <a:rPr lang="en-US" sz="1200" b="1">
                <a:solidFill>
                  <a:srgbClr val="000000"/>
                </a:solidFill>
              </a:rPr>
              <a:t>pages E1–E59</a:t>
            </a:r>
            <a:r>
              <a:rPr lang="en-US" sz="1200">
                <a:solidFill>
                  <a:srgbClr val="000000"/>
                </a:solidFill>
              </a:rPr>
              <a:t>, </a:t>
            </a:r>
            <a:r>
              <a:rPr lang="en-US" sz="1200" b="1">
                <a:solidFill>
                  <a:srgbClr val="000000"/>
                </a:solidFill>
              </a:rPr>
              <a:t>November 2011</a:t>
            </a:r>
            <a:r>
              <a:rPr lang="en-US" sz="1200">
                <a:solidFill>
                  <a:srgbClr val="000000"/>
                </a:solidFill>
              </a:rPr>
              <a:t/>
            </a:r>
            <a:br>
              <a:rPr lang="en-US" sz="1200">
                <a:solidFill>
                  <a:srgbClr val="000000"/>
                </a:solidFill>
              </a:rPr>
            </a:br>
            <a:endParaRPr 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Arial Narrow" pitchFamily="34" charset="0"/>
              </a:rPr>
              <a:t>Шаг 2</a:t>
            </a:r>
          </a:p>
        </p:txBody>
      </p:sp>
      <p:sp>
        <p:nvSpPr>
          <p:cNvPr id="11366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2.	Определите степень тяжести пневмонии и выберите место лечения пациента (амбулаторно или в стационаре)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chemeClr val="tx1"/>
                </a:solidFill>
                <a:latin typeface="Arial Narrow" pitchFamily="34" charset="0"/>
              </a:rPr>
              <a:t>Алгоритм оценки риска неблагоприятного исхода и выбора места лечения ВП (шкала CRB-65)</a:t>
            </a:r>
          </a:p>
        </p:txBody>
      </p:sp>
      <p:pic>
        <p:nvPicPr>
          <p:cNvPr id="114690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557338"/>
            <a:ext cx="8515350" cy="49672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Эпидемиология:</a:t>
            </a:r>
            <a:br>
              <a:rPr lang="ru-RU" sz="32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3200" b="1" dirty="0" smtClean="0">
                <a:solidFill>
                  <a:schemeClr val="tx1"/>
                </a:solidFill>
                <a:latin typeface="+mn-lt"/>
              </a:rPr>
              <a:t>данные зарубежных исследований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У лиц молодого и среднего возраста: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  - заболеваемость </a:t>
            </a:r>
            <a:r>
              <a:rPr lang="en-US" smtClean="0">
                <a:latin typeface="Arial Narrow" pitchFamily="34" charset="0"/>
              </a:rPr>
              <a:t>1</a:t>
            </a:r>
            <a:r>
              <a:rPr lang="ru-RU" smtClean="0">
                <a:latin typeface="Arial Narrow" pitchFamily="34" charset="0"/>
              </a:rPr>
              <a:t>-11,6%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  - летальность 1- 3 %</a:t>
            </a:r>
            <a:r>
              <a:rPr lang="en-US" smtClean="0">
                <a:latin typeface="Arial Narrow" pitchFamily="34" charset="0"/>
              </a:rPr>
              <a:t> (</a:t>
            </a:r>
            <a:r>
              <a:rPr lang="ru-RU" smtClean="0">
                <a:latin typeface="Arial Narrow" pitchFamily="34" charset="0"/>
              </a:rPr>
              <a:t>без сопутствующих заболеваний)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В старших возрастных группах (65 лет и более: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   - заболеваемость 25</a:t>
            </a:r>
            <a:r>
              <a:rPr lang="en-US" smtClean="0">
                <a:latin typeface="Arial Narrow" pitchFamily="34" charset="0"/>
              </a:rPr>
              <a:t> </a:t>
            </a:r>
            <a:r>
              <a:rPr lang="ru-RU" smtClean="0">
                <a:latin typeface="Arial Narrow" pitchFamily="34" charset="0"/>
              </a:rPr>
              <a:t>-</a:t>
            </a:r>
            <a:r>
              <a:rPr lang="en-US" smtClean="0">
                <a:latin typeface="Arial Narrow" pitchFamily="34" charset="0"/>
              </a:rPr>
              <a:t> 4</a:t>
            </a:r>
            <a:r>
              <a:rPr lang="ru-RU" smtClean="0">
                <a:latin typeface="Arial Narrow" pitchFamily="34" charset="0"/>
              </a:rPr>
              <a:t>4%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   - летальность 15</a:t>
            </a:r>
            <a:r>
              <a:rPr lang="en-US" smtClean="0">
                <a:latin typeface="Arial Narrow" pitchFamily="34" charset="0"/>
              </a:rPr>
              <a:t> </a:t>
            </a:r>
            <a:r>
              <a:rPr lang="ru-RU" smtClean="0">
                <a:latin typeface="Arial Narrow" pitchFamily="34" charset="0"/>
              </a:rPr>
              <a:t>-</a:t>
            </a:r>
            <a:r>
              <a:rPr lang="en-US" smtClean="0">
                <a:latin typeface="Arial Narrow" pitchFamily="34" charset="0"/>
              </a:rPr>
              <a:t> </a:t>
            </a:r>
            <a:r>
              <a:rPr lang="ru-RU" smtClean="0">
                <a:latin typeface="Arial Narrow" pitchFamily="34" charset="0"/>
              </a:rPr>
              <a:t>30%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   (с сопутствующими заболеваниями)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/>
              <a:t>Показания для госпитализации тяжелой ВП </a:t>
            </a:r>
            <a:br>
              <a:rPr lang="ru-RU" sz="3100" b="1" dirty="0" smtClean="0"/>
            </a:br>
            <a:r>
              <a:rPr lang="ru-RU" sz="3100" b="1" dirty="0" smtClean="0"/>
              <a:t>(при наличии как минимум одного из следующих признаков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b="1" dirty="0" smtClean="0">
                <a:latin typeface="Arial Narrow" pitchFamily="34" charset="0"/>
              </a:rPr>
              <a:t>Объективные данные: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ЧД &gt; 30 в мин.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САД ≤ 90 мм рт. ст., ДАД≤ 60 мм рт. ст.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ЧСС ≥ 125/мин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температура тела &lt;35,5° С или ≥40,0°С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нарушение сознания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atin typeface="Arial Narrow" pitchFamily="34" charset="0"/>
              </a:rPr>
              <a:t>Лабораторные и рентгенологические данные</a:t>
            </a:r>
            <a:r>
              <a:rPr lang="ru-RU" dirty="0" smtClean="0">
                <a:latin typeface="Arial Narrow" pitchFamily="34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лейкоцитоз &gt; 20,0х109/л или &lt; 4,0 х109/л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SаО2 &lt;92% (</a:t>
            </a:r>
            <a:r>
              <a:rPr lang="ru-RU" dirty="0" err="1" smtClean="0">
                <a:latin typeface="Arial Narrow" pitchFamily="34" charset="0"/>
              </a:rPr>
              <a:t>пульсоксиметрия</a:t>
            </a:r>
            <a:r>
              <a:rPr lang="ru-RU" dirty="0" smtClean="0">
                <a:latin typeface="Arial Narrow" pitchFamily="34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гемоглобин &lt;90 г/л, гематокрит &lt;30%,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 smtClean="0">
                <a:latin typeface="Arial Narrow" pitchFamily="34" charset="0"/>
              </a:rPr>
              <a:t>многодолевое</a:t>
            </a:r>
            <a:r>
              <a:rPr lang="ru-RU" dirty="0" smtClean="0">
                <a:latin typeface="Arial Narrow" pitchFamily="34" charset="0"/>
              </a:rPr>
              <a:t> поражение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наличие полости распада, плевральный выпот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быстрое прогрессирование размеров инфильтрата более чем на 50% за 2 </a:t>
            </a:r>
            <a:r>
              <a:rPr lang="ru-RU" dirty="0" err="1" smtClean="0">
                <a:latin typeface="Arial Narrow" pitchFamily="34" charset="0"/>
              </a:rPr>
              <a:t>сут</a:t>
            </a:r>
            <a:r>
              <a:rPr lang="ru-RU" dirty="0" smtClean="0">
                <a:latin typeface="Arial Narrow" pitchFamily="34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внелегочные очаги инфекции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сепсис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latin typeface="Arial Narrow" pitchFamily="34" charset="0"/>
              </a:rPr>
              <a:t>Стационарное лечение предпочтительно в случаях:</a:t>
            </a:r>
            <a:endParaRPr lang="ru-RU" sz="3600" b="1" dirty="0"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возраст старше 60 лет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наличие сопутствующих заболеваний (ХОБЛ, БЭ, СД, ХСН, ХПН, алкоголизм, наркомания, дефицит массы тела, онкология, цереброваскулярные заболевания)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беременность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неэффективность стартовой антибактериальной терапии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 желание пациента и/или членов его семьи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latin typeface="Arial Narrow" pitchFamily="34" charset="0"/>
              </a:rPr>
              <a:t>невозможность адекватного ухода в домашних условиях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Arial Narrow" pitchFamily="34" charset="0"/>
              </a:rPr>
              <a:t>Шаг 3</a:t>
            </a:r>
          </a:p>
        </p:txBody>
      </p:sp>
      <p:sp>
        <p:nvSpPr>
          <p:cNvPr id="1177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3.	</a:t>
            </a:r>
            <a:r>
              <a:rPr lang="ru-RU" smtClean="0">
                <a:latin typeface="Arial Narrow" pitchFamily="34" charset="0"/>
              </a:rPr>
              <a:t>В случае амбулаторного ведения пациентов с ВП нетяжелого течения ориентируйтесь на следующий объем  обязательного и дополнительного обследования и план визитов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17463" y="115888"/>
          <a:ext cx="8975726" cy="669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358280"/>
                <a:gridCol w="3250232"/>
                <a:gridCol w="1152128"/>
                <a:gridCol w="983432"/>
              </a:tblGrid>
              <a:tr h="75503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Мероприятие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1-й день (1-й визит)</a:t>
                      </a:r>
                      <a:endParaRPr lang="ru-RU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3-й день (2 визит) (при отсутствии эффекта от терапии – пересмотр лечения, диагноза и показаний к госпитализации)</a:t>
                      </a:r>
                      <a:endParaRPr lang="ru-RU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6-7 день</a:t>
                      </a:r>
                      <a:endParaRPr lang="ru-RU" sz="1200">
                        <a:effectLst/>
                        <a:latin typeface="Calibri"/>
                        <a:ea typeface="Times New Roman"/>
                      </a:endParaRPr>
                    </a:p>
                    <a:p>
                      <a:pPr fontAlgn="base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(3-й визит)</a:t>
                      </a:r>
                      <a:endParaRPr lang="ru-RU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10-1 4 день</a:t>
                      </a:r>
                      <a:endParaRPr lang="ru-RU" sz="1200">
                        <a:effectLst/>
                        <a:latin typeface="Calibri"/>
                        <a:ea typeface="Times New Roman"/>
                      </a:endParaRPr>
                    </a:p>
                    <a:p>
                      <a:pPr fontAlgn="base">
                        <a:spcBef>
                          <a:spcPts val="41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>
                          <a:effectLst/>
                          <a:latin typeface="Arial Narrow"/>
                          <a:ea typeface="Times New Roman"/>
                          <a:cs typeface="Arial"/>
                        </a:rPr>
                        <a:t>(4-й визит)</a:t>
                      </a:r>
                      <a:endParaRPr lang="ru-RU" sz="12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9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Физикальные методы исследования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(жалобы, анамнез, осмотр, термометрия)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</a:tr>
              <a:tr h="226510">
                <a:tc gridSpan="5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Функциональные методы исследования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1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Обязательные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(ЭКГ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показаниям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показ.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показ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712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Дополнительные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(спирография, </a:t>
                      </a:r>
                      <a:r>
                        <a:rPr lang="ru-RU" sz="1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пульсоксиметрия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</a:tr>
              <a:tr h="277647">
                <a:tc gridSpan="5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3.Лабораторные исследования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1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Обязательные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(общий анализ крови)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</a:tr>
              <a:tr h="108968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Дополнительные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(глюкоза, </a:t>
                      </a:r>
                      <a:r>
                        <a:rPr lang="ru-RU" sz="12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креатинин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мочевина, АСТ, АЛТ, альбумин, билирубин, К, 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показ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12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Общий анализ мочи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показ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376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Посев мокроты на микрофлору*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42641">
                <a:tc gridSpan="5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Методы визуализации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667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Обязательные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(рентгенография ОГК)**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показ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376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Дополнительные </a:t>
                      </a: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(КТ)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показ.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показаниям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показ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198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*Никакие диагностические тесты не должны задерживать начало антибактериальной терапии (В)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**Отсутствие рентгенологического подтверждения диагноза не должно служить основанием для отказа от антибактериальной терапии (АБТ) (В)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Шаг 4</a:t>
            </a:r>
          </a:p>
        </p:txBody>
      </p:sp>
      <p:sp>
        <p:nvSpPr>
          <p:cNvPr id="1208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4 .	Выберите вариант стартовой АБТ в течение 8 ч с момента установления диагноза 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При отсутствии эффекта от лечения – оцените состояние пациента, пересмотрите лечение. Продолжительность АБТ 7-10 дней (С)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Неадекватная АМТ внебольничной пневмонии</a:t>
            </a: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Возбудитель «не прикрыт»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Неадекватный режим дозирования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Задержка с началом АМТ (более 8 часов)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Устойчивость возбудителей АМП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Основные факторы выбора адекватной антибиотикотерапии ВП</a:t>
            </a:r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Антимикробная активность в отношении большинства возбудителей ВП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Структура антибиотикорезистентности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Эпидемиологческие характеристики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Профиль безопасности (НЯ, лекарственные взаимодействия)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Параметры фармакокинетики/фармакодинамики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Стоимость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Азбука антимикробной терапии</a:t>
            </a:r>
          </a:p>
        </p:txBody>
      </p:sp>
      <p:sp>
        <p:nvSpPr>
          <p:cNvPr id="1259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latin typeface="Arial Narrow" pitchFamily="34" charset="0"/>
              </a:rPr>
              <a:t>А – </a:t>
            </a:r>
            <a:r>
              <a:rPr lang="ru-RU" smtClean="0">
                <a:latin typeface="Arial Narrow" pitchFamily="34" charset="0"/>
              </a:rPr>
              <a:t>адекватная терапия</a:t>
            </a:r>
          </a:p>
          <a:p>
            <a:r>
              <a:rPr lang="ru-RU" b="1" smtClean="0">
                <a:latin typeface="Arial Narrow" pitchFamily="34" charset="0"/>
              </a:rPr>
              <a:t>Б – </a:t>
            </a:r>
            <a:r>
              <a:rPr lang="ru-RU" smtClean="0">
                <a:latin typeface="Arial Narrow" pitchFamily="34" charset="0"/>
              </a:rPr>
              <a:t>бактериальная эрадикация</a:t>
            </a:r>
          </a:p>
          <a:p>
            <a:r>
              <a:rPr lang="ru-RU" b="1" smtClean="0">
                <a:latin typeface="Arial Narrow" pitchFamily="34" charset="0"/>
              </a:rPr>
              <a:t>В – </a:t>
            </a:r>
            <a:r>
              <a:rPr lang="ru-RU" smtClean="0">
                <a:latin typeface="Arial Narrow" pitchFamily="34" charset="0"/>
              </a:rPr>
              <a:t>выздоровление пациента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Принципы антимикробной терапии</a:t>
            </a:r>
          </a:p>
        </p:txBody>
      </p:sp>
      <p:sp>
        <p:nvSpPr>
          <p:cNvPr id="126978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latin typeface="Arial Narrow" pitchFamily="34" charset="0"/>
              </a:rPr>
              <a:t>1. </a:t>
            </a:r>
            <a:r>
              <a:rPr lang="en-US" b="1" smtClean="0">
                <a:latin typeface="Arial Narrow" pitchFamily="34" charset="0"/>
              </a:rPr>
              <a:t>TREAT</a:t>
            </a:r>
          </a:p>
          <a:p>
            <a:endParaRPr lang="en-US" smtClean="0">
              <a:latin typeface="Arial Narrow" pitchFamily="34" charset="0"/>
            </a:endParaRPr>
          </a:p>
          <a:p>
            <a:endParaRPr lang="en-US" smtClean="0">
              <a:latin typeface="Arial Narrow" pitchFamily="34" charset="0"/>
            </a:endParaRPr>
          </a:p>
          <a:p>
            <a:endParaRPr lang="en-US" smtClean="0">
              <a:latin typeface="Arial Narrow" pitchFamily="34" charset="0"/>
            </a:endParaRPr>
          </a:p>
          <a:p>
            <a:endParaRPr lang="en-US" smtClean="0">
              <a:latin typeface="Arial Narrow" pitchFamily="34" charset="0"/>
            </a:endParaRPr>
          </a:p>
        </p:txBody>
      </p:sp>
      <p:sp>
        <p:nvSpPr>
          <p:cNvPr id="126979" name="Объект 5"/>
          <p:cNvSpPr>
            <a:spLocks noGrp="1"/>
          </p:cNvSpPr>
          <p:nvPr>
            <p:ph sz="half" idx="4294967295"/>
          </p:nvPr>
        </p:nvSpPr>
        <p:spPr>
          <a:xfrm>
            <a:off x="3816350" y="1557338"/>
            <a:ext cx="5327650" cy="4530725"/>
          </a:xfrm>
        </p:spPr>
        <p:txBody>
          <a:bodyPr/>
          <a:lstStyle/>
          <a:p>
            <a:r>
              <a:rPr lang="ru-RU" smtClean="0">
                <a:latin typeface="Arial Narrow" pitchFamily="34" charset="0"/>
              </a:rPr>
              <a:t>Назначать антибиотики только в тех случаях, когда имеются доказательства (или серьезные подозрения) бактериальной инфекции</a:t>
            </a:r>
            <a:br>
              <a:rPr lang="ru-RU" smtClean="0">
                <a:latin typeface="Arial Narrow" pitchFamily="34" charset="0"/>
              </a:rPr>
            </a:br>
            <a:endParaRPr lang="en-US" smtClean="0">
              <a:latin typeface="Arial Narrow" pitchFamily="34" charset="0"/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962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 Narrow" pitchFamily="34" charset="0"/>
              </a:rPr>
              <a:t>В РФ – 3-4 промилле (на 1000 населения) 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Принципы антимикробной терапии</a:t>
            </a:r>
          </a:p>
        </p:txBody>
      </p:sp>
      <p:sp>
        <p:nvSpPr>
          <p:cNvPr id="128002" name="Объект 2"/>
          <p:cNvSpPr>
            <a:spLocks noGrp="1"/>
          </p:cNvSpPr>
          <p:nvPr>
            <p:ph sz="half" idx="1"/>
          </p:nvPr>
        </p:nvSpPr>
        <p:spPr>
          <a:xfrm>
            <a:off x="508000" y="1616075"/>
            <a:ext cx="4038600" cy="4530725"/>
          </a:xfrm>
        </p:spPr>
        <p:txBody>
          <a:bodyPr/>
          <a:lstStyle/>
          <a:p>
            <a:r>
              <a:rPr lang="en-US" b="1" smtClean="0">
                <a:latin typeface="Arial Narrow" pitchFamily="34" charset="0"/>
              </a:rPr>
              <a:t>2. OPTIMIZE</a:t>
            </a:r>
            <a:endParaRPr lang="ru-RU" b="1" smtClean="0">
              <a:latin typeface="Arial Narrow" pitchFamily="34" charset="0"/>
            </a:endParaRPr>
          </a:p>
          <a:p>
            <a:endParaRPr lang="ru-RU" smtClean="0"/>
          </a:p>
        </p:txBody>
      </p:sp>
      <p:sp>
        <p:nvSpPr>
          <p:cNvPr id="128003" name="Объект 3"/>
          <p:cNvSpPr>
            <a:spLocks noGrp="1"/>
          </p:cNvSpPr>
          <p:nvPr>
            <p:ph sz="half" idx="2"/>
          </p:nvPr>
        </p:nvSpPr>
        <p:spPr>
          <a:xfrm>
            <a:off x="2916238" y="1557338"/>
            <a:ext cx="5838825" cy="4530725"/>
          </a:xfrm>
        </p:spPr>
        <p:txBody>
          <a:bodyPr/>
          <a:lstStyle/>
          <a:p>
            <a:r>
              <a:rPr lang="ru-RU" b="1" smtClean="0">
                <a:latin typeface="Arial Narrow" pitchFamily="34" charset="0"/>
              </a:rPr>
              <a:t>Правильная диагностика</a:t>
            </a:r>
          </a:p>
          <a:p>
            <a:endParaRPr lang="ru-RU" smtClean="0">
              <a:latin typeface="Arial Narrow" pitchFamily="34" charset="0"/>
            </a:endParaRPr>
          </a:p>
        </p:txBody>
      </p:sp>
      <p:sp>
        <p:nvSpPr>
          <p:cNvPr id="128004" name="Прямоугольник 4"/>
          <p:cNvSpPr>
            <a:spLocks noChangeArrowheads="1"/>
          </p:cNvSpPr>
          <p:nvPr/>
        </p:nvSpPr>
        <p:spPr bwMode="auto">
          <a:xfrm>
            <a:off x="4572000" y="2133600"/>
            <a:ext cx="2663825" cy="431800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00"/>
                </a:solidFill>
              </a:rPr>
              <a:t>СРБ</a:t>
            </a:r>
          </a:p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128005" name="Прямоугольник 5"/>
          <p:cNvSpPr>
            <a:spLocks noChangeArrowheads="1"/>
          </p:cNvSpPr>
          <p:nvPr/>
        </p:nvSpPr>
        <p:spPr bwMode="auto">
          <a:xfrm>
            <a:off x="3563938" y="2924175"/>
            <a:ext cx="2087562" cy="5667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00"/>
                </a:solidFill>
              </a:rPr>
              <a:t>Более 100 мг/л</a:t>
            </a:r>
          </a:p>
        </p:txBody>
      </p:sp>
      <p:sp>
        <p:nvSpPr>
          <p:cNvPr id="128006" name="Прямоугольник 6"/>
          <p:cNvSpPr>
            <a:spLocks noChangeArrowheads="1"/>
          </p:cNvSpPr>
          <p:nvPr/>
        </p:nvSpPr>
        <p:spPr bwMode="auto">
          <a:xfrm>
            <a:off x="6516688" y="2997200"/>
            <a:ext cx="2159000" cy="49371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00"/>
                </a:solidFill>
              </a:rPr>
              <a:t>Менее 20 мг/л</a:t>
            </a:r>
          </a:p>
        </p:txBody>
      </p:sp>
      <p:sp>
        <p:nvSpPr>
          <p:cNvPr id="128007" name="Прямоугольник 7"/>
          <p:cNvSpPr>
            <a:spLocks noChangeArrowheads="1"/>
          </p:cNvSpPr>
          <p:nvPr/>
        </p:nvSpPr>
        <p:spPr bwMode="auto">
          <a:xfrm>
            <a:off x="3527425" y="3810000"/>
            <a:ext cx="208915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00"/>
                </a:solidFill>
              </a:rPr>
              <a:t>Вероятный диагноз ВП</a:t>
            </a:r>
          </a:p>
        </p:txBody>
      </p:sp>
      <p:sp>
        <p:nvSpPr>
          <p:cNvPr id="128008" name="Прямоугольник 8"/>
          <p:cNvSpPr>
            <a:spLocks noChangeArrowheads="1"/>
          </p:cNvSpPr>
          <p:nvPr/>
        </p:nvSpPr>
        <p:spPr bwMode="auto">
          <a:xfrm>
            <a:off x="6659563" y="3881438"/>
            <a:ext cx="2066925" cy="8429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00"/>
                </a:solidFill>
              </a:rPr>
              <a:t>Сомнительный диагноз</a:t>
            </a:r>
          </a:p>
        </p:txBody>
      </p:sp>
      <p:sp>
        <p:nvSpPr>
          <p:cNvPr id="128009" name="Прямоугольник 9"/>
          <p:cNvSpPr>
            <a:spLocks noChangeArrowheads="1"/>
          </p:cNvSpPr>
          <p:nvPr/>
        </p:nvSpPr>
        <p:spPr bwMode="auto">
          <a:xfrm>
            <a:off x="3563938" y="5013325"/>
            <a:ext cx="2087562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00"/>
                </a:solidFill>
              </a:rPr>
              <a:t>Рентгенография органов грудной клетки</a:t>
            </a:r>
          </a:p>
        </p:txBody>
      </p:sp>
      <p:cxnSp>
        <p:nvCxnSpPr>
          <p:cNvPr id="128010" name="Прямая со стрелкой 2"/>
          <p:cNvCxnSpPr>
            <a:cxnSpLocks noChangeShapeType="1"/>
            <a:stCxn id="128004" idx="2"/>
          </p:cNvCxnSpPr>
          <p:nvPr/>
        </p:nvCxnSpPr>
        <p:spPr bwMode="auto">
          <a:xfrm flipH="1">
            <a:off x="4572000" y="2565400"/>
            <a:ext cx="1331913" cy="3587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8011" name="Прямая со стрелкой 4"/>
          <p:cNvCxnSpPr>
            <a:cxnSpLocks noChangeShapeType="1"/>
          </p:cNvCxnSpPr>
          <p:nvPr/>
        </p:nvCxnSpPr>
        <p:spPr bwMode="auto">
          <a:xfrm>
            <a:off x="4572000" y="3490913"/>
            <a:ext cx="0" cy="3190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8012" name="Прямая со стрелкой 6"/>
          <p:cNvCxnSpPr>
            <a:cxnSpLocks noChangeShapeType="1"/>
          </p:cNvCxnSpPr>
          <p:nvPr/>
        </p:nvCxnSpPr>
        <p:spPr bwMode="auto">
          <a:xfrm>
            <a:off x="4572000" y="4724400"/>
            <a:ext cx="0" cy="288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8013" name="Прямая со стрелкой 8"/>
          <p:cNvCxnSpPr>
            <a:cxnSpLocks noChangeShapeType="1"/>
            <a:stCxn id="128004" idx="2"/>
          </p:cNvCxnSpPr>
          <p:nvPr/>
        </p:nvCxnSpPr>
        <p:spPr bwMode="auto">
          <a:xfrm>
            <a:off x="5903913" y="2565400"/>
            <a:ext cx="1692275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8014" name="Прямая со стрелкой 10"/>
          <p:cNvCxnSpPr>
            <a:cxnSpLocks noChangeShapeType="1"/>
          </p:cNvCxnSpPr>
          <p:nvPr/>
        </p:nvCxnSpPr>
        <p:spPr bwMode="auto">
          <a:xfrm>
            <a:off x="7693025" y="3490913"/>
            <a:ext cx="0" cy="390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Принципы антимикробной терапии</a:t>
            </a:r>
          </a:p>
        </p:txBody>
      </p:sp>
      <p:sp>
        <p:nvSpPr>
          <p:cNvPr id="129026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smtClean="0"/>
              <a:t>3. MAXIMIZE</a:t>
            </a:r>
            <a:endParaRPr lang="ru-RU" b="1" smtClean="0"/>
          </a:p>
        </p:txBody>
      </p:sp>
      <p:sp>
        <p:nvSpPr>
          <p:cNvPr id="129027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 </a:t>
            </a:r>
            <a:r>
              <a:rPr lang="ru-RU" sz="3200" smtClean="0">
                <a:latin typeface="Arial Narrow" pitchFamily="34" charset="0"/>
              </a:rPr>
              <a:t>Проводимая терапия должна обеспечить максимально возможное снижение микробной нагрузки или эрадикацию возбудителя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Принципы антимикробной терапии</a:t>
            </a:r>
          </a:p>
        </p:txBody>
      </p:sp>
      <p:sp>
        <p:nvSpPr>
          <p:cNvPr id="130050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smtClean="0"/>
              <a:t>4. RECOGNIZE</a:t>
            </a:r>
            <a:endParaRPr lang="ru-RU" b="1" smtClean="0"/>
          </a:p>
        </p:txBody>
      </p:sp>
      <p:sp>
        <p:nvSpPr>
          <p:cNvPr id="130051" name="Объект 3"/>
          <p:cNvSpPr>
            <a:spLocks noGrp="1"/>
          </p:cNvSpPr>
          <p:nvPr>
            <p:ph sz="half" idx="2"/>
          </p:nvPr>
        </p:nvSpPr>
        <p:spPr>
          <a:xfrm>
            <a:off x="3995738" y="1600200"/>
            <a:ext cx="4691062" cy="4530725"/>
          </a:xfrm>
        </p:spPr>
        <p:txBody>
          <a:bodyPr/>
          <a:lstStyle/>
          <a:p>
            <a:r>
              <a:rPr lang="ru-RU" smtClean="0">
                <a:latin typeface="Arial Narrow" pitchFamily="34" charset="0"/>
              </a:rPr>
              <a:t>При выборе соответствующей антибактериальной терапии учитывать данные локальной антибиотикорезистентности потенциальных возбудителей заболевания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Принципы антимикробной терапии</a:t>
            </a:r>
          </a:p>
        </p:txBody>
      </p:sp>
      <p:sp>
        <p:nvSpPr>
          <p:cNvPr id="132098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smtClean="0"/>
              <a:t>5. UTILIZE</a:t>
            </a:r>
            <a:endParaRPr lang="ru-RU" b="1" smtClean="0"/>
          </a:p>
        </p:txBody>
      </p:sp>
      <p:sp>
        <p:nvSpPr>
          <p:cNvPr id="132099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>
                <a:latin typeface="Arial Narrow" pitchFamily="34" charset="0"/>
              </a:rPr>
              <a:t>Знание фармакодинамики препарата</a:t>
            </a:r>
          </a:p>
          <a:p>
            <a:r>
              <a:rPr lang="en-US" smtClean="0">
                <a:latin typeface="Arial Narrow" pitchFamily="34" charset="0"/>
              </a:rPr>
              <a:t>AUC/MIC 90 = 30 </a:t>
            </a:r>
            <a:endParaRPr lang="ru-RU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Принципы антимикробной терапии</a:t>
            </a:r>
          </a:p>
        </p:txBody>
      </p:sp>
      <p:sp>
        <p:nvSpPr>
          <p:cNvPr id="134146" name="Объект 2"/>
          <p:cNvSpPr>
            <a:spLocks noGrp="1"/>
          </p:cNvSpPr>
          <p:nvPr>
            <p:ph sz="half" idx="1"/>
          </p:nvPr>
        </p:nvSpPr>
        <p:spPr>
          <a:xfrm>
            <a:off x="395288" y="1557338"/>
            <a:ext cx="4038600" cy="4530725"/>
          </a:xfrm>
        </p:spPr>
        <p:txBody>
          <a:bodyPr/>
          <a:lstStyle/>
          <a:p>
            <a:r>
              <a:rPr lang="ru-RU" b="1" smtClean="0"/>
              <a:t>6.</a:t>
            </a:r>
            <a:r>
              <a:rPr lang="en-US" b="1" smtClean="0"/>
              <a:t> INTEGRAZE</a:t>
            </a:r>
            <a:endParaRPr lang="ru-RU" b="1" smtClean="0"/>
          </a:p>
        </p:txBody>
      </p:sp>
      <p:sp>
        <p:nvSpPr>
          <p:cNvPr id="134147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>
                <a:latin typeface="Arial Narrow" pitchFamily="34" charset="0"/>
              </a:rPr>
              <a:t>Следование клиническим рекомендациям</a:t>
            </a:r>
          </a:p>
          <a:p>
            <a:r>
              <a:rPr lang="en-US" smtClean="0">
                <a:latin typeface="Arial Narrow" pitchFamily="34" charset="0"/>
              </a:rPr>
              <a:t>NNT</a:t>
            </a:r>
            <a:r>
              <a:rPr lang="ru-RU" smtClean="0">
                <a:latin typeface="Arial Narrow" pitchFamily="34" charset="0"/>
              </a:rPr>
              <a:t> = 20 (20:1)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Основные классы антибактериальных препаратов при лечении ВП </a:t>
            </a:r>
          </a:p>
        </p:txBody>
      </p:sp>
      <p:sp>
        <p:nvSpPr>
          <p:cNvPr id="135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98613"/>
            <a:ext cx="8642350" cy="4854575"/>
          </a:xfrm>
        </p:spPr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Эффективность и безопасность АМТ у амбулаторных пациентов с нетяжелой ВП сопоставима у всех 3 классов</a:t>
            </a:r>
          </a:p>
          <a:p>
            <a:pPr eaLnBrk="1" hangingPunct="1"/>
            <a:r>
              <a:rPr lang="ru-RU" sz="3300" b="1" smtClean="0">
                <a:solidFill>
                  <a:schemeClr val="accent1"/>
                </a:solidFill>
                <a:latin typeface="Arial Narrow" pitchFamily="34" charset="0"/>
              </a:rPr>
              <a:t>Беталактамы</a:t>
            </a:r>
          </a:p>
          <a:p>
            <a:pPr eaLnBrk="1" hangingPunct="1"/>
            <a:r>
              <a:rPr lang="ru-RU" sz="3300" b="1" smtClean="0">
                <a:solidFill>
                  <a:schemeClr val="accent1"/>
                </a:solidFill>
                <a:latin typeface="Arial Narrow" pitchFamily="34" charset="0"/>
              </a:rPr>
              <a:t>Макролиды</a:t>
            </a:r>
            <a:r>
              <a:rPr lang="ru-RU" sz="3300" b="1" smtClean="0">
                <a:latin typeface="Arial Narrow" pitchFamily="34" charset="0"/>
              </a:rPr>
              <a:t> </a:t>
            </a:r>
          </a:p>
          <a:p>
            <a:pPr eaLnBrk="1" hangingPunct="1"/>
            <a:r>
              <a:rPr lang="ru-RU" sz="3300" b="1" smtClean="0">
                <a:solidFill>
                  <a:schemeClr val="accent1"/>
                </a:solidFill>
                <a:latin typeface="Arial Narrow" pitchFamily="34" charset="0"/>
              </a:rPr>
              <a:t>Респираторные фторхинолоны</a:t>
            </a:r>
            <a:r>
              <a:rPr lang="ru-RU" smtClean="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950" y="115888"/>
          <a:ext cx="8929688" cy="6597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59"/>
                <a:gridCol w="2131437"/>
                <a:gridCol w="3053139"/>
                <a:gridCol w="1008112"/>
                <a:gridCol w="1296143"/>
              </a:tblGrid>
              <a:tr h="1390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Мероприятие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1-й день (1-й визит)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Телефонный звонок на след. день от начала лечения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3-й день (2 визит) (при отсутствии эффекта от терапии – пересмотр лечения, диагноза и показаний к госпитализации)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6-7 день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(3-й визит)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10-1 4 день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(4-й визит)</a:t>
                      </a:r>
                    </a:p>
                  </a:txBody>
                  <a:tcPr marL="68580" marR="68580" marT="0" marB="0"/>
                </a:tc>
              </a:tr>
              <a:tr h="26557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1.Режим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– домашний с постепенным расширением до общего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32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Обязательная антибактериальная терапия*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841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Нетяжелая ВП у пациентов до 60 лет без сопутствующих заболеваний, не принимавших антибиотики  ≥2 дней за последние 3 мес.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4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Аминопенициллины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амоксициллин 0,5 – 1 г 3 раза в сутки внутрь во время еды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смена на азитромицин 0,5 г 1 раз в сутки внутрь до еды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показаниям</a:t>
                      </a:r>
                    </a:p>
                  </a:txBody>
                  <a:tcPr marL="68580" marR="68580" marT="0" marB="0"/>
                </a:tc>
              </a:tr>
              <a:tr h="2694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Макролиды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азитромицин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0,5 г 1 раз в сутки внутрь до еды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кларитромицин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0,5 г 2 раза в сутки внутрь независимо от еды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кларитромицин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CP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1г 1 раз в сутки внутрь во время еды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смена на амоксициллин/</a:t>
                      </a: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клавуланат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0,625 г 3 раза в сутки внутрь во время еды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левофлоксацин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0,5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 1 раз в сутки независимо от еды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моксифлоксацин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0,4 </a:t>
                      </a: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 1 раз в сутки независимо от еды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 показаниям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286" name="Group 46"/>
          <p:cNvGraphicFramePr>
            <a:graphicFrameLocks noGrp="1"/>
          </p:cNvGraphicFramePr>
          <p:nvPr/>
        </p:nvGraphicFramePr>
        <p:xfrm>
          <a:off x="0" y="44450"/>
          <a:ext cx="9144000" cy="7227888"/>
        </p:xfrm>
        <a:graphic>
          <a:graphicData uri="http://schemas.openxmlformats.org/drawingml/2006/table">
            <a:tbl>
              <a:tblPr/>
              <a:tblGrid>
                <a:gridCol w="1474788"/>
                <a:gridCol w="3095625"/>
                <a:gridCol w="149225"/>
                <a:gridCol w="2874962"/>
                <a:gridCol w="738188"/>
                <a:gridCol w="811212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Мероприятие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1-й день (1-й визит)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Телефонный звонок на след. день от начала лечения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3-й день (2 визит) (при отсутствии эффекта от терапии – пересмотр лечения, диагноза и показаний к госпитализации)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6-7 день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(3-й визит)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10-1 4 день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(4-й визит)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371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Нетяжелая ВП у пациентов ≥60 лет и/или с сопутствующими заболеваниями (ХОБЛ, СД, ЗСН, цирроз печени, алкоголизм, наркомания) и/или принимавшими антибиотики ≥2 дней за последние 3 мес.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Ингибиторозащищенные пенициллины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амоксициллин/клавуланат 0,625 г 3 раза в сутки внутрь во время 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или 1 г 2 раза в сутки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азитромицин 0,5 г 1 раз в сутки внутрь до 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или кларитромицин 0,5 г 2 раза в сутки внутрь независимо от 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или кларитромицин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CP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1г 1 раз в сутки внутрь во время еды 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левофлоксацин 0,5 г 1 раз в сутки независимо от еды 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моксифлоксацин 0,4 г 1 раз в сутки независимо от еды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 показ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Цефалоспорины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II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поколения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цефуроксим акцетил 0,5 г 2 раза в сутки внутрь после еды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 показ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Респираторные фторхонолоны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левофлоксацин 0,5 г 1 раз в сутки независимо от еды 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моксифлоксацин 0,4 г 1 раз в сутки независимо от еды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 показ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Сочетание беталактамного антибиотика с макролидом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амоксициллин/клавуланат 1,2 г 3 раза в сутки в/в 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ампициллин/сульбактам 1-2 г 4 раза в сутки в/в 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цефотаксим 1-2 г 2-3 раза в сутки в/в или в/м или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цефтриаксон 1-2 г 1 раз в сутки в/в или в/м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в сочетании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с азитромицином 0,5 г в сутки внутрь до еды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По показ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latin typeface="Arial Narrow" pitchFamily="34" charset="0"/>
              </a:rPr>
              <a:t>Дополнительная лекарственная терапия</a:t>
            </a:r>
          </a:p>
        </p:txBody>
      </p:sp>
      <p:sp>
        <p:nvSpPr>
          <p:cNvPr id="13926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Нестероидные противовоспалительные препараты, бронхолитики по показаниям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Физиотерапевтические методы лечения, направленные на улучшение мукоцилиарного клиренса (В) – на 3 визите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latin typeface="Arial Narrow" pitchFamily="34" charset="0"/>
              </a:rPr>
              <a:t>Критерии достаточности антибактериальной терапии </a:t>
            </a:r>
            <a:r>
              <a:rPr lang="ru-RU" b="1" dirty="0" smtClean="0"/>
              <a:t>(С)</a:t>
            </a:r>
            <a:endParaRPr lang="ru-RU" b="1" dirty="0"/>
          </a:p>
        </p:txBody>
      </p:sp>
      <p:sp>
        <p:nvSpPr>
          <p:cNvPr id="14029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температура &lt;37,5 °С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отсутствие интоксикации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ЧД&lt;20 в мин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отсутствие гнойной мокроты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отсутствие отрицательной рентгенологической  динамики 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количество нейтрофилов &lt;80%, юных&lt;6%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800" b="1" smtClean="0">
                <a:solidFill>
                  <a:schemeClr val="tx1"/>
                </a:solidFill>
                <a:latin typeface="Arial Narrow" pitchFamily="34" charset="0"/>
              </a:rPr>
              <a:t>Эпидемиология ВП в РФ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ru-RU" smtClean="0">
                <a:latin typeface="Arial Narrow" pitchFamily="34" charset="0"/>
              </a:rPr>
              <a:t>В РФ ежегодно внебольничной пневмонией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- заболевают  1,5 млн. человек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- умирают 40 - 45 тысяч человек (20 – 25 случаев на 100 тыс. населения)</a:t>
            </a:r>
            <a:endParaRPr lang="en-US" smtClean="0"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mtClean="0">
              <a:latin typeface="Arial Narrow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mtClean="0">
                <a:latin typeface="Arial Narrow" pitchFamily="34" charset="0"/>
              </a:rPr>
              <a:t>   </a:t>
            </a:r>
            <a:r>
              <a:rPr lang="ru-RU" b="1" smtClean="0">
                <a:latin typeface="Arial Narrow" pitchFamily="34" charset="0"/>
              </a:rPr>
              <a:t>Пневмония занимает первое место  среди причин летальности от инфекционных болезней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smtClean="0">
                <a:latin typeface="Arial Narrow" pitchFamily="34" charset="0"/>
              </a:rPr>
              <a:t>Продолжительность антибактериальной терапии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Arial Narrow" pitchFamily="34" charset="0"/>
              </a:rPr>
              <a:t>Не являются абсолютным  основанием для продолжения антибактериальной терапии или смены антибиотика следующие признаки (Д):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Субфебрилитет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Остаточные изменения на рентгенограмме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Сухой кашель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Сухие хрипы при аускультации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Увеличение СОЭ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ru-RU" sz="3000" b="1" smtClean="0"/>
              <a:t>Рекомендации по использованию пневмококковой вакцины (1997)</a:t>
            </a:r>
          </a:p>
        </p:txBody>
      </p:sp>
      <p:sp>
        <p:nvSpPr>
          <p:cNvPr id="14233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Лица старше 65 лет без иммунодефицита (А)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Лица от 2 до 65 лет с хроническими заболеваниями сердечно-сосудистой системы (застойная СН) (А), легких (ХОБЛ) (В), печени (цирроз) (В), сахарным диабетом (А), алкоголизмом (В), ликвореей (В), с асплений (А)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ru-RU" sz="3200" b="1" smtClean="0"/>
              <a:t>Профилактика </a:t>
            </a:r>
            <a:br>
              <a:rPr lang="ru-RU" sz="3200" b="1" smtClean="0"/>
            </a:br>
            <a:r>
              <a:rPr lang="ru-RU" sz="3200" b="1" smtClean="0"/>
              <a:t>Целевые группы для вакцинации против гриппа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800" smtClean="0"/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Arial Narrow" pitchFamily="34" charset="0"/>
              </a:rPr>
              <a:t>Лица старше 50 лет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Arial Narrow" pitchFamily="34" charset="0"/>
              </a:rPr>
              <a:t>Лица, проживающие в домах длительного ухода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Arial Narrow" pitchFamily="34" charset="0"/>
              </a:rPr>
              <a:t>Взрослые и дети с хроническими бронхолегочными и сердечно-сосудистыми заболеваниями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Arial Narrow" pitchFamily="34" charset="0"/>
              </a:rPr>
              <a:t>Взрослые и дети с сахарным диабетом, заболеваниями почек, гемоглобинопатиями, имунодефицитными состояниями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Arial Narrow" pitchFamily="34" charset="0"/>
              </a:rPr>
              <a:t>Женщины во 2-3 триместрах беременности</a:t>
            </a:r>
          </a:p>
          <a:p>
            <a:pPr eaLnBrk="1" hangingPunct="1">
              <a:lnSpc>
                <a:spcPct val="80000"/>
              </a:lnSpc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ru-RU" sz="3200" b="1" smtClean="0"/>
              <a:t>Профилактика </a:t>
            </a:r>
            <a:br>
              <a:rPr lang="ru-RU" sz="3200" b="1" smtClean="0"/>
            </a:br>
            <a:r>
              <a:rPr lang="ru-RU" sz="3200" b="1" smtClean="0"/>
              <a:t>Целевые группы для вакцинации против гриппа</a:t>
            </a:r>
          </a:p>
        </p:txBody>
      </p:sp>
      <p:sp>
        <p:nvSpPr>
          <p:cNvPr id="1443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Врачи, медсестры и персонал больниц и амбулаторных учреждений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Сотрудники отделений сестринского ухода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Члены семей лиц, входящих в группы риска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Медицинские работники, ухаживающие на дому за лицами, входящими в группы риска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latin typeface="Arial Narrow" pitchFamily="34" charset="0"/>
              </a:rPr>
              <a:t>Клинический случай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Больная К, 57 лет, пенсионерка. Из анамнеза известно, что имеет хронические заболевания желудочно-кишечного тракта: ГЭРБ, ЯБ двенадцатиперстной кишки, хронический панкреатит.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Заболела внезапно, появилась ломота в суставах, озноб, повышение температуры тела до 39,9 С. Врач был вызван на вторые сутки. При осмотре патологических изменений не выявил. Был назначен </a:t>
            </a:r>
            <a:r>
              <a:rPr lang="ru-RU" dirty="0" err="1" smtClean="0">
                <a:latin typeface="Arial Narrow" pitchFamily="34" charset="0"/>
              </a:rPr>
              <a:t>цифран</a:t>
            </a:r>
            <a:r>
              <a:rPr lang="ru-RU" dirty="0" smtClean="0">
                <a:latin typeface="Arial Narrow" pitchFamily="34" charset="0"/>
              </a:rPr>
              <a:t>, который больная принимала 4 дня. Состояние ухудшалось, температура оставалась повышенной до 39 С. Предъявляла жалобы на боли справа в грудной клетке, кашель с небольшим количеством мокроты. В последующем </a:t>
            </a:r>
            <a:r>
              <a:rPr lang="ru-RU" dirty="0" err="1" smtClean="0">
                <a:latin typeface="Arial Narrow" pitchFamily="34" charset="0"/>
              </a:rPr>
              <a:t>цифран</a:t>
            </a:r>
            <a:r>
              <a:rPr lang="ru-RU" dirty="0" smtClean="0">
                <a:latin typeface="Arial Narrow" pitchFamily="34" charset="0"/>
              </a:rPr>
              <a:t> был заменен врачом на </a:t>
            </a:r>
            <a:r>
              <a:rPr lang="ru-RU" dirty="0" err="1" smtClean="0">
                <a:latin typeface="Arial Narrow" pitchFamily="34" charset="0"/>
              </a:rPr>
              <a:t>сумамед</a:t>
            </a:r>
            <a:r>
              <a:rPr lang="ru-RU" dirty="0" smtClean="0">
                <a:latin typeface="Arial Narrow" pitchFamily="34" charset="0"/>
              </a:rPr>
              <a:t>, который пациентка принимала еще 3 дня. После этого была выполнена ФЛГ и с диагнозом внебольничная верхнедолевая правосторонняя пневмония больная (через 8 дней от начала заболевания) была госпитализирована в больницу. </a:t>
            </a:r>
            <a:endParaRPr lang="ru-RU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6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Какие тактические ошибки были допущены врачом на амбулаторном этапе?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Тактические ошибки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1.	</a:t>
            </a:r>
            <a:r>
              <a:rPr lang="ru-RU" dirty="0" smtClean="0">
                <a:latin typeface="Arial Narrow" pitchFamily="34" charset="0"/>
              </a:rPr>
              <a:t>Первоначальная оценка эффективности терапии была проведена через 4 дня после начала лечения, что возможно в случае клинического улучшения. В данном случае у пациентки не только сохранялась лихорадка, интоксикация, но и прогрессировала респираторная симптоматика (боли справа в грудной клетке, кашель с мокротой)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Arial Narrow" pitchFamily="34" charset="0"/>
              </a:rPr>
              <a:t>2</a:t>
            </a:r>
            <a:r>
              <a:rPr lang="ru-RU" dirty="0" smtClean="0">
                <a:latin typeface="Arial Narrow" pitchFamily="34" charset="0"/>
              </a:rPr>
              <a:t>.	Пациентка была не осведомлена о более раннем вызове врача в случае ухудшения состояния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Arial Narrow" pitchFamily="34" charset="0"/>
              </a:rPr>
              <a:t>3.	Задержка с назначением рентгенографического исследования легких и клинического анализа крови  (отсутствие контакта с больной (личного или телефонного) в течение 4-х дней прогрессирования заболевания)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Ошибки антибактериальной терапии</a:t>
            </a:r>
          </a:p>
        </p:txBody>
      </p:sp>
      <p:sp>
        <p:nvSpPr>
          <p:cNvPr id="149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1. Назначение антибактериального препарата при клинической картине ОРВИ на вторые сутки заболевания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2.	Нерациональный выбор в качестве стартового антибактериального препарата ципрофлоксацина (цифран)</a:t>
            </a:r>
          </a:p>
          <a:p>
            <a:pPr eaLnBrk="1" hangingPunct="1"/>
            <a:endParaRPr lang="ru-RU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Лечение</a:t>
            </a:r>
          </a:p>
        </p:txBody>
      </p:sp>
      <p:sp>
        <p:nvSpPr>
          <p:cNvPr id="151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Профилактика</a:t>
            </a:r>
          </a:p>
        </p:txBody>
      </p:sp>
      <p:sp>
        <p:nvSpPr>
          <p:cNvPr id="152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chemeClr val="tx1"/>
                </a:solidFill>
                <a:latin typeface="Arial Narrow" pitchFamily="34" charset="0"/>
              </a:rPr>
              <a:t>Клинические рекомендации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 smtClean="0">
                <a:latin typeface="Arial Narrow" pitchFamily="34" charset="0"/>
              </a:rPr>
              <a:t>	ВНЕБОЛЬНИЧНАЯ ПНЕВМОНИЯ У ВЗРОСЛЫХ: ПРАКТИЧЕСКИЕ РЕКОМЕНДАЦИИ ПО ДИАГНОСТИКЕ, ЛЕЧЕНИЮ И ПРОФИЛАКТИКЕ</a:t>
            </a:r>
            <a:r>
              <a:rPr lang="ru-RU" b="1" smtClean="0">
                <a:latin typeface="Arial Narrow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 Narrow" pitchFamily="34" charset="0"/>
              </a:rPr>
              <a:t>2003, 2006, </a:t>
            </a:r>
            <a:r>
              <a:rPr lang="ru-RU" b="1" smtClean="0">
                <a:latin typeface="Arial Narrow" pitchFamily="34" charset="0"/>
              </a:rPr>
              <a:t>2010</a:t>
            </a:r>
            <a:r>
              <a:rPr lang="ru-RU" smtClean="0">
                <a:latin typeface="Arial Narrow" pitchFamily="34" charset="0"/>
              </a:rPr>
              <a:t> годы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 Narrow" pitchFamily="34" charset="0"/>
              </a:rPr>
              <a:t>Причины создания рекомендаций: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mtClean="0">
                <a:latin typeface="Arial Narrow" pitchFamily="34" charset="0"/>
              </a:rPr>
              <a:t>Стандартизация медицинской помощи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mtClean="0">
                <a:latin typeface="Arial Narrow" pitchFamily="34" charset="0"/>
              </a:rPr>
              <a:t>Снижение врачебных ошибок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mtClean="0">
                <a:latin typeface="Arial Narrow" pitchFamily="34" charset="0"/>
              </a:rPr>
              <a:t>Оптимизация клинических исходов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ru-RU" smtClean="0">
                <a:latin typeface="Arial Narrow" pitchFamily="34" charset="0"/>
              </a:rPr>
              <a:t>Снижение затрат на лечение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Клинический случай 2</a:t>
            </a:r>
          </a:p>
        </p:txBody>
      </p:sp>
      <p:sp>
        <p:nvSpPr>
          <p:cNvPr id="153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000" smtClean="0">
                <a:latin typeface="Arial Narrow" pitchFamily="34" charset="0"/>
              </a:rPr>
              <a:t>Больная К, 20 лет заболела остро – повысилась температура до 38 С, появился сухой кашель. На следующий день обратилась к врачу, была выполнена ФЛГ и установлен диагноз пневмонии. С пятого дня болезни стала принимать амоксиклав, на фоне которого уменьшился кашель, нормализовалась температура. Препарат принимала в течение 11 дней. Через 10 дней после первого исследования на фоне клинического улучшения была выполнена контрольная рентгенограмма, на которой выявлен ателектаз в левом легком. По данным компьютерной томографии – в верхней и средней долях правого легкого и нижних отделах левого легкого обнаружена инфильтрация. Пациентку направили на консультацию в противотуберкулезный диспансер, откуда она была госпитализирована с предварительным диагнозом – инфильтративный туберкулез верхней доли правого легкого? Внебольничная пневмония верхней доли правого легкого? в городскую туберкулезную больницу.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Тактические ошибки</a:t>
            </a:r>
          </a:p>
        </p:txBody>
      </p:sp>
      <p:sp>
        <p:nvSpPr>
          <p:cNvPr id="15462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</a:t>
            </a:r>
            <a:r>
              <a:rPr lang="ru-RU" smtClean="0">
                <a:latin typeface="Arial Narrow" pitchFamily="34" charset="0"/>
              </a:rPr>
              <a:t>. Ранее назначение рентгенологического исследования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2. Госпитализация в туберкулезный стационар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Ошибки антибактериальной терапии</a:t>
            </a:r>
          </a:p>
        </p:txBody>
      </p:sp>
      <p:sp>
        <p:nvSpPr>
          <p:cNvPr id="1566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1. Задержка с началом антибактериальной терапии (на 5 сутки от начала заболевания)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2. У молодой пациентки без сопутствующих заболеваний, не принимающей последние 3 мес. антибиотиков рационально назначить амоксициллин или макролид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Лечение и профилактика</a:t>
            </a:r>
          </a:p>
        </p:txBody>
      </p:sp>
      <p:sp>
        <p:nvSpPr>
          <p:cNvPr id="157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Список литературы</a:t>
            </a:r>
          </a:p>
        </p:txBody>
      </p:sp>
      <p:sp>
        <p:nvSpPr>
          <p:cNvPr id="15872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1.	Пульмонология: национальное руководство / Под ред. А.Г. Чучалина. - М.: ГЭОТАР-Медиа, 2009. - 960 с. - (Серия "Национальные руководства").</a:t>
            </a:r>
          </a:p>
          <a:p>
            <a:pPr eaLnBrk="1" hangingPunct="1"/>
            <a:r>
              <a:rPr lang="ru-RU" smtClean="0"/>
              <a:t>2.	Планы ведения больных. / Под ред. О.Ю. Атькова, Е.И. Полубенцевой. – М. : ГЭОТАР-Медиа, 2011. – 544 с.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Причины пересмотра рекомендаций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081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ru-RU" smtClean="0">
                <a:latin typeface="Arial Narrow" pitchFamily="34" charset="0"/>
              </a:rPr>
              <a:t>Распространение устойчивости среди возбудителей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mtClean="0">
                <a:latin typeface="Arial Narrow" pitchFamily="34" charset="0"/>
              </a:rPr>
              <a:t>Развитие новых диагностических тестов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mtClean="0">
                <a:latin typeface="Arial Narrow" pitchFamily="34" charset="0"/>
              </a:rPr>
              <a:t>Оценка прогноза и степени тяжести заболевания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mtClean="0">
                <a:latin typeface="Arial Narrow" pitchFamily="34" charset="0"/>
              </a:rPr>
              <a:t>Появление новых подходов к АМТ</a:t>
            </a:r>
          </a:p>
        </p:txBody>
      </p:sp>
      <p:pic>
        <p:nvPicPr>
          <p:cNvPr id="100355" name="Picture 4" descr="ОБЛОЖ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478213"/>
            <a:ext cx="2447925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6" name="Picture 5" descr="Un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3536950"/>
            <a:ext cx="22320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7" name="Picture 5" descr="http://i1.studmed.ru/d/c/8493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3449638"/>
            <a:ext cx="23891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Следование клиническим рекомендациям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 Narrow" pitchFamily="34" charset="0"/>
              </a:rPr>
              <a:t>Конкордантная АМТ у госпитализированных пациентов (особенно у пациентов со степенью тяжести 3-4 по шкале </a:t>
            </a:r>
            <a:r>
              <a:rPr lang="de-DE" smtClean="0">
                <a:latin typeface="Arial Narrow" pitchFamily="34" charset="0"/>
              </a:rPr>
              <a:t>PORT)</a:t>
            </a:r>
            <a:r>
              <a:rPr lang="ru-RU" smtClean="0">
                <a:latin typeface="Arial Narrow" pitchFamily="34" charset="0"/>
              </a:rPr>
              <a:t>:</a:t>
            </a:r>
          </a:p>
          <a:p>
            <a:pPr eaLnBrk="1" hangingPunct="1">
              <a:buFontTx/>
              <a:buChar char="•"/>
            </a:pPr>
            <a:r>
              <a:rPr lang="ru-RU" smtClean="0">
                <a:latin typeface="Arial Narrow" pitchFamily="34" charset="0"/>
              </a:rPr>
              <a:t>Снижает длительность госпитализации</a:t>
            </a:r>
          </a:p>
          <a:p>
            <a:pPr eaLnBrk="1" hangingPunct="1">
              <a:buFontTx/>
              <a:buChar char="•"/>
            </a:pPr>
            <a:r>
              <a:rPr lang="ru-RU" smtClean="0">
                <a:latin typeface="Arial Narrow" pitchFamily="34" charset="0"/>
              </a:rPr>
              <a:t>Уменьшает число летальных исходов</a:t>
            </a:r>
          </a:p>
          <a:p>
            <a:pPr eaLnBrk="1" hangingPunct="1"/>
            <a:r>
              <a:rPr lang="ru-RU" smtClean="0">
                <a:latin typeface="Arial Narrow" pitchFamily="34" charset="0"/>
              </a:rPr>
              <a:t>Затраты на лечение 1 пациента в стационаре(США)</a:t>
            </a:r>
          </a:p>
          <a:p>
            <a:pPr eaLnBrk="1" hangingPunct="1">
              <a:buFontTx/>
              <a:buChar char="•"/>
            </a:pPr>
            <a:r>
              <a:rPr lang="ru-RU" smtClean="0">
                <a:latin typeface="Arial Narrow" pitchFamily="34" charset="0"/>
              </a:rPr>
              <a:t>Конкордантная АМТ -3009 </a:t>
            </a:r>
            <a:r>
              <a:rPr lang="en-US" smtClean="0">
                <a:latin typeface="Arial Narrow" pitchFamily="34" charset="0"/>
              </a:rPr>
              <a:t>$ </a:t>
            </a:r>
            <a:endParaRPr lang="ru-RU" smtClean="0">
              <a:latin typeface="Arial Narrow" pitchFamily="34" charset="0"/>
            </a:endParaRPr>
          </a:p>
          <a:p>
            <a:pPr eaLnBrk="1" hangingPunct="1">
              <a:buFontTx/>
              <a:buChar char="•"/>
            </a:pPr>
            <a:r>
              <a:rPr lang="ru-RU" smtClean="0">
                <a:latin typeface="Arial Narrow" pitchFamily="34" charset="0"/>
              </a:rPr>
              <a:t>Дискордантная АМТ - </a:t>
            </a:r>
            <a:r>
              <a:rPr lang="en-US" smtClean="0">
                <a:latin typeface="Arial Narrow" pitchFamily="34" charset="0"/>
              </a:rPr>
              <a:t>4992$</a:t>
            </a:r>
            <a:endParaRPr lang="ru-RU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720725"/>
          </a:xfrm>
        </p:spPr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Внебольничная пневмония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>
                <a:solidFill>
                  <a:schemeClr val="accent1"/>
                </a:solidFill>
                <a:latin typeface="Arial Narrow" pitchFamily="34" charset="0"/>
              </a:rPr>
              <a:t>ВП</a:t>
            </a:r>
            <a:r>
              <a:rPr lang="ru-RU" sz="2800" smtClean="0">
                <a:latin typeface="Arial Narrow" pitchFamily="34" charset="0"/>
              </a:rPr>
              <a:t> – острое заболевание, возникшее во внебольничных условиях (вне стационара или  позднее 4 недель после выписки из него, или диагностированное в первые 48 ч от момента госпитализации, или развившиеся у пациента, не находившегося в домах сестринского ухода/отделениях длительного медицинского наблюдения ≥ 14 суток),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 Narrow" pitchFamily="34" charset="0"/>
              </a:rPr>
              <a:t>сопровождающееся симптомами инфекции нижних отделов дыхательных путей (лихорадка, кашель, выделение мокроты, возможно гнойной, боль в грудной клетке, одышка)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latin typeface="Arial Narrow" pitchFamily="34" charset="0"/>
              </a:rPr>
              <a:t>и рентгенологическими признаками «свежих» очагово-инфильтративных изменений в легких при отсутствии очевидной диагностической альтернативы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600" b="1" smtClean="0">
                <a:solidFill>
                  <a:schemeClr val="tx1"/>
                </a:solidFill>
                <a:latin typeface="Arial Narrow" pitchFamily="34" charset="0"/>
              </a:rPr>
              <a:t>Классификация ВП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98613"/>
            <a:ext cx="8964612" cy="4854575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ru-RU" sz="3200" smtClean="0">
                <a:latin typeface="Arial Narrow" pitchFamily="34" charset="0"/>
              </a:rPr>
              <a:t>Типичная (бактериальная, вирусная, грибковая, микоплазменная, паразитарная)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3200" smtClean="0">
                <a:latin typeface="Arial Narrow" pitchFamily="34" charset="0"/>
              </a:rPr>
              <a:t>Развившаяся у пациентов с выраженными нарушениями иммунитета (синдром приобретенного иммунодефицита/СПИД, прочие заболевания/патологические состояния)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ru-RU" sz="3200" smtClean="0">
                <a:latin typeface="Arial Narrow" pitchFamily="34" charset="0"/>
              </a:rPr>
              <a:t>Аспирационная пневмония/абсцесс легкого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2473</Words>
  <Application>Microsoft Office PowerPoint</Application>
  <PresentationFormat>Экран (4:3)</PresentationFormat>
  <Paragraphs>419</Paragraphs>
  <Slides>54</Slides>
  <Notes>10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79</vt:i4>
      </vt:variant>
      <vt:variant>
        <vt:lpstr>Заголовки слайдов</vt:lpstr>
      </vt:variant>
      <vt:variant>
        <vt:i4>54</vt:i4>
      </vt:variant>
    </vt:vector>
  </HeadingPairs>
  <TitlesOfParts>
    <vt:vector size="139" baseType="lpstr">
      <vt:lpstr>Arial</vt:lpstr>
      <vt:lpstr>Calibri</vt:lpstr>
      <vt:lpstr>Garamond</vt:lpstr>
      <vt:lpstr>Wingdings</vt:lpstr>
      <vt:lpstr>Arial Narrow</vt:lpstr>
      <vt:lpstr>Times New Roman</vt:lpstr>
      <vt:lpstr>Тема Office</vt:lpstr>
      <vt:lpstr>Edge</vt:lpstr>
      <vt:lpstr>1_Edge</vt:lpstr>
      <vt:lpstr>3_Edge</vt:lpstr>
      <vt:lpstr>4_Edge</vt:lpstr>
      <vt:lpstr>5_Edge</vt:lpstr>
      <vt:lpstr>2_Edge</vt:lpstr>
      <vt:lpstr>Edge</vt:lpstr>
      <vt:lpstr>Edge</vt:lpstr>
      <vt:lpstr>Edge</vt:lpstr>
      <vt:lpstr>Edge</vt:lpstr>
      <vt:lpstr>Edge</vt:lpstr>
      <vt:lpstr>Edge</vt:lpstr>
      <vt:lpstr>Edge</vt:lpstr>
      <vt:lpstr>Edge</vt:lpstr>
      <vt:lpstr>Edge</vt:lpstr>
      <vt:lpstr>Edge</vt:lpstr>
      <vt:lpstr>Edge</vt:lpstr>
      <vt:lpstr>Edge</vt:lpstr>
      <vt:lpstr>1_Edge</vt:lpstr>
      <vt:lpstr>1_Edge</vt:lpstr>
      <vt:lpstr>1_Edge</vt:lpstr>
      <vt:lpstr>1_Edge</vt:lpstr>
      <vt:lpstr>1_Edge</vt:lpstr>
      <vt:lpstr>1_Edge</vt:lpstr>
      <vt:lpstr>1_Edge</vt:lpstr>
      <vt:lpstr>1_Edge</vt:lpstr>
      <vt:lpstr>1_Edge</vt:lpstr>
      <vt:lpstr>1_Edge</vt:lpstr>
      <vt:lpstr>1_Edge</vt:lpstr>
      <vt:lpstr>1_Edge</vt:lpstr>
      <vt:lpstr>3_Edge</vt:lpstr>
      <vt:lpstr>3_Edge</vt:lpstr>
      <vt:lpstr>3_Edge</vt:lpstr>
      <vt:lpstr>3_Edge</vt:lpstr>
      <vt:lpstr>3_Edge</vt:lpstr>
      <vt:lpstr>3_Edge</vt:lpstr>
      <vt:lpstr>3_Edge</vt:lpstr>
      <vt:lpstr>3_Edge</vt:lpstr>
      <vt:lpstr>3_Edge</vt:lpstr>
      <vt:lpstr>3_Edge</vt:lpstr>
      <vt:lpstr>3_Edge</vt:lpstr>
      <vt:lpstr>3_Edge</vt:lpstr>
      <vt:lpstr>4_Edge</vt:lpstr>
      <vt:lpstr>4_Edge</vt:lpstr>
      <vt:lpstr>4_Edge</vt:lpstr>
      <vt:lpstr>4_Edge</vt:lpstr>
      <vt:lpstr>4_Edge</vt:lpstr>
      <vt:lpstr>4_Edge</vt:lpstr>
      <vt:lpstr>4_Edge</vt:lpstr>
      <vt:lpstr>4_Edge</vt:lpstr>
      <vt:lpstr>4_Edge</vt:lpstr>
      <vt:lpstr>4_Edge</vt:lpstr>
      <vt:lpstr>4_Edge</vt:lpstr>
      <vt:lpstr>4_Edge</vt:lpstr>
      <vt:lpstr>5_Edge</vt:lpstr>
      <vt:lpstr>5_Edge</vt:lpstr>
      <vt:lpstr>5_Edge</vt:lpstr>
      <vt:lpstr>5_Edge</vt:lpstr>
      <vt:lpstr>5_Edge</vt:lpstr>
      <vt:lpstr>5_Edge</vt:lpstr>
      <vt:lpstr>5_Edge</vt:lpstr>
      <vt:lpstr>5_Edge</vt:lpstr>
      <vt:lpstr>5_Edge</vt:lpstr>
      <vt:lpstr>5_Edge</vt:lpstr>
      <vt:lpstr>5_Edge</vt:lpstr>
      <vt:lpstr>5_Edge</vt:lpstr>
      <vt:lpstr>2_Edge</vt:lpstr>
      <vt:lpstr>2_Edge</vt:lpstr>
      <vt:lpstr>2_Edge</vt:lpstr>
      <vt:lpstr>2_Edge</vt:lpstr>
      <vt:lpstr>2_Edge</vt:lpstr>
      <vt:lpstr>2_Edge</vt:lpstr>
      <vt:lpstr>2_Edge</vt:lpstr>
      <vt:lpstr>2_Edge</vt:lpstr>
      <vt:lpstr>2_Edge</vt:lpstr>
      <vt:lpstr>2_Edge</vt:lpstr>
      <vt:lpstr>2_Edge</vt:lpstr>
      <vt:lpstr>2_Edge</vt:lpstr>
      <vt:lpstr>Внебольничная пневмония Семинар</vt:lpstr>
      <vt:lpstr>Эпидемиология: данные зарубежных исследований</vt:lpstr>
      <vt:lpstr>Слайд 3</vt:lpstr>
      <vt:lpstr>Эпидемиология ВП в РФ</vt:lpstr>
      <vt:lpstr>Клинические рекомендации</vt:lpstr>
      <vt:lpstr>Причины пересмотра рекомендаций</vt:lpstr>
      <vt:lpstr>Следование клиническим рекомендациям</vt:lpstr>
      <vt:lpstr>Внебольничная пневмония</vt:lpstr>
      <vt:lpstr>Классификация ВП</vt:lpstr>
      <vt:lpstr>Этиология ВП</vt:lpstr>
      <vt:lpstr>Гучев И.А., Раков А.Л., Синопальников А.И. и соавт., 2003)</vt:lpstr>
      <vt:lpstr>Этиология ВП в зависимости от тяжести заболевания (в %)</vt:lpstr>
      <vt:lpstr>Летальность при ВП  </vt:lpstr>
      <vt:lpstr>Группы пациентов с внебольничной пневмонией, которые могут лечиться в амбулаторных условиях</vt:lpstr>
      <vt:lpstr>Шаг 1. Диагностика ВП</vt:lpstr>
      <vt:lpstr>Критерии диагностики ВП </vt:lpstr>
      <vt:lpstr>Как отличить пневмонию и другие респираторные инфекции?</vt:lpstr>
      <vt:lpstr>Шаг 2</vt:lpstr>
      <vt:lpstr>Алгоритм оценки риска неблагоприятного исхода и выбора места лечения ВП (шкала CRB-65)</vt:lpstr>
      <vt:lpstr>Показания для госпитализации тяжелой ВП  (при наличии как минимум одного из следующих признаков)</vt:lpstr>
      <vt:lpstr>Стационарное лечение предпочтительно в случаях:</vt:lpstr>
      <vt:lpstr>Шаг 3</vt:lpstr>
      <vt:lpstr>Слайд 23</vt:lpstr>
      <vt:lpstr>Слайд 24</vt:lpstr>
      <vt:lpstr>Шаг 4</vt:lpstr>
      <vt:lpstr>Неадекватная АМТ внебольничной пневмонии</vt:lpstr>
      <vt:lpstr>Основные факторы выбора адекватной антибиотикотерапии ВП</vt:lpstr>
      <vt:lpstr>Азбука антимикробной терапии</vt:lpstr>
      <vt:lpstr>Принципы антимикробной терапии</vt:lpstr>
      <vt:lpstr>Принципы антимикробной терапии</vt:lpstr>
      <vt:lpstr>Принципы антимикробной терапии</vt:lpstr>
      <vt:lpstr>Принципы антимикробной терапии</vt:lpstr>
      <vt:lpstr>Принципы антимикробной терапии</vt:lpstr>
      <vt:lpstr>Принципы антимикробной терапии</vt:lpstr>
      <vt:lpstr>Основные классы антибактериальных препаратов при лечении ВП </vt:lpstr>
      <vt:lpstr>Слайд 36</vt:lpstr>
      <vt:lpstr>Слайд 37</vt:lpstr>
      <vt:lpstr>Дополнительная лекарственная терапия</vt:lpstr>
      <vt:lpstr>Критерии достаточности антибактериальной терапии (С)</vt:lpstr>
      <vt:lpstr>Продолжительность антибактериальной терапии</vt:lpstr>
      <vt:lpstr>Рекомендации по использованию пневмококковой вакцины (1997)</vt:lpstr>
      <vt:lpstr>Профилактика  Целевые группы для вакцинации против гриппа</vt:lpstr>
      <vt:lpstr>Профилактика  Целевые группы для вакцинации против гриппа</vt:lpstr>
      <vt:lpstr>Клинический случай 1</vt:lpstr>
      <vt:lpstr>Слайд 45</vt:lpstr>
      <vt:lpstr>Тактические ошибки</vt:lpstr>
      <vt:lpstr>Ошибки антибактериальной терапии</vt:lpstr>
      <vt:lpstr>Лечение</vt:lpstr>
      <vt:lpstr>Профилактика</vt:lpstr>
      <vt:lpstr>Клинический случай 2</vt:lpstr>
      <vt:lpstr>Тактические ошибки</vt:lpstr>
      <vt:lpstr>Ошибки антибактериальной терапии</vt:lpstr>
      <vt:lpstr>Лечение и профилактика</vt:lpstr>
      <vt:lpstr>Список литературы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Внебольничная пневмония</dc:title>
  <dc:creator>AlexMar</dc:creator>
  <cp:lastModifiedBy>kuratorksm</cp:lastModifiedBy>
  <cp:revision>21</cp:revision>
  <dcterms:created xsi:type="dcterms:W3CDTF">2013-09-11T08:07:35Z</dcterms:created>
  <dcterms:modified xsi:type="dcterms:W3CDTF">2013-12-07T07:43:05Z</dcterms:modified>
</cp:coreProperties>
</file>