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2"/>
  </p:notesMasterIdLst>
  <p:handoutMasterIdLst>
    <p:handoutMasterId r:id="rId43"/>
  </p:handoutMasterIdLst>
  <p:sldIdLst>
    <p:sldId id="316" r:id="rId2"/>
    <p:sldId id="256" r:id="rId3"/>
    <p:sldId id="259" r:id="rId4"/>
    <p:sldId id="258" r:id="rId5"/>
    <p:sldId id="260" r:id="rId6"/>
    <p:sldId id="265" r:id="rId7"/>
    <p:sldId id="268" r:id="rId8"/>
    <p:sldId id="266" r:id="rId9"/>
    <p:sldId id="267" r:id="rId10"/>
    <p:sldId id="279" r:id="rId11"/>
    <p:sldId id="280" r:id="rId12"/>
    <p:sldId id="281" r:id="rId13"/>
    <p:sldId id="282" r:id="rId14"/>
    <p:sldId id="283" r:id="rId15"/>
    <p:sldId id="285" r:id="rId16"/>
    <p:sldId id="286" r:id="rId17"/>
    <p:sldId id="284" r:id="rId18"/>
    <p:sldId id="287" r:id="rId19"/>
    <p:sldId id="288" r:id="rId20"/>
    <p:sldId id="290" r:id="rId21"/>
    <p:sldId id="291" r:id="rId22"/>
    <p:sldId id="292" r:id="rId23"/>
    <p:sldId id="293" r:id="rId24"/>
    <p:sldId id="295" r:id="rId25"/>
    <p:sldId id="296" r:id="rId26"/>
    <p:sldId id="263" r:id="rId27"/>
    <p:sldId id="264" r:id="rId28"/>
    <p:sldId id="269" r:id="rId29"/>
    <p:sldId id="298" r:id="rId30"/>
    <p:sldId id="299" r:id="rId31"/>
    <p:sldId id="297" r:id="rId32"/>
    <p:sldId id="261" r:id="rId33"/>
    <p:sldId id="271" r:id="rId34"/>
    <p:sldId id="310" r:id="rId35"/>
    <p:sldId id="311" r:id="rId36"/>
    <p:sldId id="312" r:id="rId37"/>
    <p:sldId id="313" r:id="rId38"/>
    <p:sldId id="314" r:id="rId39"/>
    <p:sldId id="315" r:id="rId40"/>
    <p:sldId id="275" r:id="rId41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66CC"/>
    <a:srgbClr val="66FFFF"/>
    <a:srgbClr val="FFFF99"/>
    <a:srgbClr val="66FF99"/>
    <a:srgbClr val="00CC99"/>
    <a:srgbClr val="B09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461" autoAdjust="0"/>
    <p:restoredTop sz="94326" autoAdjust="0"/>
  </p:normalViewPr>
  <p:slideViewPr>
    <p:cSldViewPr>
      <p:cViewPr>
        <p:scale>
          <a:sx n="59" d="100"/>
          <a:sy n="59" d="100"/>
        </p:scale>
        <p:origin x="-2418" y="-1260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37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CCBF82EA-C855-4FA0-B71B-1E34F3E3A958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431B170C-9228-4556-9FC7-2414A1C24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9362E8-0AAE-4721-97FC-FF26824E1566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553043-67DB-43DF-B5F3-10A0E2120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Наличие коморбидности следует учитывать при выборе алгоритма диагностики и схемы лечения той или иной болезни. Для данной категории пациентов необходимо уточнять степень функциональных нарушений и морфологического статуса всех выявленных нозологических форм. При появлении каждого нового, в том числе маловыраженного симптома следует проводить исчерпывающее обследование с целью определения его причины. Также необходимо помнить, что коморбидность приводит к полипрагмазии, т.</a:t>
            </a:r>
            <a:r>
              <a:rPr lang="ru-RU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 </a:t>
            </a:r>
            <a:r>
              <a:rPr lang="ru-RU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е. одновременному назначению большого количества лекарственных препаратов, что делает невозможным контроль над эффективностью терапии, увеличивает материальные затраты пациентов, а поэтому снижает их комплаенс (приверженность лечению). Кроме того, полипрагмазия, особенно у пациентов пожилого и старческого возраста, способствует резкому росту вероятности развития местных и системных нежелательных эффектов лекарственных препаратов. Эти побочные действия не всегда принимаются врачами во внимание, поскольку расцениваются как проявление одного из факторов коморбидности и влекут за собой назначение еще большего количества лекарственных препаратов, замыкая «порочный круг».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D35326-236F-4C64-89F4-255A5BB0972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Система </a:t>
            </a:r>
            <a:r>
              <a:rPr lang="ru-RU" smtClean="0">
                <a:solidFill>
                  <a:srgbClr val="FF0000"/>
                </a:solidFill>
              </a:rPr>
              <a:t>CIRS</a:t>
            </a:r>
            <a:r>
              <a:rPr lang="ru-RU" smtClean="0"/>
              <a:t>, предложенная B.S. Linn, явилась революционным открытием, т.к. дала возможность практическим врачам оценивать количество и тяжесть хронических заболеваний в структуре коморбидного статуса их пациентов 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60701-C93C-4A0F-845A-0A00285FB08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Данный метод помогает в расчете продолжительности пребывания в стационаре и риска повторной госпитализации больного после проведенного хирургического вмешательства. 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12820D-9CC4-455F-B469-915590BF29C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AD039-449C-4F17-AAA4-5C8BE9C4F2B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06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86D14D-1166-48D6-B17D-1F8DCBCE2DE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 txBox="1">
            <a:spLocks noGrp="1" noChangeArrowheads="1"/>
          </p:cNvSpPr>
          <p:nvPr/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B2287D-9BBC-43DD-857C-343CA2E50C04}" type="slidenum">
              <a:rPr lang="ru-RU" sz="1200">
                <a:latin typeface="Calibri" pitchFamily="34" charset="0"/>
              </a:rPr>
              <a:pPr algn="r"/>
              <a:t>38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6C2534-5815-4B76-8FFF-3D29DF126403}" type="slidenum">
              <a:rPr lang="en-US" sz="1200">
                <a:latin typeface="Calibri" pitchFamily="34" charset="0"/>
              </a:rPr>
              <a:pPr algn="r"/>
              <a:t>38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E417F-1590-4F91-B099-5B9B24048853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0AC53-0DD6-4477-91BF-D28A8FDBA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049F1-3A7D-4DA0-8FFF-64E3E56D116A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C9479-F04B-48EE-A5D7-8DCDB2471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FB619-7F6B-4537-AB2A-3E12A5EF4348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F4B1-25A2-41AF-9FAA-05E6641B1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картинки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extLst/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extLst/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81E67D-6369-4F53-9BBA-0F8E1434A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extLst/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2246-184F-4780-9707-A1E6F29D153D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4A5A8-582A-491C-8785-BA36B1D53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DFCD7-1678-4F52-978C-6BC13A3CFA2E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B59A1-6CAE-42A1-81A7-D6A821424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138F9-BB58-4434-99A4-3D820EAC09C8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38FF8-B0FB-477E-82D5-96DCF605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34E5-F4EB-46AA-838D-1E4CFE19DB91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F1F3-1450-49D1-A664-53C067F4F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D8514-308A-4373-9761-DC1589C1191F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CA98B-ECF9-42FF-BDDF-A3E840166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B3E6D-46D9-4DBD-89BF-877E0148D76D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FE107-176B-4170-9D83-79C30559D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4468E-DECC-4823-AEE5-F31B58CFEE51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97F35-B1B8-4B86-8B5D-97930928A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8C2BB-6E8A-4A6C-87D9-AF20E39632E3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1D5CA-BDAD-4A72-8361-556CD3134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B54A35-AED5-4C4B-9FCC-AA6A7EA9A885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A8CEF6-ABA0-44C8-8858-F83B103DF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5" r:id="rId2"/>
    <p:sldLayoutId id="2147483734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5" r:id="rId9"/>
    <p:sldLayoutId id="2147483731" r:id="rId10"/>
    <p:sldLayoutId id="2147483732" r:id="rId11"/>
    <p:sldLayoutId id="2147483736" r:id="rId12"/>
  </p:sldLayoutIdLst>
  <p:transition spd="slow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2DA7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2DA7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ADA7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vk.com/photo1129673_31102124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http://cs320422.vk.me/v320422673/318a/9szfTh7NdWk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0"/>
            <a:ext cx="6072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Неуточнённая коморбидность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250825" y="1557338"/>
            <a:ext cx="8713788" cy="5111750"/>
          </a:xfrm>
        </p:spPr>
        <p:txBody>
          <a:bodyPr/>
          <a:lstStyle/>
          <a:p>
            <a:pPr eaLnBrk="1" hangingPunct="1"/>
            <a:r>
              <a:rPr lang="ru-RU" smtClean="0"/>
              <a:t> предполагает наличие единых патогенетических механизмов развития заболеваний, составляющих данную комбинацию, но требует проведения ряда исследований, подтверждающих гипотезу исследователя или клинициста, например, </a:t>
            </a:r>
          </a:p>
          <a:p>
            <a:pPr lvl="1" eaLnBrk="1" hangingPunct="1"/>
            <a:r>
              <a:rPr lang="ru-RU" smtClean="0"/>
              <a:t>эректильная дисфункция как ранний маркер генерализованного  атеросклероза</a:t>
            </a:r>
          </a:p>
          <a:p>
            <a:pPr lvl="1" eaLnBrk="1" hangingPunct="1"/>
            <a:r>
              <a:rPr lang="ru-RU" smtClean="0"/>
              <a:t>возникновение эрозивно-язвенных поражений слизистой оболочки верхних отделов желудочно-кишечного тракта у «сосудистых» больных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«Случайная» коморбидность 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975100"/>
          </a:xfrm>
        </p:spPr>
        <p:txBody>
          <a:bodyPr/>
          <a:lstStyle/>
          <a:p>
            <a:pPr eaLnBrk="1" hangingPunct="1"/>
            <a:r>
              <a:rPr lang="ru-RU" smtClean="0"/>
              <a:t>Исходная  алогичность сочетания заболеваний не доказана, но в скором времени может быть объяснена с клинических и научных позиций, например, </a:t>
            </a:r>
          </a:p>
          <a:p>
            <a:pPr lvl="1" eaLnBrk="1" hangingPunct="1"/>
            <a:r>
              <a:rPr lang="ru-RU" sz="2800" smtClean="0"/>
              <a:t>сочетание ишемической болезни сердца и желчнокаменной болезни</a:t>
            </a:r>
          </a:p>
          <a:p>
            <a:pPr lvl="1" eaLnBrk="1" hangingPunct="1"/>
            <a:r>
              <a:rPr lang="ru-RU" sz="2800" smtClean="0"/>
              <a:t>комбинация приобретённого порока сердца и псориаза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pPr eaLnBrk="1" hangingPunct="1"/>
            <a:r>
              <a:rPr lang="ru-RU" smtClean="0"/>
              <a:t>Формулировка диагноза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Если больной страдает многими болезнями, то одна из них — основная — сама или вследствие осложнений вызывает первоочередную необходимость лечения в данное время в связи с наибольшей угрозой жизни и трудоспособности</a:t>
            </a:r>
          </a:p>
          <a:p>
            <a:pPr eaLnBrk="1" hangingPunct="1"/>
            <a:endParaRPr lang="ru-RU" sz="2000" smtClean="0">
              <a:solidFill>
                <a:srgbClr val="000000"/>
              </a:solidFill>
              <a:latin typeface="Book Antiqua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40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Основным является заболевание, послужившее причиной обращения за медицинской помощью </a:t>
            </a:r>
          </a:p>
          <a:p>
            <a:pPr eaLnBrk="1" hangingPunct="1"/>
            <a:endParaRPr lang="ru-RU" sz="2400" smtClean="0">
              <a:solidFill>
                <a:srgbClr val="000000"/>
              </a:solidFill>
              <a:latin typeface="Bookman Old Style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По мере обследования основным становится диагноз прогностически наименее благоприятного заболевания, при этом прочие болезни становятся сопутствующими</a:t>
            </a: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Основное заболевание само по себе или через осложнения может стать причиной летального исхода</a:t>
            </a:r>
            <a:endParaRPr lang="ru-RU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idx="1"/>
          </p:nvPr>
        </p:nvSpPr>
        <p:spPr>
          <a:xfrm>
            <a:off x="107950" y="549275"/>
            <a:ext cx="8928100" cy="63087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Основными могут быть несколько конкурирующих тяжелых заболеваний </a:t>
            </a:r>
          </a:p>
          <a:p>
            <a:pPr lvl="1" eaLnBrk="1" hangingPunct="1"/>
            <a:r>
              <a:rPr lang="ru-RU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конкурирующие заболевания — это имеющиеся одновременно у больного нозологические формы, взаимно независимые по этиологии и патогенезу, но в равной мере отвечающие критериям основного заболевания</a:t>
            </a: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Фоновое заболевание способствует возникновению или неблагоприятному течению основного заболевания, повышает его опасность, способствует развитию осложнений</a:t>
            </a:r>
          </a:p>
          <a:p>
            <a:pPr lvl="1" eaLnBrk="1" hangingPunct="1"/>
            <a:r>
              <a:rPr lang="ru-RU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данное заболевание, также как и основное, требует безотлагательного лечения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Измерима ли коморбидность</a:t>
            </a: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pPr eaLnBrk="1" hangingPunct="1"/>
            <a:r>
              <a:rPr lang="ru-RU" smtClean="0"/>
              <a:t>В настоящее время существует 12 общепризнанных методов измерения коморбидности </a:t>
            </a:r>
          </a:p>
          <a:p>
            <a:pPr eaLnBrk="1" hangingPunct="1"/>
            <a:r>
              <a:rPr lang="ru-RU" smtClean="0"/>
              <a:t> Первыми были система </a:t>
            </a:r>
            <a:r>
              <a:rPr lang="ru-RU" smtClean="0">
                <a:solidFill>
                  <a:srgbClr val="FF0000"/>
                </a:solidFill>
              </a:rPr>
              <a:t>CIRS</a:t>
            </a:r>
            <a:r>
              <a:rPr lang="ru-RU" smtClean="0"/>
              <a:t> (Cumulative Illness Rating Scale) и </a:t>
            </a:r>
            <a:r>
              <a:rPr lang="ru-RU" smtClean="0">
                <a:solidFill>
                  <a:srgbClr val="FF0000"/>
                </a:solidFill>
              </a:rPr>
              <a:t>индекс Kaplan–Feinstein</a:t>
            </a:r>
            <a:r>
              <a:rPr lang="ru-RU" smtClean="0"/>
              <a:t>, разработанные в 1968 и 1974 г. соответственно</a:t>
            </a:r>
          </a:p>
          <a:p>
            <a:pPr eaLnBrk="1" hangingPunct="1"/>
            <a:r>
              <a:rPr lang="ru-RU" smtClean="0"/>
              <a:t> Однако они не учитывали возраст больных и специфику болезней пожилого возраста, а поэтому спустя 23 года была пересмотрена M.D. Miller</a:t>
            </a:r>
          </a:p>
          <a:p>
            <a:pPr eaLnBrk="1" hangingPunct="1"/>
            <a:r>
              <a:rPr lang="ru-RU" smtClean="0"/>
              <a:t>Разновидность системы CIRS у пожилых больных получила название </a:t>
            </a:r>
            <a:r>
              <a:rPr lang="ru-RU" smtClean="0">
                <a:solidFill>
                  <a:srgbClr val="FF0000"/>
                </a:solidFill>
              </a:rPr>
              <a:t>CIRS-G</a:t>
            </a:r>
            <a:r>
              <a:rPr lang="ru-RU" smtClean="0"/>
              <a:t> (Cumulative Illness Rating Scale for Geriatrics)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Больная С. 73 лет, вызвала скорую медицинскую помощь в связи с внезапно возникшей давящей болью за грудиной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Из анамнеза известно, что много лет пациентка страдает ИБС. Подобные болевые ощущения в груди у нее возникали , но всегда проходили через несколько минут после органических нитратов. Сейчас прием трех таблеток нитроглицерина эффекта не дал.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800" smtClean="0"/>
              <a:t>больная дважды в течение последних 10 лет перенесла инфаркт миокарда,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800" smtClean="0"/>
              <a:t>также ОНМК с левосторонней гемиплегией более 15 лет назад.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800" smtClean="0"/>
              <a:t>ГБ2,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800" smtClean="0"/>
              <a:t>СД 2 типа с диабетической нефропатией,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800" smtClean="0"/>
              <a:t>миомой матки,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800" smtClean="0"/>
              <a:t>желчнокаменной болезнью,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800" smtClean="0"/>
              <a:t>остеопорозом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800" smtClean="0"/>
              <a:t>варикозной болезнью нижних конечностей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больная регулярно принимает ряд гипотензивных препаратов, мочегонные и пероральные сахароснижающие средства, а также статины, антиагреганты и ноотропы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Более 20 лет назад она перенесла холецистэктомию по поводу желчнокаменной болезни, а также экстракцию хрусталика в рамках лечения катаракты правого глаза 4 года назад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Больная была госпитализирована в кардиореанимационное отделение многопрофильного стационара с диагнозом острый трансмуральный инфаркт миокарда. В ходе обследования была выявлена умеренная азотемия, легкая гипо­хромная анемия, протеинурия и снижение фракции выброса левого желудочка</a:t>
            </a:r>
            <a:endParaRPr lang="ru-RU" sz="220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1"/>
          </p:nvPr>
        </p:nvSpPr>
        <p:spPr>
          <a:xfrm>
            <a:off x="0" y="260350"/>
            <a:ext cx="9144000" cy="6597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Система </a:t>
            </a:r>
            <a:r>
              <a:rPr lang="ru-RU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CIRS</a:t>
            </a:r>
            <a:r>
              <a:rPr lang="ru-RU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оценивает коморбидность по сумме баллов, которая может варьировать от 0 до 56. По мнению ее разработчиков, максимальные результаты не совместимы с жизнью.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Правильное применение системы CIRS подразумевает отдельную суммарную оценку состояния каждой из систем органов: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0 соответствует отсутствию заболеваний выбранной системы,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1 — легким отклонениям от нормы или перенесенным в прошлом заболеваниям,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2 — болезни, нуждающейся в назначении медикаментозной терапии,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3 — заболеванию, ставшему причиной инвалидности,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4 — тяжелой органной недостаточности, требующей проведения неотложной терапии</a:t>
            </a:r>
            <a:endParaRPr lang="ru-RU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Объект 3" descr="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15888"/>
            <a:ext cx="8856663" cy="6626225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>
            <a:spLocks noGrp="1"/>
          </p:cNvSpPr>
          <p:nvPr>
            <p:ph idx="1"/>
          </p:nvPr>
        </p:nvSpPr>
        <p:spPr>
          <a:xfrm>
            <a:off x="0" y="333375"/>
            <a:ext cx="9144000" cy="6524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Индекс Kaplan–Feinstein </a:t>
            </a:r>
            <a:r>
              <a:rPr lang="ru-RU" sz="24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был создан на основе изучения воздействия сопутствующих заболеваний на 5-летнюю выживаемость больных СД 2 типа 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все имеющиеся заболевания и их осложнения в зависимости от выраженности органных поражений подразделяются на легкие, средние и тяжелые.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вывод о суммарной коморбидности делается на основе состояния наиболее декомпенсированной системы органов.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дает суммарную, но менее подробную по сравнению с системой CIRS оценку состояния каждой из систем органов: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0 — отсутствие болезни,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1 — легкое течение заболевания,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2 — заболевание средней тяжести,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3 — тяжелая болезнь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оценивает коморбидность по сумме баллов, которая может варьировать от 0 до 36.  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Таким образом, коморбидность больной С. по этой системе может быть расценена как средней тяжести (16 баллов из 36)</a:t>
            </a:r>
            <a:endParaRPr lang="ru-RU" sz="240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23825"/>
            <a:ext cx="8785225" cy="6734175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Коморбидность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 практике </a:t>
            </a:r>
            <a:endParaRPr lang="ru-RU" dirty="0"/>
          </a:p>
        </p:txBody>
      </p:sp>
      <p:sp>
        <p:nvSpPr>
          <p:cNvPr id="174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4076700"/>
            <a:ext cx="7854950" cy="1728788"/>
          </a:xfrm>
        </p:spPr>
        <p:txBody>
          <a:bodyPr/>
          <a:lstStyle/>
          <a:p>
            <a:pPr marR="0" eaLnBrk="1" hangingPunct="1"/>
            <a:r>
              <a:rPr lang="ru-RU" b="1" smtClean="0"/>
              <a:t>изучаем подходы </a:t>
            </a:r>
          </a:p>
          <a:p>
            <a:pPr marR="0" eaLnBrk="1" hangingPunct="1"/>
            <a:r>
              <a:rPr lang="ru-RU" b="1" smtClean="0"/>
              <a:t>ищем решения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57563"/>
            <a:ext cx="4465638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2"/>
          <p:cNvSpPr>
            <a:spLocks noGrp="1"/>
          </p:cNvSpPr>
          <p:nvPr>
            <p:ph idx="1"/>
          </p:nvPr>
        </p:nvSpPr>
        <p:spPr>
          <a:xfrm>
            <a:off x="0" y="908050"/>
            <a:ext cx="9036050" cy="532923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Среди существующих сегодня систем оценки коморбидности наиболее распространены шкала </a:t>
            </a:r>
            <a:r>
              <a:rPr lang="ru-RU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ICED и индекс Charlson</a:t>
            </a:r>
            <a:r>
              <a:rPr lang="ru-RU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предложенный для оценки отдаленного прогноза больных в 1987 г. профессором Mary Charlson</a:t>
            </a:r>
          </a:p>
          <a:p>
            <a:pPr eaLnBrk="1" hangingPunct="1"/>
            <a:r>
              <a:rPr lang="ru-RU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Данный индекс представляет собой балльную систему оценки (от 0 до 40) наличия определенных сопутствующих заболеваний и используется для прогноза летальности</a:t>
            </a:r>
          </a:p>
          <a:p>
            <a:pPr eaLnBrk="1" hangingPunct="1"/>
            <a:r>
              <a:rPr lang="ru-RU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При его расчете суммируются баллы, соответствующие сопутствующим заболеваниям, </a:t>
            </a:r>
          </a:p>
          <a:p>
            <a:pPr eaLnBrk="1" hangingPunct="1"/>
            <a:r>
              <a:rPr lang="ru-RU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а также добавляется один балл на каждые 10 лет жизни при превышении пациентом 40-летнего возраста (т.е. 50 лет — 1 балл, 60 лет — 2 балла) </a:t>
            </a:r>
            <a:endParaRPr lang="ru-RU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ъект 2"/>
          <p:cNvSpPr>
            <a:spLocks noGrp="1"/>
          </p:cNvSpPr>
          <p:nvPr>
            <p:ph idx="1"/>
          </p:nvPr>
        </p:nvSpPr>
        <p:spPr>
          <a:xfrm>
            <a:off x="0" y="115888"/>
            <a:ext cx="9144000" cy="6742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Таким образом, коморбидность больной С., согласно настоящей методике, соответствует легкой степени (9 баллов из 40).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Основной отличительной особенностью и безоговорочным достоинством индекса </a:t>
            </a:r>
            <a:r>
              <a:rPr lang="ru-RU" sz="240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Charlson </a:t>
            </a:r>
            <a:r>
              <a:rPr lang="ru-RU" sz="24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является возможность оценки возраста пациента и определения риска смертности больных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2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при отсутствии коморбидности составляет 12%, 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2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при 1–2 баллах — 26%; 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2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при 3–4 баллах — 52%, 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2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при сумме более 5 баллов — 85%</a:t>
            </a:r>
          </a:p>
          <a:p>
            <a:pPr lvl="1" eaLnBrk="1" hangingPunct="1">
              <a:lnSpc>
                <a:spcPct val="90000"/>
              </a:lnSpc>
            </a:pPr>
            <a:endParaRPr lang="ru-RU" sz="220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К сожалению, представленная методика имеет некоторые недостатки — при расчете коморбидности не учитывается степень тяжести многих патологий, а также отсутствует ряд прогностически важных заболеваний 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(В модифицированный индекс Charlson были добавлены хронические формы ИБС и стадии хронической сердечной недостаточности) </a:t>
            </a:r>
            <a:endParaRPr lang="ru-RU" sz="240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ъект 2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655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Индекс сосуществующих болезней ICED (Index of Co-Existent Diseases) </a:t>
            </a:r>
            <a:r>
              <a:rPr lang="ru-RU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был первоначально разработан S. Greenfield для оценки коморбидности больных злокачественными новообразованиями, а в последующем нашел применение и у других категорий пациентов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состояние пациента оцениватся отдельно по двум компонентам: физиологическому и функциональному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Физиологический включает в себя 19 сопутствующих заболеваний, каждое из которых оценивается по 4-балльной шкале, где 0 — это отсутствие болезни, а 3 — ее тяжелая форма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Функциональный оценивает влияние сопутствующих заболеваний на физическое состояние пациента: 11 физических функций по 3-балльной шкале, где 0 — это нормальная функция, а 2 — невозможность ее осуществления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ъект 2"/>
          <p:cNvSpPr>
            <a:spLocks noGrp="1"/>
          </p:cNvSpPr>
          <p:nvPr>
            <p:ph idx="1"/>
          </p:nvPr>
        </p:nvSpPr>
        <p:spPr>
          <a:xfrm>
            <a:off x="0" y="260350"/>
            <a:ext cx="9144000" cy="64817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Проанализировав коморбидный статус больной С. с помощью наиболее востребованных международных шкал оценки коморбидности, мы получили принципиально различные результаты</a:t>
            </a:r>
          </a:p>
          <a:p>
            <a:pPr eaLnBrk="1" hangingPunct="1"/>
            <a:endParaRPr lang="ru-RU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ru-RU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основными препятствиями на пути внедрения систем оценки коморбидности в разносторонний лечебно-диагностический процесс является их разрозненность и узкая направленность</a:t>
            </a:r>
          </a:p>
          <a:p>
            <a:pPr eaLnBrk="1" hangingPunct="1"/>
            <a:endParaRPr lang="ru-RU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ru-RU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Несмотря на разнообразие методов оценки коморбидности, нет единого общепринятого способа ее измерения, лишенного недостатков существующих методик</a:t>
            </a:r>
            <a:endParaRPr lang="ru-RU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9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tx1"/>
                </a:solidFill>
              </a:rPr>
              <a:t>НО…</a:t>
            </a:r>
            <a:r>
              <a:rPr lang="ru-RU" smtClean="0"/>
              <a:t> </a:t>
            </a:r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2808288"/>
          </a:xfrm>
        </p:spPr>
        <p:txBody>
          <a:bodyPr/>
          <a:lstStyle/>
          <a:p>
            <a:pPr algn="ctr" eaLnBrk="1" hangingPunct="1"/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НА ЭТАПЕ ПЕРВИЧНОЙ МЕДИЦИНСКОЙ ПОМОЩИ ПАЦИЕНТЫ С НАЛИЧИЕМ ОДНОВРЕМЕННО НЕСКОЛЬКИХ ЗАБОЛЕВАНИЙ ЯВЛЯЮТСЯ СКОРЕЕ ПРАВИЛОМ, ЧЕМ ИСКЛЮЧЕНИЕМ</a:t>
            </a:r>
          </a:p>
          <a:p>
            <a:pPr algn="ctr" eaLnBrk="1" hangingPunct="1"/>
            <a:endParaRPr lang="ru-RU" sz="2200" b="1" smtClean="0">
              <a:latin typeface="Times New Roman" pitchFamily="18" charset="0"/>
            </a:endParaRPr>
          </a:p>
          <a:p>
            <a:pPr algn="ctr" eaLnBrk="1" hangingPunct="1"/>
            <a:r>
              <a:rPr lang="ru-RU" sz="2200" b="1" smtClean="0">
                <a:latin typeface="Times New Roman" pitchFamily="18" charset="0"/>
              </a:rPr>
              <a:t>НА ЧТО БУДЕМ ОБРАЩАТЬ ВНИМАНИЕ? </a:t>
            </a:r>
            <a:endParaRPr lang="ru-RU" sz="2200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149725"/>
            <a:ext cx="29210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eaLnBrk="1" hangingPunct="1"/>
            <a:r>
              <a:rPr lang="ru-RU" smtClean="0"/>
              <a:t>Пациентка М.А.</a:t>
            </a:r>
          </a:p>
        </p:txBody>
      </p:sp>
      <p:sp>
        <p:nvSpPr>
          <p:cNvPr id="450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smtClean="0"/>
              <a:t>61 год, вдова, двое детей, живёт одна, не работает, чувствует себя несчастной.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smtClean="0"/>
              <a:t>Имеет заболевания: АГ2, СД2, Ожирение, Артроз (т.к.п), ЖКБ, Депрессию? (пониженное настроение)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smtClean="0"/>
              <a:t>Предъявляет много жалоб, часто обращается, настаивает на консультациях, недовольна проводимым лечением, рекомендациями …..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Пациентка М.А., 61 год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484313"/>
            <a:ext cx="89852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M:\пациентка МА - карта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864076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95337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Атеросклероз – коморбидный «фон»?</a:t>
            </a:r>
          </a:p>
        </p:txBody>
      </p:sp>
      <p:graphicFrame>
        <p:nvGraphicFramePr>
          <p:cNvPr id="48154" name="Group 26"/>
          <p:cNvGraphicFramePr>
            <a:graphicFrameLocks noGrp="1"/>
          </p:cNvGraphicFramePr>
          <p:nvPr>
            <p:ph idx="1"/>
          </p:nvPr>
        </p:nvGraphicFramePr>
        <p:xfrm>
          <a:off x="285750" y="1500188"/>
          <a:ext cx="8572500" cy="4930775"/>
        </p:xfrm>
        <a:graphic>
          <a:graphicData uri="http://schemas.openxmlformats.org/drawingml/2006/table">
            <a:tbl>
              <a:tblPr/>
              <a:tblGrid>
                <a:gridCol w="7165975"/>
                <a:gridCol w="1406525"/>
              </a:tblGrid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Сахарный диабет 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II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типа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AB0C8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30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BE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8100000" scaled="1"/>
                    </a:gra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Гипотиреоз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AB0C8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30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BE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8100000" scaled="1"/>
                    </a:gradFill>
                  </a:tcPr>
                </a:tc>
              </a:tr>
              <a:tr h="96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Сиситемные заболевания соединительной ткани. Подагра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AB0C8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30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BE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8100000" scaled="1"/>
                    </a:gra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ХПН. Нефротический синдром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AB0C8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30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BE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8100000" scaled="1"/>
                    </a:gradFill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Холестатические заболевания печени.  Неалкогольная жировая болезнь печени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AB0C8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30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BE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8100000" scaled="1"/>
                    </a:gra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Лечение ГКС, прогестеронами, андрогенами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AB0C8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30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BE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81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Book Antiqua" pitchFamily="18" charset="0"/>
              </a:rPr>
              <a:t>Коморбидность 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alibri" pitchFamily="34" charset="0"/>
              </a:rPr>
              <a:t>А на самом деле?</a:t>
            </a:r>
          </a:p>
          <a:p>
            <a:pPr eaLnBrk="1" hangingPunct="1"/>
            <a:endParaRPr lang="ru-RU" smtClean="0">
              <a:latin typeface="Calibri" pitchFamily="34" charset="0"/>
            </a:endParaRPr>
          </a:p>
          <a:p>
            <a:pPr eaLnBrk="1" hangingPunct="1"/>
            <a:r>
              <a:rPr lang="ru-RU" b="1" smtClean="0">
                <a:latin typeface="Arial Narrow" pitchFamily="34" charset="0"/>
                <a:cs typeface="Times New Roman" pitchFamily="18" charset="0"/>
              </a:rPr>
              <a:t>Коморби́дность</a:t>
            </a:r>
            <a:r>
              <a:rPr lang="ru-RU" smtClean="0">
                <a:latin typeface="Arial Narrow" pitchFamily="34" charset="0"/>
                <a:cs typeface="Times New Roman" pitchFamily="18" charset="0"/>
              </a:rPr>
              <a:t> (лат. со - вместе, morbus - болезнь) — это наличие дополнительного заболевания, которое уже существует или может появиться самостоятельно, помимо текущего заболевания, и всегда отличается от него</a:t>
            </a:r>
          </a:p>
          <a:p>
            <a:pPr eaLnBrk="1" hangingPunct="1"/>
            <a:endParaRPr lang="ru-RU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/>
          <a:lstStyle/>
          <a:p>
            <a:pPr algn="ctr" eaLnBrk="1" hangingPunct="1"/>
            <a:r>
              <a:rPr lang="ru-RU" sz="4800" smtClean="0">
                <a:latin typeface="Tahoma" pitchFamily="34" charset="0"/>
              </a:rPr>
              <a:t>Роль атеросклероза </a:t>
            </a:r>
          </a:p>
        </p:txBody>
      </p:sp>
      <p:sp>
        <p:nvSpPr>
          <p:cNvPr id="50178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600200"/>
            <a:ext cx="381635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/>
              <a:t>        </a:t>
            </a:r>
            <a:r>
              <a:rPr lang="ru-RU" sz="2000" smtClean="0">
                <a:latin typeface="Arial Narrow" pitchFamily="34" charset="0"/>
              </a:rPr>
              <a:t>АТЕРОСКЛЕРОЗА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Arial Narrow" pitchFamily="34" charset="0"/>
              </a:rPr>
              <a:t>                НЕТ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Arial Narrow" pitchFamily="34" charset="0"/>
              </a:rPr>
              <a:t>         АТЕРОСЛЕРОЗ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Arial Narrow" pitchFamily="34" charset="0"/>
              </a:rPr>
              <a:t>               ИБС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Arial Narrow" pitchFamily="34" charset="0"/>
              </a:rPr>
              <a:t>        СТЕНОКАРДИЯ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Arial Narrow" pitchFamily="34" charset="0"/>
              </a:rPr>
              <a:t>           ИНФАРКТ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Arial Narrow" pitchFamily="34" charset="0"/>
              </a:rPr>
              <a:t>           МИОКАРДА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smtClean="0">
              <a:latin typeface="Arial Narrow" pitchFamily="34" charset="0"/>
            </a:endParaRPr>
          </a:p>
        </p:txBody>
      </p:sp>
      <p:sp>
        <p:nvSpPr>
          <p:cNvPr id="50179" name="Rectangle 20"/>
          <p:cNvSpPr>
            <a:spLocks noChangeArrowheads="1"/>
          </p:cNvSpPr>
          <p:nvPr/>
        </p:nvSpPr>
        <p:spPr bwMode="auto">
          <a:xfrm>
            <a:off x="395288" y="1773238"/>
            <a:ext cx="936625" cy="1873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50180" name="Text Box 22"/>
          <p:cNvSpPr txBox="1">
            <a:spLocks noChangeArrowheads="1"/>
          </p:cNvSpPr>
          <p:nvPr/>
        </p:nvSpPr>
        <p:spPr bwMode="auto">
          <a:xfrm>
            <a:off x="682625" y="2709863"/>
            <a:ext cx="4587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50181" name="Text Box 23"/>
          <p:cNvSpPr txBox="1">
            <a:spLocks noChangeArrowheads="1"/>
          </p:cNvSpPr>
          <p:nvPr/>
        </p:nvSpPr>
        <p:spPr bwMode="auto">
          <a:xfrm rot="-5400000">
            <a:off x="1588" y="2454275"/>
            <a:ext cx="1657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Arial Narrow" pitchFamily="34" charset="0"/>
              </a:rPr>
              <a:t>СИМПТОМЫ ОТСУТСТВУЮТ</a:t>
            </a:r>
          </a:p>
        </p:txBody>
      </p:sp>
      <p:sp>
        <p:nvSpPr>
          <p:cNvPr id="50182" name="Rectangle 24"/>
          <p:cNvSpPr>
            <a:spLocks noChangeArrowheads="1"/>
          </p:cNvSpPr>
          <p:nvPr/>
        </p:nvSpPr>
        <p:spPr bwMode="auto">
          <a:xfrm>
            <a:off x="395288" y="4438650"/>
            <a:ext cx="935037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50183" name="Text Box 25"/>
          <p:cNvSpPr txBox="1">
            <a:spLocks noChangeArrowheads="1"/>
          </p:cNvSpPr>
          <p:nvPr/>
        </p:nvSpPr>
        <p:spPr bwMode="auto">
          <a:xfrm rot="-5400000">
            <a:off x="105569" y="4966494"/>
            <a:ext cx="1655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Arial Narrow" pitchFamily="34" charset="0"/>
              </a:rPr>
              <a:t>СИМПТОМЫ ВЫРАЖЕНЫ</a:t>
            </a:r>
          </a:p>
        </p:txBody>
      </p:sp>
      <p:sp>
        <p:nvSpPr>
          <p:cNvPr id="50184" name="Rectangle 26"/>
          <p:cNvSpPr>
            <a:spLocks noChangeArrowheads="1"/>
          </p:cNvSpPr>
          <p:nvPr/>
        </p:nvSpPr>
        <p:spPr bwMode="auto">
          <a:xfrm>
            <a:off x="5940425" y="1484313"/>
            <a:ext cx="280828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000">
                <a:latin typeface="Arial Narrow" pitchFamily="34" charset="0"/>
              </a:rPr>
              <a:t>НОРМАЛЬНЫЕ СОСУДЫ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>
              <a:latin typeface="Arial Narrow" pitchFamily="34" charset="0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>
              <a:latin typeface="Arial Narrow" pitchFamily="34" charset="0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>
              <a:latin typeface="Arial Narrow" pitchFamily="34" charset="0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000">
                <a:latin typeface="Arial Narrow" pitchFamily="34" charset="0"/>
              </a:rPr>
              <a:t>ИЗМЕНЕННЫЕ СОСУДЫ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>
              <a:latin typeface="Arial Narrow" pitchFamily="34" charset="0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>
              <a:latin typeface="Arial Narrow" pitchFamily="34" charset="0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600">
              <a:latin typeface="Arial Narrow" pitchFamily="34" charset="0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000">
                <a:latin typeface="Arial Narrow" pitchFamily="34" charset="0"/>
              </a:rPr>
              <a:t>СЕРЬЕЗНЫЕ ПОРАЖЕНИЯ СОСУДОВ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>
              <a:latin typeface="Arial Narrow" pitchFamily="34" charset="0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000">
                <a:latin typeface="Arial Narrow" pitchFamily="34" charset="0"/>
              </a:rPr>
              <a:t>ЗАКУПОРКА СОСУДОВ/ ДЛИТЕЛЬНЫЙ СПАЗМ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ru-RU" sz="2000">
              <a:latin typeface="Constantia" pitchFamily="18" charset="0"/>
            </a:endParaRPr>
          </a:p>
        </p:txBody>
      </p:sp>
      <p:sp>
        <p:nvSpPr>
          <p:cNvPr id="50185" name="Line 60"/>
          <p:cNvSpPr>
            <a:spLocks noChangeShapeType="1"/>
          </p:cNvSpPr>
          <p:nvPr/>
        </p:nvSpPr>
        <p:spPr bwMode="auto">
          <a:xfrm>
            <a:off x="2700338" y="22764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6" name="Line 61"/>
          <p:cNvSpPr>
            <a:spLocks noChangeShapeType="1"/>
          </p:cNvSpPr>
          <p:nvPr/>
        </p:nvSpPr>
        <p:spPr bwMode="auto">
          <a:xfrm>
            <a:off x="2700338" y="35004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7" name="Line 62"/>
          <p:cNvSpPr>
            <a:spLocks noChangeShapeType="1"/>
          </p:cNvSpPr>
          <p:nvPr/>
        </p:nvSpPr>
        <p:spPr bwMode="auto">
          <a:xfrm>
            <a:off x="2627313" y="5013325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0188" name="Picture 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397000"/>
            <a:ext cx="1296988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89" name="Group 71"/>
          <p:cNvGrpSpPr>
            <a:grpSpLocks/>
          </p:cNvGrpSpPr>
          <p:nvPr/>
        </p:nvGrpSpPr>
        <p:grpSpPr bwMode="auto">
          <a:xfrm>
            <a:off x="4356100" y="2276475"/>
            <a:ext cx="1223963" cy="4371975"/>
            <a:chOff x="2744" y="1389"/>
            <a:chExt cx="771" cy="2754"/>
          </a:xfrm>
        </p:grpSpPr>
        <p:pic>
          <p:nvPicPr>
            <p:cNvPr id="50191" name="Picture 6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9" y="1661"/>
              <a:ext cx="726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2" name="Picture 6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44" y="2568"/>
              <a:ext cx="771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3" name="Picture 6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9" y="3475"/>
              <a:ext cx="726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4" name="Line 67"/>
            <p:cNvSpPr>
              <a:spLocks noChangeShapeType="1"/>
            </p:cNvSpPr>
            <p:nvPr/>
          </p:nvSpPr>
          <p:spPr bwMode="auto">
            <a:xfrm>
              <a:off x="3152" y="138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5" name="Line 68"/>
            <p:cNvSpPr>
              <a:spLocks noChangeShapeType="1"/>
            </p:cNvSpPr>
            <p:nvPr/>
          </p:nvSpPr>
          <p:spPr bwMode="auto">
            <a:xfrm>
              <a:off x="3152" y="229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6" name="Line 69"/>
            <p:cNvSpPr>
              <a:spLocks noChangeShapeType="1"/>
            </p:cNvSpPr>
            <p:nvPr/>
          </p:nvSpPr>
          <p:spPr bwMode="auto">
            <a:xfrm>
              <a:off x="3152" y="3158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190" name="Line 70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76200" cmpd="tri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10096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Задачи лечения атеросклероза</a:t>
            </a:r>
            <a:endParaRPr lang="ru-RU" dirty="0"/>
          </a:p>
        </p:txBody>
      </p:sp>
      <p:graphicFrame>
        <p:nvGraphicFramePr>
          <p:cNvPr id="54274" name="Объект 4"/>
          <p:cNvGraphicFramePr>
            <a:graphicFrameLocks noGrp="1"/>
          </p:cNvGraphicFramePr>
          <p:nvPr>
            <p:ph idx="1"/>
          </p:nvPr>
        </p:nvGraphicFramePr>
        <p:xfrm>
          <a:off x="128588" y="1577975"/>
          <a:ext cx="8836025" cy="5084763"/>
        </p:xfrm>
        <a:graphic>
          <a:graphicData uri="http://schemas.openxmlformats.org/presentationml/2006/ole">
            <p:oleObj spid="_x0000_s54274" r:id="rId3" imgW="8833870" imgH="5084505" progId="Excel.Sheet.8">
              <p:embed/>
            </p:oleObj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52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0"/>
            <a:ext cx="91090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Объект 3" descr="994_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692150"/>
            <a:ext cx="5903913" cy="5616575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002060"/>
                </a:solidFill>
                <a:latin typeface="Arial Narrow" pitchFamily="34" charset="0"/>
              </a:rPr>
              <a:t>КАРДИОВАСКУЛЯРНАЯ ПРОФИЛАКТИКА </a:t>
            </a:r>
            <a:br>
              <a:rPr lang="ru-RU" sz="240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400" smtClean="0">
                <a:solidFill>
                  <a:srgbClr val="002060"/>
                </a:solidFill>
                <a:latin typeface="Arial Narrow" pitchFamily="34" charset="0"/>
              </a:rPr>
              <a:t>НАЦИОНАЛЬНЫЕ РЕКОМЕНДАЦИИ 2011</a:t>
            </a:r>
          </a:p>
        </p:txBody>
      </p:sp>
      <p:sp>
        <p:nvSpPr>
          <p:cNvPr id="57346" name="Объект 2"/>
          <p:cNvSpPr>
            <a:spLocks noGrp="1"/>
          </p:cNvSpPr>
          <p:nvPr>
            <p:ph idx="1"/>
          </p:nvPr>
        </p:nvSpPr>
        <p:spPr>
          <a:xfrm>
            <a:off x="0" y="1285875"/>
            <a:ext cx="9144000" cy="55721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400" smtClean="0">
                <a:solidFill>
                  <a:srgbClr val="FF0000"/>
                </a:solidFill>
                <a:latin typeface="Arial Narrow" pitchFamily="34" charset="0"/>
              </a:rPr>
              <a:t>Стратегии профилактики</a:t>
            </a:r>
          </a:p>
          <a:p>
            <a:pPr marL="0" indent="0" algn="just" eaLnBrk="1" hangingPunct="1">
              <a:buFontTx/>
              <a:buNone/>
            </a:pPr>
            <a:r>
              <a:rPr lang="ru-RU" sz="2000" smtClean="0">
                <a:solidFill>
                  <a:srgbClr val="002060"/>
                </a:solidFill>
                <a:latin typeface="Arial Narrow" pitchFamily="34" charset="0"/>
              </a:rPr>
              <a:t>1. </a:t>
            </a:r>
            <a:r>
              <a:rPr lang="ru-RU" sz="2400" smtClean="0">
                <a:solidFill>
                  <a:srgbClr val="002060"/>
                </a:solidFill>
                <a:latin typeface="Arial Narrow" pitchFamily="34" charset="0"/>
              </a:rPr>
              <a:t>Популяционная стратегия, направленная на население в целом</a:t>
            </a:r>
          </a:p>
          <a:p>
            <a:pPr marL="0" indent="0" algn="just" eaLnBrk="1" hangingPunct="1">
              <a:buFontTx/>
              <a:buNone/>
            </a:pPr>
            <a:endParaRPr lang="ru-RU" sz="100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 algn="just" eaLnBrk="1" hangingPunct="1">
              <a:buFontTx/>
              <a:buNone/>
            </a:pPr>
            <a:r>
              <a:rPr lang="ru-RU" sz="2000" smtClean="0">
                <a:solidFill>
                  <a:srgbClr val="002060"/>
                </a:solidFill>
                <a:latin typeface="Arial Narrow" pitchFamily="34" charset="0"/>
              </a:rPr>
              <a:t>2</a:t>
            </a:r>
            <a:r>
              <a:rPr lang="ru-RU" sz="2400" smtClean="0">
                <a:solidFill>
                  <a:srgbClr val="002060"/>
                </a:solidFill>
                <a:latin typeface="Arial Narrow" pitchFamily="34" charset="0"/>
              </a:rPr>
              <a:t>. Стратегия высокого риска фокусируется на выявлении в популяции лиц с высоким риском ССЗ и проведение у них активных профилактических мероприятий</a:t>
            </a:r>
            <a:r>
              <a:rPr lang="ru-RU" sz="2000" smtClean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ru-RU" sz="2400" smtClean="0">
                <a:solidFill>
                  <a:srgbClr val="002060"/>
                </a:solidFill>
                <a:latin typeface="Arial Narrow" pitchFamily="34" charset="0"/>
              </a:rPr>
              <a:t>в том числе с помощью медицинских мер (включая медикаментозные). В первую очередь это касается здоровых лиц с признаками доклинического атеросклероза. </a:t>
            </a:r>
            <a:r>
              <a:rPr lang="ru-RU" sz="2000" smtClean="0">
                <a:solidFill>
                  <a:srgbClr val="002060"/>
                </a:solidFill>
                <a:latin typeface="Arial Narrow" pitchFamily="34" charset="0"/>
              </a:rPr>
              <a:t>Данная стратегия, как и популяционная, направлена на предотвращение новых случаев ССЗ (первичную профилактику).</a:t>
            </a:r>
          </a:p>
          <a:p>
            <a:pPr marL="0" indent="0" algn="just" eaLnBrk="1" hangingPunct="1">
              <a:buFontTx/>
              <a:buNone/>
            </a:pPr>
            <a:endParaRPr lang="ru-RU" sz="100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 algn="just" eaLnBrk="1" hangingPunct="1">
              <a:buFontTx/>
              <a:buNone/>
            </a:pPr>
            <a:r>
              <a:rPr lang="ru-RU" sz="2000" smtClean="0">
                <a:solidFill>
                  <a:srgbClr val="002060"/>
                </a:solidFill>
                <a:latin typeface="Arial Narrow" pitchFamily="34" charset="0"/>
              </a:rPr>
              <a:t>3</a:t>
            </a:r>
            <a:r>
              <a:rPr lang="ru-RU" sz="2400" smtClean="0">
                <a:solidFill>
                  <a:srgbClr val="002060"/>
                </a:solidFill>
                <a:latin typeface="Arial Narrow" pitchFamily="34" charset="0"/>
              </a:rPr>
              <a:t>. Вторичная профилактика – ранее выявление, коррекция ФР и лечение пациентов, уже имеющих ССЗ.</a:t>
            </a:r>
            <a:r>
              <a:rPr lang="ru-RU" sz="2000" smtClean="0">
                <a:solidFill>
                  <a:srgbClr val="002060"/>
                </a:solidFill>
                <a:latin typeface="Arial Narrow" pitchFamily="34" charset="0"/>
              </a:rPr>
              <a:t> У этой категории лиц профилактические мероприятия должны проводиться наиболее агрессивно, с целью предупреждения осложнений и смертельных случаев.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M:\пациентка МА - карта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864076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1547813" y="836613"/>
            <a:ext cx="2232025" cy="504825"/>
          </a:xfrm>
          <a:prstGeom prst="bentConnector3">
            <a:avLst/>
          </a:prstGeom>
          <a:ln w="38100" cmpd="dbl">
            <a:solidFill>
              <a:srgbClr val="00B0F0"/>
            </a:solidFill>
            <a:headEnd type="diamond"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563" y="404813"/>
            <a:ext cx="935037" cy="8588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2843213" y="2133600"/>
            <a:ext cx="1441450" cy="79057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284663" y="2133600"/>
            <a:ext cx="1366837" cy="94297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84663" y="2133600"/>
            <a:ext cx="2303462" cy="187166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284663" y="2133600"/>
            <a:ext cx="1655762" cy="23749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843213" y="2133600"/>
            <a:ext cx="1441450" cy="1871663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284663" y="2133600"/>
            <a:ext cx="1366837" cy="3095625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995613" y="2133600"/>
            <a:ext cx="1289050" cy="3095625"/>
          </a:xfrm>
          <a:prstGeom prst="straightConnector1">
            <a:avLst/>
          </a:prstGeom>
          <a:ln w="22225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9" name="Rectangle 12"/>
          <p:cNvSpPr>
            <a:spLocks noChangeArrowheads="1"/>
          </p:cNvSpPr>
          <p:nvPr/>
        </p:nvSpPr>
        <p:spPr bwMode="auto">
          <a:xfrm>
            <a:off x="395288" y="333375"/>
            <a:ext cx="11525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4600" smtClean="0"/>
              <a:t>Пациентка М.А.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484313"/>
            <a:ext cx="89852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5148263" y="1052513"/>
            <a:ext cx="0" cy="792162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188913"/>
            <a:ext cx="8540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27650" y="1052513"/>
            <a:ext cx="549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1052513"/>
            <a:ext cx="549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1052513"/>
            <a:ext cx="549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1150" y="1052513"/>
            <a:ext cx="549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1" name="Oval 10"/>
          <p:cNvSpPr>
            <a:spLocks noChangeArrowheads="1"/>
          </p:cNvSpPr>
          <p:nvPr/>
        </p:nvSpPr>
        <p:spPr bwMode="auto">
          <a:xfrm>
            <a:off x="5148263" y="115888"/>
            <a:ext cx="1871662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вмешательство</a:t>
            </a:r>
          </a:p>
        </p:txBody>
      </p:sp>
      <p:cxnSp>
        <p:nvCxnSpPr>
          <p:cNvPr id="59402" name="Прямая со стрелкой 3"/>
          <p:cNvCxnSpPr>
            <a:cxnSpLocks noChangeShapeType="1"/>
          </p:cNvCxnSpPr>
          <p:nvPr/>
        </p:nvCxnSpPr>
        <p:spPr bwMode="auto">
          <a:xfrm flipH="1">
            <a:off x="3995738" y="1196975"/>
            <a:ext cx="658812" cy="433388"/>
          </a:xfrm>
          <a:prstGeom prst="straightConnector1">
            <a:avLst/>
          </a:prstGeom>
          <a:noFill/>
          <a:ln w="63500" algn="ctr">
            <a:solidFill>
              <a:srgbClr val="00B0F0"/>
            </a:solidFill>
            <a:round/>
            <a:headEnd/>
            <a:tailEnd type="arrow" w="med" len="med"/>
          </a:ln>
        </p:spPr>
      </p:cxnSp>
      <p:cxnSp>
        <p:nvCxnSpPr>
          <p:cNvPr id="59403" name="Прямая со стрелкой 3"/>
          <p:cNvCxnSpPr>
            <a:cxnSpLocks noChangeShapeType="1"/>
          </p:cNvCxnSpPr>
          <p:nvPr/>
        </p:nvCxnSpPr>
        <p:spPr bwMode="auto">
          <a:xfrm flipH="1">
            <a:off x="4572000" y="1125538"/>
            <a:ext cx="431800" cy="568325"/>
          </a:xfrm>
          <a:prstGeom prst="straightConnector1">
            <a:avLst/>
          </a:prstGeom>
          <a:noFill/>
          <a:ln w="63500" algn="ctr">
            <a:solidFill>
              <a:srgbClr val="00B0F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71546"/>
          </a:xfrm>
        </p:spPr>
        <p:txBody>
          <a:bodyPr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6 составляющих любого </a:t>
            </a:r>
            <a:br>
              <a:rPr lang="ru-RU" sz="28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пациент-ориентированного</a:t>
            </a:r>
            <a:r>
              <a:rPr lang="ru-RU" sz="28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процесса</a:t>
            </a:r>
            <a:endParaRPr lang="en-US" sz="2800" b="1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42" name="Picture 3" descr="patient-oriented medicine"/>
          <p:cNvPicPr>
            <a:picLocks noChangeAspect="1" noChangeArrowheads="1"/>
          </p:cNvPicPr>
          <p:nvPr/>
        </p:nvPicPr>
        <p:blipFill>
          <a:blip r:embed="rId2"/>
          <a:srcRect b="19115"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1443" name="AutoShape 4"/>
          <p:cNvSpPr>
            <a:spLocks noChangeArrowheads="1"/>
          </p:cNvSpPr>
          <p:nvPr/>
        </p:nvSpPr>
        <p:spPr bwMode="auto">
          <a:xfrm>
            <a:off x="3132138" y="3860800"/>
            <a:ext cx="1439862" cy="1152525"/>
          </a:xfrm>
          <a:prstGeom prst="roundRect">
            <a:avLst>
              <a:gd name="adj" fmla="val 16667"/>
            </a:avLst>
          </a:prstGeom>
          <a:solidFill>
            <a:srgbClr val="B091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Пациент-</a:t>
            </a:r>
          </a:p>
          <a:p>
            <a:pPr algn="ctr"/>
            <a:r>
              <a:rPr lang="ru-RU" sz="1600"/>
              <a:t>ориентиро-</a:t>
            </a:r>
          </a:p>
          <a:p>
            <a:pPr algn="ctr"/>
            <a:r>
              <a:rPr lang="ru-RU" sz="1600"/>
              <a:t>ванная </a:t>
            </a:r>
          </a:p>
          <a:p>
            <a:pPr algn="ctr"/>
            <a:r>
              <a:rPr lang="ru-RU" sz="1600"/>
              <a:t>медицина</a:t>
            </a:r>
          </a:p>
        </p:txBody>
      </p:sp>
      <p:sp>
        <p:nvSpPr>
          <p:cNvPr id="61444" name="AutoShape 5"/>
          <p:cNvSpPr>
            <a:spLocks noChangeArrowheads="1"/>
          </p:cNvSpPr>
          <p:nvPr/>
        </p:nvSpPr>
        <p:spPr bwMode="auto">
          <a:xfrm>
            <a:off x="1403350" y="3716338"/>
            <a:ext cx="1512888" cy="936625"/>
          </a:xfrm>
          <a:prstGeom prst="roundRect">
            <a:avLst>
              <a:gd name="adj" fmla="val 16667"/>
            </a:avLst>
          </a:prstGeom>
          <a:solidFill>
            <a:srgbClr val="66FF99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5" name="AutoShape 6"/>
          <p:cNvSpPr>
            <a:spLocks noChangeArrowheads="1"/>
          </p:cNvSpPr>
          <p:nvPr/>
        </p:nvSpPr>
        <p:spPr bwMode="auto">
          <a:xfrm>
            <a:off x="3851275" y="2781300"/>
            <a:ext cx="2089150" cy="935038"/>
          </a:xfrm>
          <a:prstGeom prst="roundRect">
            <a:avLst>
              <a:gd name="adj" fmla="val 16667"/>
            </a:avLst>
          </a:prstGeom>
          <a:solidFill>
            <a:schemeClr val="accent2">
              <a:alpha val="4196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6" name="AutoShape 7"/>
          <p:cNvSpPr>
            <a:spLocks noChangeArrowheads="1"/>
          </p:cNvSpPr>
          <p:nvPr/>
        </p:nvSpPr>
        <p:spPr bwMode="auto">
          <a:xfrm>
            <a:off x="5076825" y="4221163"/>
            <a:ext cx="2016125" cy="720725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7" name="AutoShape 8"/>
          <p:cNvSpPr>
            <a:spLocks noChangeArrowheads="1"/>
          </p:cNvSpPr>
          <p:nvPr/>
        </p:nvSpPr>
        <p:spPr bwMode="auto">
          <a:xfrm>
            <a:off x="1908175" y="5445125"/>
            <a:ext cx="2087563" cy="647700"/>
          </a:xfrm>
          <a:prstGeom prst="roundRect">
            <a:avLst>
              <a:gd name="adj" fmla="val 16667"/>
            </a:avLst>
          </a:prstGeom>
          <a:solidFill>
            <a:srgbClr val="66FFFF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8" name="AutoShape 9"/>
          <p:cNvSpPr>
            <a:spLocks noChangeArrowheads="1"/>
          </p:cNvSpPr>
          <p:nvPr/>
        </p:nvSpPr>
        <p:spPr bwMode="auto">
          <a:xfrm>
            <a:off x="4140200" y="5445125"/>
            <a:ext cx="2232025" cy="647700"/>
          </a:xfrm>
          <a:prstGeom prst="roundRect">
            <a:avLst>
              <a:gd name="adj" fmla="val 16667"/>
            </a:avLst>
          </a:prstGeom>
          <a:solidFill>
            <a:srgbClr val="FF66CC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9" name="AutoShape 10"/>
          <p:cNvSpPr>
            <a:spLocks noChangeArrowheads="1"/>
          </p:cNvSpPr>
          <p:nvPr/>
        </p:nvSpPr>
        <p:spPr bwMode="auto">
          <a:xfrm>
            <a:off x="2195513" y="2420938"/>
            <a:ext cx="1800225" cy="360362"/>
          </a:xfrm>
          <a:prstGeom prst="roundRect">
            <a:avLst>
              <a:gd name="adj" fmla="val 16667"/>
            </a:avLst>
          </a:prstGeom>
          <a:solidFill>
            <a:srgbClr val="3366FF">
              <a:alpha val="5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ChangeArrowheads="1"/>
          </p:cNvSpPr>
          <p:nvPr/>
        </p:nvSpPr>
        <p:spPr bwMode="auto">
          <a:xfrm>
            <a:off x="2627313" y="836613"/>
            <a:ext cx="4103687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latin typeface="Calibri" pitchFamily="34" charset="0"/>
              </a:rPr>
              <a:t>НАЧАТЬ КОНСУЛЬТАЦИЮ</a:t>
            </a:r>
            <a:endParaRPr lang="nl-NL" b="1">
              <a:latin typeface="Calibri" pitchFamily="34" charset="0"/>
            </a:endParaRPr>
          </a:p>
        </p:txBody>
      </p:sp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2627313" y="1989138"/>
            <a:ext cx="4103687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latin typeface="Calibri" pitchFamily="34" charset="0"/>
              </a:rPr>
              <a:t>СОБРАТЬ ИНФОРМАЦИЮ</a:t>
            </a:r>
            <a:r>
              <a:rPr lang="nl-BE" b="1">
                <a:latin typeface="Calibri" pitchFamily="34" charset="0"/>
              </a:rPr>
              <a:t> </a:t>
            </a:r>
            <a:endParaRPr lang="nl-NL" b="1">
              <a:latin typeface="Calibri" pitchFamily="34" charset="0"/>
            </a:endParaRP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2627313" y="3068638"/>
            <a:ext cx="4103687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latin typeface="Calibri" pitchFamily="34" charset="0"/>
              </a:rPr>
              <a:t>ПРОВЕСТИ ФИЗИКАЛЬНОЕ </a:t>
            </a:r>
          </a:p>
          <a:p>
            <a:pPr algn="ctr" eaLnBrk="0" hangingPunct="0"/>
            <a:r>
              <a:rPr lang="ru-RU" b="1">
                <a:latin typeface="Calibri" pitchFamily="34" charset="0"/>
              </a:rPr>
              <a:t>ОБСЛЕДОВАНИЕ</a:t>
            </a:r>
            <a:endParaRPr lang="nl-NL" b="1">
              <a:latin typeface="Calibri" pitchFamily="34" charset="0"/>
            </a:endParaRP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2627313" y="4221163"/>
            <a:ext cx="4103687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latin typeface="Calibri" pitchFamily="34" charset="0"/>
              </a:rPr>
              <a:t>СОСТАВИТЬ ПЛАН</a:t>
            </a:r>
          </a:p>
          <a:p>
            <a:pPr algn="ctr" eaLnBrk="0" hangingPunct="0"/>
            <a:r>
              <a:rPr lang="ru-RU" b="1">
                <a:latin typeface="Calibri" pitchFamily="34" charset="0"/>
              </a:rPr>
              <a:t>ОБСЛЕДОВАНИЯ / ЛЕЧЕНИЯ И </a:t>
            </a:r>
          </a:p>
          <a:p>
            <a:pPr algn="ctr" eaLnBrk="0" hangingPunct="0"/>
            <a:r>
              <a:rPr lang="ru-RU" b="1">
                <a:latin typeface="Calibri" pitchFamily="34" charset="0"/>
              </a:rPr>
              <a:t>ОБСУДИТЬ ЕГО С ПАЦИЕНТОМ</a:t>
            </a:r>
            <a:endParaRPr lang="nl-NL" b="1">
              <a:latin typeface="Calibri" pitchFamily="34" charset="0"/>
            </a:endParaRPr>
          </a:p>
        </p:txBody>
      </p:sp>
      <p:sp>
        <p:nvSpPr>
          <p:cNvPr id="62469" name="Rectangle 6"/>
          <p:cNvSpPr>
            <a:spLocks noChangeArrowheads="1"/>
          </p:cNvSpPr>
          <p:nvPr/>
        </p:nvSpPr>
        <p:spPr bwMode="auto">
          <a:xfrm>
            <a:off x="2627313" y="5445125"/>
            <a:ext cx="4103687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latin typeface="Calibri" pitchFamily="34" charset="0"/>
              </a:rPr>
              <a:t>ЗАВЕРШИТЬ КОНСУЛЬТАЦИЮ</a:t>
            </a:r>
            <a:endParaRPr lang="nl-NL" b="1">
              <a:latin typeface="Calibri" pitchFamily="34" charset="0"/>
            </a:endParaRPr>
          </a:p>
        </p:txBody>
      </p:sp>
      <p:sp>
        <p:nvSpPr>
          <p:cNvPr id="62470" name="AutoShape 7"/>
          <p:cNvSpPr>
            <a:spLocks noChangeArrowheads="1"/>
          </p:cNvSpPr>
          <p:nvPr/>
        </p:nvSpPr>
        <p:spPr bwMode="auto">
          <a:xfrm>
            <a:off x="539750" y="836613"/>
            <a:ext cx="1871663" cy="5329237"/>
          </a:xfrm>
          <a:prstGeom prst="downArrow">
            <a:avLst>
              <a:gd name="adj1" fmla="val 50000"/>
              <a:gd name="adj2" fmla="val 7118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600" b="1">
              <a:latin typeface="Calibri" pitchFamily="34" charset="0"/>
            </a:endParaRPr>
          </a:p>
          <a:p>
            <a:pPr algn="ctr" eaLnBrk="0" hangingPunct="0"/>
            <a:r>
              <a:rPr lang="ru-RU" sz="1600" b="1">
                <a:latin typeface="Calibri" pitchFamily="34" charset="0"/>
              </a:rPr>
              <a:t>СТРУК-</a:t>
            </a:r>
          </a:p>
          <a:p>
            <a:pPr algn="ctr" eaLnBrk="0" hangingPunct="0"/>
            <a:r>
              <a:rPr lang="ru-RU" sz="1600" b="1">
                <a:latin typeface="Calibri" pitchFamily="34" charset="0"/>
              </a:rPr>
              <a:t>ТУРИ-</a:t>
            </a:r>
          </a:p>
          <a:p>
            <a:pPr algn="ctr" eaLnBrk="0" hangingPunct="0"/>
            <a:r>
              <a:rPr lang="ru-RU" sz="1600" b="1">
                <a:latin typeface="Calibri" pitchFamily="34" charset="0"/>
              </a:rPr>
              <a:t>РОВАТЬ</a:t>
            </a:r>
          </a:p>
          <a:p>
            <a:pPr algn="ctr" eaLnBrk="0" hangingPunct="0"/>
            <a:endParaRPr lang="ru-RU" sz="1600" b="1">
              <a:latin typeface="Calibri" pitchFamily="34" charset="0"/>
            </a:endParaRPr>
          </a:p>
          <a:p>
            <a:pPr algn="ctr" eaLnBrk="0" hangingPunct="0"/>
            <a:r>
              <a:rPr lang="ru-RU" sz="1600" b="1">
                <a:latin typeface="Calibri" pitchFamily="34" charset="0"/>
              </a:rPr>
              <a:t>КОН-</a:t>
            </a:r>
          </a:p>
          <a:p>
            <a:pPr algn="ctr" eaLnBrk="0" hangingPunct="0"/>
            <a:r>
              <a:rPr lang="ru-RU" sz="1600" b="1">
                <a:latin typeface="Calibri" pitchFamily="34" charset="0"/>
              </a:rPr>
              <a:t>СУЛЬ-</a:t>
            </a:r>
          </a:p>
          <a:p>
            <a:pPr algn="ctr" eaLnBrk="0" hangingPunct="0"/>
            <a:r>
              <a:rPr lang="ru-RU" sz="1600" b="1">
                <a:latin typeface="Calibri" pitchFamily="34" charset="0"/>
              </a:rPr>
              <a:t>ТАЦИЮ</a:t>
            </a:r>
          </a:p>
          <a:p>
            <a:pPr algn="ctr" eaLnBrk="0" hangingPunct="0"/>
            <a:endParaRPr lang="nl-NL" sz="1600" b="1">
              <a:latin typeface="Calibri" pitchFamily="34" charset="0"/>
            </a:endParaRPr>
          </a:p>
        </p:txBody>
      </p:sp>
      <p:sp>
        <p:nvSpPr>
          <p:cNvPr id="62471" name="AutoShape 8"/>
          <p:cNvSpPr>
            <a:spLocks noChangeArrowheads="1"/>
          </p:cNvSpPr>
          <p:nvPr/>
        </p:nvSpPr>
        <p:spPr bwMode="auto">
          <a:xfrm>
            <a:off x="7092950" y="836613"/>
            <a:ext cx="1871663" cy="5329237"/>
          </a:xfrm>
          <a:prstGeom prst="downArrow">
            <a:avLst>
              <a:gd name="adj1" fmla="val 50000"/>
              <a:gd name="adj2" fmla="val 7118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latin typeface="Calibri" pitchFamily="34" charset="0"/>
              </a:rPr>
              <a:t>УСТА-</a:t>
            </a:r>
          </a:p>
          <a:p>
            <a:pPr algn="ctr" eaLnBrk="0" hangingPunct="0"/>
            <a:r>
              <a:rPr lang="ru-RU" sz="1600" b="1">
                <a:latin typeface="Calibri" pitchFamily="34" charset="0"/>
              </a:rPr>
              <a:t>НОВИТЬ</a:t>
            </a:r>
          </a:p>
          <a:p>
            <a:pPr algn="ctr" eaLnBrk="0" hangingPunct="0"/>
            <a:r>
              <a:rPr lang="ru-RU" sz="1600" b="1">
                <a:latin typeface="Calibri" pitchFamily="34" charset="0"/>
              </a:rPr>
              <a:t>И</a:t>
            </a:r>
          </a:p>
          <a:p>
            <a:pPr algn="ctr" eaLnBrk="0" hangingPunct="0"/>
            <a:r>
              <a:rPr lang="ru-RU" sz="1600" b="1">
                <a:latin typeface="Calibri" pitchFamily="34" charset="0"/>
              </a:rPr>
              <a:t>ПОД-</a:t>
            </a:r>
          </a:p>
          <a:p>
            <a:pPr algn="ctr" eaLnBrk="0" hangingPunct="0"/>
            <a:r>
              <a:rPr lang="ru-RU" sz="1600" b="1">
                <a:latin typeface="Calibri" pitchFamily="34" charset="0"/>
              </a:rPr>
              <a:t>ДЕРЖИ-</a:t>
            </a:r>
          </a:p>
          <a:p>
            <a:pPr algn="ctr" eaLnBrk="0" hangingPunct="0"/>
            <a:r>
              <a:rPr lang="ru-RU" sz="1600" b="1">
                <a:latin typeface="Calibri" pitchFamily="34" charset="0"/>
              </a:rPr>
              <a:t>ВАТЬ</a:t>
            </a:r>
          </a:p>
          <a:p>
            <a:pPr algn="ctr" eaLnBrk="0" hangingPunct="0"/>
            <a:r>
              <a:rPr lang="ru-RU" sz="1600" b="1">
                <a:latin typeface="Calibri" pitchFamily="34" charset="0"/>
              </a:rPr>
              <a:t>КОН-</a:t>
            </a:r>
          </a:p>
          <a:p>
            <a:pPr algn="ctr" eaLnBrk="0" hangingPunct="0"/>
            <a:r>
              <a:rPr lang="ru-RU" sz="1600" b="1">
                <a:latin typeface="Calibri" pitchFamily="34" charset="0"/>
              </a:rPr>
              <a:t>ТАКТ</a:t>
            </a:r>
          </a:p>
          <a:p>
            <a:pPr algn="ctr" eaLnBrk="0" hangingPunct="0"/>
            <a:r>
              <a:rPr lang="ru-RU" sz="1600" b="1">
                <a:latin typeface="Calibri" pitchFamily="34" charset="0"/>
              </a:rPr>
              <a:t>С</a:t>
            </a:r>
          </a:p>
          <a:p>
            <a:pPr algn="ctr" eaLnBrk="0" hangingPunct="0"/>
            <a:r>
              <a:rPr lang="ru-RU" sz="1600" b="1">
                <a:latin typeface="Calibri" pitchFamily="34" charset="0"/>
              </a:rPr>
              <a:t>ПАЦИ-</a:t>
            </a:r>
          </a:p>
          <a:p>
            <a:pPr algn="ctr" eaLnBrk="0" hangingPunct="0"/>
            <a:r>
              <a:rPr lang="ru-RU" sz="1600" b="1">
                <a:latin typeface="Calibri" pitchFamily="34" charset="0"/>
              </a:rPr>
              <a:t>ЕНТОМ</a:t>
            </a:r>
            <a:endParaRPr lang="nl-NL" sz="1600" b="1">
              <a:latin typeface="Calibri" pitchFamily="34" charset="0"/>
            </a:endParaRPr>
          </a:p>
        </p:txBody>
      </p:sp>
      <p:sp>
        <p:nvSpPr>
          <p:cNvPr id="62472" name="Rectangle 9"/>
          <p:cNvSpPr>
            <a:spLocks noChangeArrowheads="1"/>
          </p:cNvSpPr>
          <p:nvPr/>
        </p:nvSpPr>
        <p:spPr bwMode="auto">
          <a:xfrm>
            <a:off x="539750" y="188913"/>
            <a:ext cx="8604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tx2"/>
                </a:solidFill>
                <a:latin typeface="Calibri" pitchFamily="34" charset="0"/>
              </a:rPr>
              <a:t>Базовая модель врачебной консультации</a:t>
            </a:r>
            <a:endParaRPr lang="en-US" sz="280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Карта консультации по </a:t>
            </a:r>
            <a:r>
              <a:rPr lang="ru-RU" sz="4100" b="1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Пендтону</a:t>
            </a:r>
            <a:r>
              <a:rPr lang="ru-R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ru-R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071563"/>
            <a:ext cx="8229600" cy="5237162"/>
          </a:xfrm>
        </p:spPr>
        <p:txBody>
          <a:bodyPr>
            <a:normAutofit lnSpcReduction="10000"/>
          </a:bodyPr>
          <a:lstStyle/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endParaRPr lang="ru-RU" sz="700" smtClean="0"/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r>
              <a:rPr lang="ru-RU" sz="700" smtClean="0"/>
              <a:t> </a:t>
            </a:r>
          </a:p>
          <a:p>
            <a:pPr marL="547688" indent="-411163">
              <a:lnSpc>
                <a:spcPct val="80000"/>
              </a:lnSpc>
              <a:defRPr/>
            </a:pPr>
            <a:endParaRPr lang="ru-RU" sz="700" smtClean="0"/>
          </a:p>
        </p:txBody>
      </p:sp>
      <p:graphicFrame>
        <p:nvGraphicFramePr>
          <p:cNvPr id="86065" name="Group 49"/>
          <p:cNvGraphicFramePr>
            <a:graphicFrameLocks noGrp="1"/>
          </p:cNvGraphicFramePr>
          <p:nvPr/>
        </p:nvGraphicFramePr>
        <p:xfrm>
          <a:off x="357188" y="1071563"/>
          <a:ext cx="8358187" cy="5570537"/>
        </p:xfrm>
        <a:graphic>
          <a:graphicData uri="http://schemas.openxmlformats.org/drawingml/2006/table">
            <a:tbl>
              <a:tblPr/>
              <a:tblGrid>
                <a:gridCol w="8358187"/>
              </a:tblGrid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возникновение и развитие проблемы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2. этиология проблемы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3. Идеи пациента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4. Проблемы пациента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5. ожидания пациента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6. эффект проблемы                                      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7.длительность проблемы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8. факторы риска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9. предпринятые действия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10. взаимопонимание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11. вовлечение пациента в процесс принятия решения, связанного с его курацией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6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8" y="7938"/>
            <a:ext cx="89281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ea typeface="Times New Roman"/>
                <a:cs typeface="Calibri" pitchFamily="34" charset="0"/>
              </a:rPr>
              <a:t>В настоящее время общепринятая терминология </a:t>
            </a:r>
            <a:r>
              <a:rPr lang="ru-RU" sz="4000" dirty="0" err="1">
                <a:ea typeface="Times New Roman"/>
                <a:cs typeface="Calibri" pitchFamily="34" charset="0"/>
              </a:rPr>
              <a:t>коморбидности</a:t>
            </a:r>
            <a:r>
              <a:rPr lang="ru-RU" sz="4000" dirty="0">
                <a:ea typeface="Times New Roman"/>
                <a:cs typeface="Calibri" pitchFamily="34" charset="0"/>
              </a:rPr>
              <a:t> </a:t>
            </a:r>
            <a:r>
              <a:rPr lang="ru-RU" sz="4000" dirty="0" smtClean="0">
                <a:ea typeface="Times New Roman"/>
                <a:cs typeface="Calibri" pitchFamily="34" charset="0"/>
              </a:rPr>
              <a:t>отсутствует</a:t>
            </a:r>
            <a:endParaRPr lang="ru-RU" dirty="0">
              <a:cs typeface="Calibri" pitchFamily="34" charset="0"/>
            </a:endParaRP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Коморбидность  —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наличие нескольких заболеваний, связанных доказанным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единым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патогенетическим мех-м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Мультиморбидность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— наличие нескольких заболеваний,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не связанных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между собой доказанными на настоящий момент патогенетическими механизмами</a:t>
            </a: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принципиальное уточнение термину дали H.C. Kraemer (Крамер) и M. van den Akker, (Ван дер Аккер) — сочетание у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одного больного двух и/или более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хронических заболеваний, патогенетически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взаимосвязанных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 или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совпадающих по времени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вне зависимости от активности каждого из них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468313" y="544512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Хорошее начало….</a:t>
            </a:r>
          </a:p>
        </p:txBody>
      </p:sp>
      <p:pic>
        <p:nvPicPr>
          <p:cNvPr id="655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125538"/>
            <a:ext cx="4465637" cy="3662362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565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Причины </a:t>
            </a:r>
            <a:r>
              <a:rPr lang="ru-RU" b="1" dirty="0" err="1" smtClean="0"/>
              <a:t>коморбидности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0" y="765175"/>
            <a:ext cx="9036050" cy="594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анатомическая близость пораженных болезнью органов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единый патогенетический механизм нескольких болезней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временная причинно-следственная связь между болезнями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одна болезнь как осложнение другой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3200" b="1" smtClean="0">
                <a:latin typeface="Calibri" pitchFamily="34" charset="0"/>
              </a:rPr>
              <a:t>ВЛИЯЮЩИЕ ФАКТОРЫ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системное воспаление, атеросклероз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хроническая инфекция,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инволютивные и системные метаболические изменения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ятрогения,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 социальный статус,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экология и генетическая предрасположенность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Виды </a:t>
            </a:r>
            <a:r>
              <a:rPr lang="ru-RU" b="1" dirty="0" err="1"/>
              <a:t>коморбидности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ТрансСиндромальная коморбидность</a:t>
            </a:r>
            <a:r>
              <a:rPr lang="ru-RU" smtClean="0"/>
              <a:t> — сосуществование у одного пациента двух и/или более синдромов, патогенетически взаимосвязанных между собой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b="1" smtClean="0"/>
              <a:t>ТрансНозологическая коморбидность</a:t>
            </a:r>
            <a:r>
              <a:rPr lang="ru-RU" smtClean="0"/>
              <a:t> — сосуществование у одного пациента двух и/или более заболеваний, патогенетически взаимосвязанных между собой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Причинная </a:t>
            </a:r>
            <a:r>
              <a:rPr lang="ru-RU" dirty="0" err="1"/>
              <a:t>коморбидность</a:t>
            </a:r>
            <a:endParaRPr lang="ru-RU" dirty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000" smtClean="0"/>
              <a:t>вызвана </a:t>
            </a:r>
            <a:r>
              <a:rPr lang="ru-RU" sz="3000" b="1" smtClean="0"/>
              <a:t>параллельным поражением</a:t>
            </a:r>
            <a:r>
              <a:rPr lang="ru-RU" sz="3000" smtClean="0"/>
              <a:t> различных органов и систем, которое обусловлено единым патологическим агентом, например, 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3000" smtClean="0"/>
              <a:t>алкогольная висцеропатия у  больных хронической алкогольной интоксикацией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3000" smtClean="0"/>
              <a:t>патология, ассоциированная с курением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3000" smtClean="0"/>
              <a:t>системное поражение при коллагенозах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Осложнённая </a:t>
            </a:r>
            <a:r>
              <a:rPr lang="ru-RU" dirty="0" err="1"/>
              <a:t>коморбидность</a:t>
            </a:r>
            <a:r>
              <a:rPr lang="ru-RU" dirty="0"/>
              <a:t> 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250825" y="1196975"/>
            <a:ext cx="8507413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200" smtClean="0"/>
              <a:t>является </a:t>
            </a:r>
            <a:r>
              <a:rPr lang="ru-RU" sz="3200" b="1" smtClean="0"/>
              <a:t>результатом основного</a:t>
            </a:r>
            <a:r>
              <a:rPr lang="ru-RU" sz="3200" smtClean="0"/>
              <a:t> заболевания и обычно последовательно через некоторое время после его дестабилизации проявляется в виде поражения органов-мишеней, например,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3200" smtClean="0"/>
              <a:t>хроническая почечная недостаточность вследствие диабетической нефропатии у больных сахарным диабетом 2 типа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3200" smtClean="0"/>
              <a:t>развитие инфаркта головного мозга в результате осложненного гипертонического криза у больных гипертонической болезнью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Ятрогенная коморбидность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  </a:t>
            </a:r>
            <a:r>
              <a:rPr lang="ru-RU" sz="2800" smtClean="0"/>
              <a:t>проявляется при </a:t>
            </a:r>
            <a:r>
              <a:rPr lang="ru-RU" sz="2800" b="1" smtClean="0"/>
              <a:t>вынужденном негативном</a:t>
            </a:r>
            <a:r>
              <a:rPr lang="ru-RU" sz="2800" smtClean="0"/>
              <a:t> воздействии врача на пациента, при условии заранее установленной опасности той или иной медицинской процедуры , например,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800" smtClean="0"/>
              <a:t> глюкокортикостероидный остеопороз у больных длительное время получающих терапию системными гормональными препаратами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800" smtClean="0"/>
              <a:t>лекарственный гепатит в результате химиопрофилактики туберкулёза лёгких, назначенной по поводу виража туберкулиновых проб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770</TotalTime>
  <Words>1691</Words>
  <Application>Microsoft Office PowerPoint</Application>
  <PresentationFormat>Экран (4:3)</PresentationFormat>
  <Paragraphs>284</Paragraphs>
  <Slides>40</Slides>
  <Notes>6</Notes>
  <HiddenSlides>18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7" baseType="lpstr">
      <vt:lpstr>Arial</vt:lpstr>
      <vt:lpstr>Calibri</vt:lpstr>
      <vt:lpstr>Constantia</vt:lpstr>
      <vt:lpstr>Wingdings 2</vt:lpstr>
      <vt:lpstr>Book Antiqua</vt:lpstr>
      <vt:lpstr>Arial Narrow</vt:lpstr>
      <vt:lpstr>Times New Roman</vt:lpstr>
      <vt:lpstr>Bookman Old Style</vt:lpstr>
      <vt:lpstr>Tahoma</vt:lpstr>
      <vt:lpstr>Wingdings</vt:lpstr>
      <vt:lpstr>Arial Unicode MS</vt:lpstr>
      <vt:lpstr>Поток</vt:lpstr>
      <vt:lpstr>Поток</vt:lpstr>
      <vt:lpstr>Поток</vt:lpstr>
      <vt:lpstr>Поток</vt:lpstr>
      <vt:lpstr>Поток</vt:lpstr>
      <vt:lpstr>Лист Microsoft Excel</vt:lpstr>
      <vt:lpstr>Слайд 1</vt:lpstr>
      <vt:lpstr>Слайд 2</vt:lpstr>
      <vt:lpstr>Коморбидность </vt:lpstr>
      <vt:lpstr>В настоящее время общепринятая терминология коморбидности отсутствует</vt:lpstr>
      <vt:lpstr>    Причины коморбидности?</vt:lpstr>
      <vt:lpstr>Виды коморбидности </vt:lpstr>
      <vt:lpstr>Причинная коморбидность</vt:lpstr>
      <vt:lpstr>Осложнённая коморбидность </vt:lpstr>
      <vt:lpstr>Ятрогенная коморбидность</vt:lpstr>
      <vt:lpstr>Неуточнённая коморбидность</vt:lpstr>
      <vt:lpstr>«Случайная» коморбидность </vt:lpstr>
      <vt:lpstr>Формулировка диагноза</vt:lpstr>
      <vt:lpstr>Слайд 13</vt:lpstr>
      <vt:lpstr>Измерима ли коморбидность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НО… </vt:lpstr>
      <vt:lpstr>Пациентка М.А.</vt:lpstr>
      <vt:lpstr>Пациентка М.А., 61 год</vt:lpstr>
      <vt:lpstr>Слайд 28</vt:lpstr>
      <vt:lpstr>Атеросклероз – коморбидный «фон»?</vt:lpstr>
      <vt:lpstr>Роль атеросклероза </vt:lpstr>
      <vt:lpstr>Задачи лечения атеросклероза</vt:lpstr>
      <vt:lpstr>Слайд 32</vt:lpstr>
      <vt:lpstr>Слайд 33</vt:lpstr>
      <vt:lpstr>КАРДИОВАСКУЛЯРНАЯ ПРОФИЛАКТИКА  НАЦИОНАЛЬНЫЕ РЕКОМЕНДАЦИИ 2011</vt:lpstr>
      <vt:lpstr>Слайд 35</vt:lpstr>
      <vt:lpstr>Пациентка М.А.</vt:lpstr>
      <vt:lpstr>Слайд 37</vt:lpstr>
      <vt:lpstr>Слайд 38</vt:lpstr>
      <vt:lpstr>Слайд 39</vt:lpstr>
      <vt:lpstr>Хорошее начало….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Коморбидность  в практике </dc:title>
  <dc:creator>Lu</dc:creator>
  <cp:lastModifiedBy>ludmila.degtyareva</cp:lastModifiedBy>
  <cp:revision>38</cp:revision>
  <dcterms:created xsi:type="dcterms:W3CDTF">2012-11-19T18:35:33Z</dcterms:created>
  <dcterms:modified xsi:type="dcterms:W3CDTF">2013-12-13T06:46:07Z</dcterms:modified>
</cp:coreProperties>
</file>