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93" r:id="rId3"/>
    <p:sldId id="258" r:id="rId4"/>
    <p:sldId id="338" r:id="rId5"/>
    <p:sldId id="262" r:id="rId6"/>
    <p:sldId id="278" r:id="rId7"/>
    <p:sldId id="281" r:id="rId8"/>
    <p:sldId id="266" r:id="rId9"/>
    <p:sldId id="279" r:id="rId10"/>
    <p:sldId id="280" r:id="rId11"/>
    <p:sldId id="320" r:id="rId12"/>
    <p:sldId id="366" r:id="rId13"/>
    <p:sldId id="321" r:id="rId14"/>
    <p:sldId id="339" r:id="rId15"/>
    <p:sldId id="323" r:id="rId16"/>
    <p:sldId id="294" r:id="rId17"/>
    <p:sldId id="295" r:id="rId18"/>
    <p:sldId id="299" r:id="rId19"/>
    <p:sldId id="297" r:id="rId20"/>
    <p:sldId id="313" r:id="rId21"/>
    <p:sldId id="316" r:id="rId22"/>
    <p:sldId id="300" r:id="rId23"/>
    <p:sldId id="301" r:id="rId24"/>
    <p:sldId id="302" r:id="rId25"/>
    <p:sldId id="305" r:id="rId26"/>
    <p:sldId id="277" r:id="rId27"/>
    <p:sldId id="289" r:id="rId28"/>
    <p:sldId id="311" r:id="rId29"/>
    <p:sldId id="327" r:id="rId30"/>
    <p:sldId id="336" r:id="rId31"/>
    <p:sldId id="306" r:id="rId32"/>
    <p:sldId id="307" r:id="rId33"/>
    <p:sldId id="308" r:id="rId34"/>
    <p:sldId id="272" r:id="rId35"/>
    <p:sldId id="342" r:id="rId36"/>
    <p:sldId id="340" r:id="rId37"/>
    <p:sldId id="341" r:id="rId38"/>
    <p:sldId id="358" r:id="rId39"/>
    <p:sldId id="324" r:id="rId40"/>
    <p:sldId id="362" r:id="rId41"/>
    <p:sldId id="364" r:id="rId42"/>
    <p:sldId id="360" r:id="rId43"/>
    <p:sldId id="274" r:id="rId44"/>
    <p:sldId id="268" r:id="rId45"/>
    <p:sldId id="288" r:id="rId46"/>
    <p:sldId id="284" r:id="rId47"/>
    <p:sldId id="283" r:id="rId48"/>
    <p:sldId id="285" r:id="rId49"/>
    <p:sldId id="270" r:id="rId50"/>
    <p:sldId id="269" r:id="rId51"/>
    <p:sldId id="365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6E46CD-F4F4-4612-98F1-BC232EFA3E8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79CF2B-3935-4553-833F-B483B70DC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CEAC3-0148-4217-90BD-05BB21EA6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6D2B-7378-445E-85CD-49D514AEA2B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8715-A300-4D78-B7F6-F36355621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B695-AFB7-420C-9D11-73E4071DF73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322B-7781-4A47-93C5-BBD0B65C0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9804-6F50-466A-B29E-E00D855C10A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4551-5EED-437A-A4A4-F734822E8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F30A-FAC9-4D6E-86C7-D26CBF3C0800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FC67-7711-41CA-9DDB-85A961819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CFA9-2775-4DB7-B5FD-173AF109875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7859-56CC-4993-822B-8C3BF9654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8A2D-AAA5-4F19-B2CE-18E0D123872A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C910-C26F-4018-A067-CDC799EAC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41AD-B310-4654-8C95-170E3C3762D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6BCC7-96F2-4248-A7A2-118D42D06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A40A-C247-43C1-9F93-221CBD84509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F57-24F3-4A7B-82D2-B05B8742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27B8-2C9A-40E8-AED4-AF0C2287ADA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577D-274C-40CD-AD64-0AE79DA8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4AC2-3A88-4E88-B3E5-0E438CFB74B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3D60-D58B-4278-B3A4-3945607B9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6C1D-DC0B-49EE-B38F-CF6C6191A85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B9B2-C083-4DFA-9E60-2E8BFA262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C4E84-0A5D-43B6-8835-7E55E621FCA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076B4-0048-45C2-8873-A9163D9AB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docid=someAXOXuXHnbM&amp;tbnid=IasYDAfh2OHnpM:&amp;ved=0CAUQjRw&amp;url=http://www.hergweb.org/&amp;ei=WF3aUtfXNtT2yAP2jYGICQ&amp;bvm=bv.59568121,d.bGE&amp;psig=AFQjCNFYdATGmWu7ZtTj1x_FC_EdlDP6dw&amp;ust=1390128451087081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source=images&amp;cd=&amp;cad=rja&amp;docid=VtJHFyLQMu4A-M&amp;tbnid=knGl9j9BroinTM:&amp;ved=0CAUQjRw&amp;url=http://vitamindweightloss.net/&amp;ei=Ul7aUqaEBsf_ygO96YCIBg&amp;bvm=bv.59568121,d.bGE&amp;psig=AFQjCNFYdATGmWu7ZtTj1x_FC_EdlDP6dw&amp;ust=139012845108708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WxlVyAaFKVQgAM&amp;tbnid=vbbuHw6FA8tf5M:&amp;ved=0CAUQjRw&amp;url=http://shkolazhizni.ru/archive/0/n-51656/&amp;ei=tQTZUo_DD6f_ygOqo4KoDg&amp;bvm=bv.59568121,d.bGE&amp;psig=AFQjCNG5LHoxBfolWnVRVNzEVAQz2VmYFA&amp;ust=139004042485177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3X-fTM10rlkgHM&amp;tbnid=L89fRxUOmRz9mM:&amp;ved=0CAUQjRw&amp;url=http://mir-aloevera.ru/product/prod_FLP/biodobavki/ka/zachem_nuzen_kalyciy&amp;ei=VgTZUvS5CYKPyQOMj4HYCg&amp;bvm=bv.59568121,d.bGE&amp;psig=AFQjCNG5LHoxBfolWnVRVNzEVAQz2VmYFA&amp;ust=139004042485177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docid=pnbeFQ65NYpCUM&amp;tbnid=ypkLdQjRjTdFCM:&amp;ved=0CAUQjRw&amp;url=http://lecenie.ru/bolezni/62-hronicheskaya-bolezn-pochek.html&amp;ei=OYLbUqupC8LDygPpvoGQCA&amp;bvm=bv.59568121,d.bGE&amp;psig=AFQjCNHHHwAjxvEwLNvjxrP8-Voe2VK6pw&amp;ust=1390203696411421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nlinelibrary.wiley.com/o/cochrane/clabout/articles/ENDOC/frame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3257953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clinicaltrials/search/view?cdrid=453402&amp;version=HealthProfessional&amp;protocolsearchid=109885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ncer.gov/" TargetMode="External"/><Relationship Id="rId4" Type="http://schemas.openxmlformats.org/officeDocument/2006/relationships/hyperlink" Target="http://www.cancer.gov/clinicaltrials/search/view?cdrid=687514&amp;version=HealthProfessional&amp;protocolsearchid=10988487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Bouillon%20R%5bAuthor%5d&amp;cauthor=true&amp;cauthor_uid=20667908" TargetMode="External"/><Relationship Id="rId2" Type="http://schemas.openxmlformats.org/officeDocument/2006/relationships/hyperlink" Target="http://www.ncbi.nlm.nih.gov/pubmed?term=Norman%20AW%5bAuthor%5d&amp;cauthor=true&amp;cauthor_uid=2066790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://www.google.ru/url?sa=i&amp;rct=j&amp;q=&amp;esrc=s&amp;source=images&amp;cd=&amp;cad=rja&amp;uact=8&amp;docid=Nn8dw5wU5WtTwM&amp;tbnid=09JrlMh2hlb3ZM:&amp;ved=0CAUQjRw&amp;url=http://biochemistry.ucr.edu/faculty/norman/norman.html&amp;ei=lZCDU4ifGJTT4QSl04CAAg&amp;bvm=bv.67720277,d.bGE&amp;psig=AFQjCNFECs2w4x2Dp6_gvt5LINm5ZV65ng&amp;ust=1401217534798255" TargetMode="External"/><Relationship Id="rId4" Type="http://schemas.openxmlformats.org/officeDocument/2006/relationships/hyperlink" Target="http://www.ncbi.nlm.nih.gov/pubmed/2066790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475"/>
            <a:ext cx="7772400" cy="17287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Влияние витамина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ru-RU" b="1" dirty="0" smtClean="0">
                <a:solidFill>
                  <a:srgbClr val="C00000"/>
                </a:solidFill>
              </a:rPr>
              <a:t> и кальция на здоровье костной ткани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365625"/>
            <a:ext cx="7632700" cy="1871663"/>
          </a:xfrm>
        </p:spPr>
        <p:txBody>
          <a:bodyPr/>
          <a:lstStyle/>
          <a:p>
            <a:r>
              <a:rPr lang="ru-RU" sz="2000" i="1" smtClean="0">
                <a:solidFill>
                  <a:schemeClr val="tx1"/>
                </a:solidFill>
              </a:rPr>
              <a:t>Заведующая кафедрой семейной медицины</a:t>
            </a:r>
          </a:p>
          <a:p>
            <a:r>
              <a:rPr lang="ru-RU" sz="2000" i="1" smtClean="0">
                <a:solidFill>
                  <a:schemeClr val="tx1"/>
                </a:solidFill>
              </a:rPr>
              <a:t>СЗГМУ им.И.И.Мечникова</a:t>
            </a:r>
          </a:p>
          <a:p>
            <a:r>
              <a:rPr lang="ru-RU" sz="2000" i="1" smtClean="0">
                <a:solidFill>
                  <a:schemeClr val="tx1"/>
                </a:solidFill>
              </a:rPr>
              <a:t>профессор О.Ю.Кузнецова</a:t>
            </a:r>
          </a:p>
          <a:p>
            <a:endParaRPr lang="ru-RU" sz="2800" i="1" smtClean="0">
              <a:solidFill>
                <a:schemeClr val="tx1"/>
              </a:solidFill>
            </a:endParaRPr>
          </a:p>
        </p:txBody>
      </p:sp>
      <p:pic>
        <p:nvPicPr>
          <p:cNvPr id="14339" name="Picture 3" descr="Лого СЗГ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oto 0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7" y="188913"/>
            <a:ext cx="2499767" cy="200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36525"/>
          <a:ext cx="8642350" cy="659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736304"/>
                <a:gridCol w="2880320"/>
              </a:tblGrid>
              <a:tr h="1400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Физиологические</a:t>
                      </a:r>
                      <a:r>
                        <a:rPr lang="ru-RU" sz="2400" baseline="0" dirty="0" smtClean="0"/>
                        <a:t> системы</a:t>
                      </a:r>
                      <a:endParaRPr lang="ru-RU" sz="24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Физиологические процессы и влияние на них 1,25(</a:t>
                      </a:r>
                      <a:r>
                        <a:rPr lang="en-US" sz="2000" dirty="0" smtClean="0"/>
                        <a:t>OH)</a:t>
                      </a:r>
                      <a:r>
                        <a:rPr lang="en-US" sz="1800" dirty="0" smtClean="0"/>
                        <a:t>2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1800" dirty="0" smtClean="0"/>
                        <a:t>3</a:t>
                      </a:r>
                      <a:endParaRPr lang="ru-RU" sz="20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Нарушения</a:t>
                      </a:r>
                      <a:r>
                        <a:rPr lang="ru-RU" sz="2000" baseline="0" dirty="0" smtClean="0"/>
                        <a:t> и болезни, связанные с дефицитом витамина </a:t>
                      </a:r>
                      <a:r>
                        <a:rPr lang="en-US" sz="2000" baseline="0" dirty="0" smtClean="0"/>
                        <a:t>D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00034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Поджелудочная железа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Секреция</a:t>
                      </a:r>
                      <a:r>
                        <a:rPr lang="ru-RU" baseline="0" dirty="0" smtClean="0"/>
                        <a:t> инсулина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Нарушение секреции инсулина, толерантности</a:t>
                      </a:r>
                      <a:r>
                        <a:rPr lang="ru-RU" baseline="0" dirty="0" smtClean="0"/>
                        <a:t> к глюкозе, СД</a:t>
                      </a:r>
                      <a:endParaRPr lang="ru-RU" dirty="0"/>
                    </a:p>
                  </a:txBody>
                  <a:tcPr/>
                </a:tc>
              </a:tr>
              <a:tr h="16000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Сердечно-сосудистая</a:t>
                      </a:r>
                      <a:r>
                        <a:rPr lang="ru-RU" baseline="0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Регуляция </a:t>
                      </a:r>
                      <a:r>
                        <a:rPr lang="ru-RU" dirty="0" err="1" smtClean="0"/>
                        <a:t>ренин-ангиотензиновой</a:t>
                      </a:r>
                      <a:r>
                        <a:rPr lang="ru-RU" dirty="0" smtClean="0"/>
                        <a:t> системы, свертывания крови, функции сердечной мышцы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Вторичная АГ,</a:t>
                      </a:r>
                      <a:r>
                        <a:rPr lang="ru-RU" baseline="0" dirty="0" smtClean="0"/>
                        <a:t> повышенный </a:t>
                      </a:r>
                      <a:r>
                        <a:rPr lang="ru-RU" baseline="0" dirty="0" err="1" smtClean="0"/>
                        <a:t>тромбогенез</a:t>
                      </a:r>
                      <a:r>
                        <a:rPr lang="ru-RU" baseline="0" dirty="0" smtClean="0"/>
                        <a:t>, риск ССЗ и ОИМ</a:t>
                      </a:r>
                      <a:endParaRPr lang="ru-RU" dirty="0"/>
                    </a:p>
                  </a:txBody>
                  <a:tcPr/>
                </a:tc>
              </a:tr>
              <a:tr h="859914">
                <a:tc>
                  <a:txBody>
                    <a:bodyPr/>
                    <a:lstStyle/>
                    <a:p>
                      <a:r>
                        <a:rPr lang="ru-RU" dirty="0" smtClean="0"/>
                        <a:t>Мышечная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скелетной мускулатуры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частоты миопатий</a:t>
                      </a:r>
                      <a:endParaRPr lang="ru-RU" dirty="0"/>
                    </a:p>
                  </a:txBody>
                  <a:tcPr/>
                </a:tc>
              </a:tr>
              <a:tr h="1600054">
                <a:tc>
                  <a:txBody>
                    <a:bodyPr/>
                    <a:lstStyle/>
                    <a:p>
                      <a:r>
                        <a:rPr lang="ru-RU" dirty="0" smtClean="0"/>
                        <a:t>Мозг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рецепторов витамина </a:t>
                      </a:r>
                      <a:r>
                        <a:rPr lang="en-US" dirty="0" smtClean="0"/>
                        <a:t>D</a:t>
                      </a:r>
                      <a:r>
                        <a:rPr lang="ru-RU" dirty="0" smtClean="0"/>
                        <a:t> в мозге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Недостаток вит.</a:t>
                      </a:r>
                      <a:r>
                        <a:rPr lang="en-US" dirty="0" smtClean="0"/>
                        <a:t>D</a:t>
                      </a:r>
                      <a:r>
                        <a:rPr lang="ru-RU" baseline="0" dirty="0" smtClean="0"/>
                        <a:t> в период внутриутробного развития приводит к нарушению поведения у взрослых. Риск болезни Паркинсона и деменции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Дефицит витамина </a:t>
            </a:r>
            <a:r>
              <a:rPr lang="en-US" sz="4000" b="1" smtClean="0">
                <a:solidFill>
                  <a:srgbClr val="C00000"/>
                </a:solidFill>
              </a:rPr>
              <a:t>D</a:t>
            </a:r>
            <a:endParaRPr lang="ru-RU" sz="4000" b="1" smtClean="0">
              <a:solidFill>
                <a:srgbClr val="C00000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000625"/>
          </a:xfrm>
        </p:spPr>
        <p:txBody>
          <a:bodyPr/>
          <a:lstStyle/>
          <a:p>
            <a:r>
              <a:rPr lang="ru-RU" sz="2800" b="1" i="1" smtClean="0"/>
              <a:t>Около 1 млрд. жителей Земли имеют дефицит или недостаточность витамина D</a:t>
            </a:r>
          </a:p>
          <a:p>
            <a:r>
              <a:rPr lang="ru-RU" sz="2800" smtClean="0"/>
              <a:t>Постарение населения,  изменения экологии (изменения климата, снижение инсоляции)</a:t>
            </a:r>
          </a:p>
          <a:p>
            <a:r>
              <a:rPr lang="ru-RU" sz="2800" smtClean="0"/>
              <a:t> От 40 до 100% пожилых людей в США и Европе, живущих в обычных условиях (не в домах престарелых), имеют дефицит витамина D</a:t>
            </a:r>
          </a:p>
          <a:p>
            <a:r>
              <a:rPr lang="ru-RU" sz="2800" smtClean="0"/>
              <a:t>Более 50% постменопаузальных женщин, принимающих препараты для лечения остеопороза, имеют  недостаточный уровень 25(ОН)D </a:t>
            </a:r>
            <a:r>
              <a:rPr lang="ru-RU" sz="2800" b="1" smtClean="0">
                <a:solidFill>
                  <a:srgbClr val="FF0000"/>
                </a:solidFill>
              </a:rPr>
              <a:t>(ниже 30 нг/мл или 75 нмол/л)</a:t>
            </a:r>
          </a:p>
          <a:p>
            <a:r>
              <a:rPr lang="ru-RU" sz="2400" i="1" smtClean="0"/>
              <a:t>Пересчёт единиц: нг/мл х 2,496 =&gt; нмоль/л</a:t>
            </a:r>
            <a:endParaRPr lang="ru-RU" sz="24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Дефицит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r>
              <a:rPr lang="ru-RU" sz="3600" b="1" smtClean="0">
                <a:solidFill>
                  <a:srgbClr val="C00000"/>
                </a:solidFill>
              </a:rPr>
              <a:t> у здоровых людей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8893175" cy="5589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mtClean="0"/>
              <a:t>Отказ от  искусственного обогащения продуктов витамином D во многих странах Европы</a:t>
            </a:r>
          </a:p>
          <a:p>
            <a:pPr>
              <a:lnSpc>
                <a:spcPct val="90000"/>
              </a:lnSpc>
            </a:pPr>
            <a:r>
              <a:rPr lang="ru-RU" smtClean="0"/>
              <a:t>Одежда, полностью  закрывающая тело</a:t>
            </a:r>
          </a:p>
          <a:p>
            <a:pPr>
              <a:lnSpc>
                <a:spcPct val="90000"/>
              </a:lnSpc>
            </a:pPr>
            <a:r>
              <a:rPr lang="ru-RU" smtClean="0"/>
              <a:t> В исследованиях, проведенных в Саудовской Аравии, ОАЭ, Австралии, Турции, Индии и Ливане от 30 до 50% детей и взрослых имеют уровень 25(ОН)D ниже 20 нг/мл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FF0000"/>
                </a:solidFill>
              </a:rPr>
              <a:t>Целевой показатель 25(ОН)D: 30 – 60 нг/мл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2060"/>
                </a:solidFill>
              </a:rPr>
              <a:t>Интоксикация витамином </a:t>
            </a:r>
            <a:r>
              <a:rPr lang="en-US" b="1" smtClean="0">
                <a:solidFill>
                  <a:srgbClr val="002060"/>
                </a:solidFill>
              </a:rPr>
              <a:t>D</a:t>
            </a:r>
            <a:r>
              <a:rPr lang="ru-RU" b="1" smtClean="0">
                <a:solidFill>
                  <a:srgbClr val="002060"/>
                </a:solidFill>
              </a:rPr>
              <a:t> - </a:t>
            </a:r>
            <a:r>
              <a:rPr lang="en-US" b="1" smtClean="0">
                <a:solidFill>
                  <a:srgbClr val="002060"/>
                </a:solidFill>
              </a:rPr>
              <a:t>&gt; </a:t>
            </a:r>
            <a:r>
              <a:rPr lang="ru-RU" b="1" smtClean="0">
                <a:solidFill>
                  <a:srgbClr val="002060"/>
                </a:solidFill>
              </a:rPr>
              <a:t>150 нг</a:t>
            </a:r>
            <a:r>
              <a:rPr lang="en-US" b="1" smtClean="0">
                <a:solidFill>
                  <a:srgbClr val="002060"/>
                </a:solidFill>
              </a:rPr>
              <a:t>/</a:t>
            </a:r>
            <a:r>
              <a:rPr lang="ru-RU" b="1" smtClean="0">
                <a:solidFill>
                  <a:srgbClr val="002060"/>
                </a:solidFill>
              </a:rPr>
              <a:t>мл</a:t>
            </a:r>
          </a:p>
          <a:p>
            <a:pPr>
              <a:lnSpc>
                <a:spcPct val="90000"/>
              </a:lnSpc>
            </a:pPr>
            <a:r>
              <a:rPr lang="en-US" sz="2600" i="1" smtClean="0"/>
              <a:t>Holik M.F. Vitamin D deficiency. // New Engl J Med., 2007; 357: 266–281.</a:t>
            </a:r>
            <a:endParaRPr lang="ru-RU" sz="2800" i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Распространенность дефицита </a:t>
            </a:r>
            <a:r>
              <a:rPr lang="en-US" sz="3200" b="1" smtClean="0">
                <a:solidFill>
                  <a:srgbClr val="C00000"/>
                </a:solidFill>
              </a:rPr>
              <a:t>D</a:t>
            </a:r>
            <a:r>
              <a:rPr lang="ru-RU" sz="3200" b="1" smtClean="0">
                <a:solidFill>
                  <a:srgbClr val="C00000"/>
                </a:solidFill>
              </a:rPr>
              <a:t> у детей и подростков в США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975" y="1600200"/>
            <a:ext cx="4968875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масштабном исследовании </a:t>
            </a:r>
            <a:r>
              <a:rPr lang="en-US" dirty="0" smtClean="0"/>
              <a:t>BOSTON</a:t>
            </a:r>
            <a:r>
              <a:rPr lang="ru-RU" dirty="0" smtClean="0"/>
              <a:t> было выявлено 52 % детей (преимущественно </a:t>
            </a:r>
            <a:r>
              <a:rPr lang="ru-RU" dirty="0" err="1" smtClean="0"/>
              <a:t>испаноговорящих</a:t>
            </a:r>
            <a:r>
              <a:rPr lang="ru-RU" dirty="0" smtClean="0"/>
              <a:t> и темнокожих),  имевших уровень 25(ОН)D ниже 20 </a:t>
            </a:r>
            <a:r>
              <a:rPr lang="ru-RU" dirty="0" err="1" smtClean="0"/>
              <a:t>нг</a:t>
            </a:r>
            <a:r>
              <a:rPr lang="en-US" dirty="0" smtClean="0"/>
              <a:t>/</a:t>
            </a:r>
            <a:r>
              <a:rPr lang="ru-RU" dirty="0" smtClean="0"/>
              <a:t>мл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i="1" dirty="0" smtClean="0"/>
              <a:t>Cordon C.M, </a:t>
            </a:r>
            <a:r>
              <a:rPr lang="en-US" sz="2600" i="1" dirty="0" err="1" smtClean="0"/>
              <a:t>DePeter</a:t>
            </a:r>
            <a:r>
              <a:rPr lang="en-US" sz="2600" i="1" dirty="0" smtClean="0"/>
              <a:t> K.C ea. Prevalence of vitamin D insufficiency// </a:t>
            </a:r>
            <a:r>
              <a:rPr lang="en-US" sz="2600" i="1" dirty="0" err="1" smtClean="0"/>
              <a:t>J.Am.Diet</a:t>
            </a:r>
            <a:r>
              <a:rPr lang="en-US" sz="2600" i="1" dirty="0" smtClean="0"/>
              <a:t> Assoc, 2005.-105:971-4</a:t>
            </a:r>
            <a:endParaRPr lang="ru-RU" sz="2600" i="1" dirty="0"/>
          </a:p>
        </p:txBody>
      </p:sp>
      <p:pic>
        <p:nvPicPr>
          <p:cNvPr id="5" name="irc_mi" descr="http://www.hergweb.org/images/projtodo/bowleggedfamily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916833"/>
            <a:ext cx="4176464" cy="348390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smtClean="0">
                <a:solidFill>
                  <a:srgbClr val="C00000"/>
                </a:solidFill>
              </a:rPr>
              <a:t>Потребность в витамине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9138"/>
            <a:ext cx="8686800" cy="48688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физиологических условиях  варьирует от 200 МЕ (у взрослых) до 400 МЕ (у детей) в сутки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пищей поступает не более 30% от потребности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Кратковременное (в течение 10–30 мин.) солнечное облучение лица и открытых рук эквивалентно приему примерно 200 МЕ витамина 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Повторное пребывание на солнце в обнаженном виде с появлением умеренной кожной эритемы вызывает повышение уровня 25(ОН)D, выше наблюдаемого при многократном его введении в дозе 10 000 МЕ (250 мкг) в день</a:t>
            </a:r>
            <a:endParaRPr lang="ru-RU" dirty="0"/>
          </a:p>
        </p:txBody>
      </p:sp>
      <p:pic>
        <p:nvPicPr>
          <p:cNvPr id="4" name="irc_mi" descr="http://vitamindweightloss.net/wp-content/uploads/2012/05/vitamin-d-sunshin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8913"/>
            <a:ext cx="230346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Кальций. Роль в организме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Участвует в минерализации костей, формировании зубов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Необходим для других процессов жизнеобеспечения организма: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-  свертывание крови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- передача нервных импульсов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- нервно-мышечная передача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- сокращение и релаксация скелетной мускулатуры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- сократительная способность сердечной мышцы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- поддержание сосудистого тонуса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Кальций. Роль в организме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Изменение уровня кальция: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порог возбудимости нервных и мышечных клеток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нарушение функционирования кальциевого насоса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снижение активности ферментов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нарушение гормональной регуляции метаболизма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Концентрация Са</a:t>
            </a:r>
            <a:r>
              <a:rPr lang="ru-RU" baseline="30000" dirty="0" smtClean="0"/>
              <a:t>2+</a:t>
            </a:r>
            <a:r>
              <a:rPr lang="ru-RU" dirty="0" smtClean="0"/>
              <a:t> в плазме регулируется с высокой точностью: изменение её всего на 1% приводит в действие гомеостатические механизмы, восстанавливающие равновесие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Кальций. Профилактика и лечение остеопороза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Употребление кальция с пищей способствует поддержанию достаточной плотности костной ткани и усиливает антирезорбтивный эффект эстрогенов</a:t>
            </a:r>
          </a:p>
          <a:p>
            <a:r>
              <a:rPr lang="ru-RU" smtClean="0"/>
              <a:t>Низкое потребление кальция с пищей и снижение его абсорбции в кишечнике с возрастом приводит к повышению риска переломов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Определение кальция в плазме крови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Анализ крови на кальций (определение общего Ca в сыворотке крови) - это исследование суммарного содержания всех фракций кальция</a:t>
            </a:r>
          </a:p>
          <a:p>
            <a:pPr fontAlgn="t"/>
            <a:r>
              <a:rPr lang="ru-RU" smtClean="0"/>
              <a:t>Нормальные значения кальция</a:t>
            </a:r>
          </a:p>
          <a:p>
            <a:pPr fontAlgn="t">
              <a:buFont typeface="Arial" charset="0"/>
              <a:buNone/>
            </a:pPr>
            <a:r>
              <a:rPr lang="ru-RU" smtClean="0"/>
              <a:t>              </a:t>
            </a:r>
            <a:r>
              <a:rPr lang="ru-RU" b="1" smtClean="0">
                <a:solidFill>
                  <a:srgbClr val="FF0000"/>
                </a:solidFill>
              </a:rPr>
              <a:t>2,2 – 2,65ммоль/л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Витамин </a:t>
            </a:r>
            <a:r>
              <a:rPr lang="en-US" b="1" smtClean="0">
                <a:solidFill>
                  <a:srgbClr val="C00000"/>
                </a:solidFill>
              </a:rPr>
              <a:t>D</a:t>
            </a:r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ru-RU" smtClean="0"/>
              <a:t>Витамин D — группа жирорастворимых витаминов, имеющих небольшие отличия в строении, но оказывающих одинаковое действие в организме </a:t>
            </a:r>
          </a:p>
          <a:p>
            <a:r>
              <a:rPr lang="ru-RU" smtClean="0"/>
              <a:t>К группе витамина D относится пять стеринов (витамины D1, D2, D3, D4 и D5)</a:t>
            </a:r>
          </a:p>
          <a:p>
            <a:r>
              <a:rPr lang="ru-RU" smtClean="0"/>
              <a:t> Наиболее существенное влияние на организм оказывают  витамины </a:t>
            </a:r>
            <a:r>
              <a:rPr lang="ru-RU" smtClean="0">
                <a:solidFill>
                  <a:srgbClr val="C00000"/>
                </a:solidFill>
              </a:rPr>
              <a:t>D2</a:t>
            </a:r>
            <a:r>
              <a:rPr lang="ru-RU" smtClean="0"/>
              <a:t> (эргокальциферол) и  </a:t>
            </a:r>
            <a:r>
              <a:rPr lang="ru-RU" smtClean="0">
                <a:solidFill>
                  <a:srgbClr val="C00000"/>
                </a:solidFill>
              </a:rPr>
              <a:t>D3 </a:t>
            </a:r>
            <a:r>
              <a:rPr lang="ru-RU" smtClean="0"/>
              <a:t>(холикальциферол)</a:t>
            </a:r>
          </a:p>
        </p:txBody>
      </p:sp>
      <p:pic>
        <p:nvPicPr>
          <p:cNvPr id="15363" name="Рисунок 3" descr="http://clubfursova.e-gloryon.com/userdata/images/vitamin/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725" y="188913"/>
            <a:ext cx="1819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Соли кальция. Побочные эффекты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5895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Хороший профиль безопасности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Могут вызывать метеоризм и запор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Побочные эффекты чаще встречаются при применении карбоната, реже – цитрата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Прием кальция в дозе 2500 мг</a:t>
            </a:r>
            <a:r>
              <a:rPr lang="en-US" dirty="0" smtClean="0"/>
              <a:t>/</a:t>
            </a:r>
            <a:r>
              <a:rPr lang="ru-RU" dirty="0" err="1" smtClean="0"/>
              <a:t>сут</a:t>
            </a:r>
            <a:r>
              <a:rPr lang="ru-RU" dirty="0" smtClean="0"/>
              <a:t> не ассоциируется с риском камнеобразования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отдельных исследованиях было выявлено повышение камнеобразования на 20%, что объяснялось приемом препарата отдельно от приема пищи (</a:t>
            </a:r>
            <a:r>
              <a:rPr lang="en-US" dirty="0" err="1" smtClean="0"/>
              <a:t>Curhan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соавт</a:t>
            </a:r>
            <a:r>
              <a:rPr lang="ru-RU" dirty="0" smtClean="0"/>
              <a:t>., 1997)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Прием препаратов кальция должен осуществляться только после или во время еды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Повышается ли риск сердечно-сосудистых осложнений при приеме солей кальция?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первый взгляд результаты РКИ, посвященных влиянию солей кальция на риск развития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осложнений противоречивы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Анализ последних исследований показал, что если рандомизация пациентов осуществлялась тщательно, </a:t>
            </a:r>
            <a:r>
              <a:rPr lang="ru-RU" dirty="0" smtClean="0">
                <a:solidFill>
                  <a:srgbClr val="FF0000"/>
                </a:solidFill>
              </a:rPr>
              <a:t>доказательства повышения частоты </a:t>
            </a:r>
            <a:r>
              <a:rPr lang="ru-RU" dirty="0" err="1" smtClean="0">
                <a:solidFill>
                  <a:srgbClr val="FF0000"/>
                </a:solidFill>
              </a:rPr>
              <a:t>сердечно-сосудистых</a:t>
            </a:r>
            <a:r>
              <a:rPr lang="ru-RU" dirty="0" smtClean="0">
                <a:solidFill>
                  <a:srgbClr val="FF0000"/>
                </a:solidFill>
              </a:rPr>
              <a:t> событий в группе здоровых женщин в менопаузе, принимающих соли кальция, отсутствуют</a:t>
            </a: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Цитата из колонки главного редактора журнала </a:t>
            </a:r>
            <a:r>
              <a:rPr lang="en-US" i="1" dirty="0" smtClean="0"/>
              <a:t>American family physician: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smtClean="0"/>
              <a:t>R.K. BHATTACHARYA. Does Widespread Calcium Supplementation Pose Cardiovascular Risk? No: Concerns Are Unwarranted//Am </a:t>
            </a:r>
            <a:r>
              <a:rPr lang="en-US" sz="2800" i="1" dirty="0" err="1" smtClean="0"/>
              <a:t>Fam</a:t>
            </a:r>
            <a:r>
              <a:rPr lang="en-US" sz="2800" i="1" dirty="0" smtClean="0"/>
              <a:t> Physician. 2013 Feb 1;87(3):online</a:t>
            </a:r>
            <a:endParaRPr lang="ru-RU" sz="28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Источники поступления кальция в организм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Продукты питания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Абсорбция одинакова для большинства продуктов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Исключение – продукты, богатые щавелевой кислотой, кроме сои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недостаточном поступлении кальция с продуктами питания необходимо принимать препараты, содержащие соли кальция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</a:rPr>
              <a:t>Содержание кальция в некоторых продуктах питания (на 100 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Молоко 1% 120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Творог 95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Твердый сыр 600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Диетический фруктовый йогурт 85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Плавленный</a:t>
            </a:r>
            <a:r>
              <a:rPr lang="ru-RU" dirty="0" smtClean="0"/>
              <a:t> сыр 300 мг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Кунжут 1474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Салат листовой 77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Абрикосы сушеные 166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2" descr="C:\Users\Ольга Кузнецова\Pictures\1812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1052736"/>
            <a:ext cx="201051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rc_mi" descr="http://shkolazhizni.ru/img/content/i104/104155_medium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280831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smtClean="0">
                <a:solidFill>
                  <a:srgbClr val="002060"/>
                </a:solidFill>
              </a:rPr>
              <a:t>Расчет потребления кальция с продуктами питания</a:t>
            </a:r>
          </a:p>
        </p:txBody>
      </p:sp>
      <p:pic>
        <p:nvPicPr>
          <p:cNvPr id="6" name="Picture 2" descr="C:\Users\Ольга Кузнецова\Pictures\getty_rf_photo_of_mature_woman_drinking_dairy_milk_for_good_heal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038600" cy="274428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7538" y="2276475"/>
            <a:ext cx="4465637" cy="3673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Суточное потребление кальция в мг: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кальций молочных продуктов (мг)+350 мг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одном  литре молока или кефира содержится суточная норма кальция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7892" name="irc_mi" descr="http://mir-aloevera.ru/data/1/15-CA_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0350"/>
            <a:ext cx="25923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Количество элементарного кальция в его солях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975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/>
                <a:gridCol w="4217640"/>
              </a:tblGrid>
              <a:tr h="98502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Соль кальция (1 г)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Элементарный кальций (мг)</a:t>
                      </a:r>
                      <a:endParaRPr lang="ru-RU" sz="1600" dirty="0"/>
                    </a:p>
                  </a:txBody>
                  <a:tcPr/>
                </a:tc>
              </a:tr>
              <a:tr h="9850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Карбонат</a:t>
                      </a:r>
                      <a:r>
                        <a:rPr lang="ru-RU" sz="3200" baseline="0" dirty="0" smtClean="0"/>
                        <a:t> кальция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400</a:t>
                      </a:r>
                      <a:endParaRPr lang="ru-RU" sz="2800" dirty="0"/>
                    </a:p>
                  </a:txBody>
                  <a:tcPr/>
                </a:tc>
              </a:tr>
              <a:tr h="985029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Трифосфат</a:t>
                      </a:r>
                      <a:r>
                        <a:rPr lang="ru-RU" sz="2800" dirty="0" smtClean="0"/>
                        <a:t> кальция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399</a:t>
                      </a:r>
                      <a:endParaRPr lang="ru-RU" sz="2800" dirty="0"/>
                    </a:p>
                  </a:txBody>
                  <a:tcPr/>
                </a:tc>
              </a:tr>
              <a:tr h="98502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Цитрат кальция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211</a:t>
                      </a:r>
                      <a:endParaRPr lang="ru-RU" sz="2800" dirty="0"/>
                    </a:p>
                  </a:txBody>
                  <a:tcPr/>
                </a:tc>
              </a:tr>
              <a:tr h="985029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Глюконат</a:t>
                      </a:r>
                      <a:r>
                        <a:rPr lang="ru-RU" sz="2800" dirty="0" smtClean="0"/>
                        <a:t> кальция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89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Источники витамина </a:t>
            </a:r>
            <a:r>
              <a:rPr lang="en-US" b="1" smtClean="0">
                <a:solidFill>
                  <a:srgbClr val="C00000"/>
                </a:solidFill>
              </a:rPr>
              <a:t>D</a:t>
            </a:r>
            <a:endParaRPr lang="ru-RU" b="1" smtClean="0">
              <a:solidFill>
                <a:srgbClr val="C00000"/>
              </a:solidFill>
            </a:endParaRPr>
          </a:p>
        </p:txBody>
      </p:sp>
      <p:grpSp>
        <p:nvGrpSpPr>
          <p:cNvPr id="39938" name="Group 1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-27" y="770"/>
            <a:chExt cx="5027" cy="3174"/>
          </a:xfrm>
        </p:grpSpPr>
        <p:pic>
          <p:nvPicPr>
            <p:cNvPr id="39939" name="Picture 4" descr="Osteoporosis_s22_vitamin_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7" y="770"/>
              <a:ext cx="5027" cy="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02" y="2050"/>
              <a:ext cx="1295" cy="3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SzPct val="110000"/>
                <a:buFont typeface="Symbol" pitchFamily="18" charset="2"/>
                <a:buNone/>
              </a:pPr>
              <a:r>
                <a:rPr lang="ru-RU" sz="1600" b="1">
                  <a:solidFill>
                    <a:schemeClr val="accent1"/>
                  </a:solidFill>
                </a:rPr>
                <a:t>Естественная инсоляция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39941" name="Rectangle 6"/>
            <p:cNvSpPr>
              <a:spLocks noChangeArrowheads="1"/>
            </p:cNvSpPr>
            <p:nvPr/>
          </p:nvSpPr>
          <p:spPr bwMode="auto">
            <a:xfrm>
              <a:off x="402" y="3493"/>
              <a:ext cx="1204" cy="3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SzPct val="110000"/>
                <a:buFont typeface="Symbol" pitchFamily="18" charset="2"/>
                <a:buNone/>
              </a:pPr>
              <a:r>
                <a:rPr lang="ru-RU" sz="1600" b="1">
                  <a:solidFill>
                    <a:schemeClr val="accent1"/>
                  </a:solidFill>
                </a:rPr>
                <a:t>Масло/маргарин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39942" name="Rectangle 7"/>
            <p:cNvSpPr>
              <a:spLocks noChangeArrowheads="1"/>
            </p:cNvSpPr>
            <p:nvPr/>
          </p:nvSpPr>
          <p:spPr bwMode="auto">
            <a:xfrm>
              <a:off x="3077" y="3507"/>
              <a:ext cx="1530" cy="3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SzPct val="110000"/>
                <a:buFont typeface="Symbol" pitchFamily="18" charset="2"/>
                <a:buNone/>
              </a:pPr>
              <a:r>
                <a:rPr lang="ru-RU" sz="1600" b="1">
                  <a:solidFill>
                    <a:schemeClr val="accent1"/>
                  </a:solidFill>
                </a:rPr>
                <a:t>Рыба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39943" name="Rectangle 8"/>
            <p:cNvSpPr>
              <a:spLocks noChangeArrowheads="1"/>
            </p:cNvSpPr>
            <p:nvPr/>
          </p:nvSpPr>
          <p:spPr bwMode="auto">
            <a:xfrm>
              <a:off x="1569" y="3507"/>
              <a:ext cx="1545" cy="317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SzPct val="110000"/>
                <a:buFont typeface="Symbol" pitchFamily="18" charset="2"/>
                <a:buNone/>
              </a:pPr>
              <a:r>
                <a:rPr lang="ru-RU" sz="1600" b="1">
                  <a:solidFill>
                    <a:schemeClr val="accent1"/>
                  </a:solidFill>
                </a:rPr>
                <a:t>Хлопья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2956" y="2064"/>
              <a:ext cx="1636" cy="317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SzPct val="110000"/>
                <a:buFont typeface="Symbol" pitchFamily="18" charset="2"/>
                <a:buNone/>
              </a:pPr>
              <a:r>
                <a:rPr lang="ru-RU" sz="1600" b="1">
                  <a:solidFill>
                    <a:schemeClr val="accent1"/>
                  </a:solidFill>
                </a:rPr>
                <a:t>Сыр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1645" y="2064"/>
              <a:ext cx="1696" cy="317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SzPct val="110000"/>
                <a:buFont typeface="Symbol" pitchFamily="18" charset="2"/>
                <a:buNone/>
              </a:pPr>
              <a:r>
                <a:rPr lang="ru-RU" sz="1600" b="1">
                  <a:solidFill>
                    <a:schemeClr val="accent1"/>
                  </a:solidFill>
                </a:rPr>
                <a:t>Витаминизированное молоко</a:t>
              </a:r>
              <a:endParaRPr lang="en-US" sz="1600" b="1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Содержание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r>
              <a:rPr lang="ru-RU" sz="3600" b="1" smtClean="0">
                <a:solidFill>
                  <a:srgbClr val="C00000"/>
                </a:solidFill>
              </a:rPr>
              <a:t> в продуктах питания (МЕ)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2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/>
                <a:gridCol w="3034680"/>
              </a:tblGrid>
              <a:tr h="11052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Цельное молоко (1 стакан)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Масло сливочное (20 г)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Маргарин</a:t>
                      </a:r>
                      <a:r>
                        <a:rPr lang="ru-RU" sz="2800" baseline="0" dirty="0" smtClean="0"/>
                        <a:t> ( 20 г)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Лосось (приготовленный) 120 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360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</a:rPr>
              <a:t>Почему надо назначать витамин </a:t>
            </a:r>
            <a:r>
              <a:rPr lang="en-US" sz="3200" b="1" smtClean="0">
                <a:solidFill>
                  <a:srgbClr val="C00000"/>
                </a:solidFill>
              </a:rPr>
              <a:t>D</a:t>
            </a:r>
            <a:r>
              <a:rPr lang="ru-RU" sz="3200" b="1" smtClean="0">
                <a:solidFill>
                  <a:srgbClr val="C00000"/>
                </a:solidFill>
              </a:rPr>
              <a:t> людям старше 65 лет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Пожилые люди, меньше пребывают на солнце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них снижается выработка витамина </a:t>
            </a:r>
            <a:r>
              <a:rPr lang="en-US" dirty="0" smtClean="0"/>
              <a:t>D</a:t>
            </a:r>
            <a:r>
              <a:rPr lang="ru-RU" dirty="0" smtClean="0"/>
              <a:t> в коже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Снижается уровень выработки активного метаболита витамина </a:t>
            </a:r>
            <a:r>
              <a:rPr lang="en-US" dirty="0" smtClean="0"/>
              <a:t>D </a:t>
            </a:r>
            <a:r>
              <a:rPr lang="ru-RU" dirty="0" smtClean="0"/>
              <a:t>– </a:t>
            </a:r>
            <a:r>
              <a:rPr lang="en-US" dirty="0" smtClean="0"/>
              <a:t>1,25(OH)</a:t>
            </a:r>
            <a:r>
              <a:rPr lang="en-US" sz="2400" dirty="0" smtClean="0"/>
              <a:t>2</a:t>
            </a:r>
            <a:r>
              <a:rPr lang="ru-RU" sz="2400" dirty="0" smtClean="0"/>
              <a:t> (снижение функции почек)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Развивается дефицит витамина </a:t>
            </a:r>
            <a:r>
              <a:rPr lang="en-US" dirty="0" smtClean="0"/>
              <a:t>D</a:t>
            </a:r>
            <a:endParaRPr lang="ru-RU" sz="4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 descr="C:\Users\Ольга Кузнецова\Pictures\1246271159_51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700808"/>
            <a:ext cx="3863662" cy="38636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Дефицит (недостаточность) витамина </a:t>
            </a:r>
            <a:r>
              <a:rPr lang="en-US" sz="4000" b="1" dirty="0" smtClean="0">
                <a:solidFill>
                  <a:srgbClr val="C00000"/>
                </a:solidFill>
              </a:rPr>
              <a:t>D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dirty="0" smtClean="0">
                <a:solidFill>
                  <a:srgbClr val="FF0000"/>
                </a:solidFill>
              </a:rPr>
              <a:t>     </a:t>
            </a:r>
            <a:r>
              <a:rPr lang="ru-RU" sz="4600" b="1" dirty="0" smtClean="0">
                <a:solidFill>
                  <a:srgbClr val="FF0000"/>
                </a:solidFill>
              </a:rPr>
              <a:t>Первый тип связан с недостаточным поступлением в организм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dirty="0" smtClean="0"/>
              <a:t>Недостаточность пребывания на солнце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dirty="0" smtClean="0"/>
              <a:t>Недостаточность поступления с пищей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dirty="0" smtClean="0"/>
              <a:t>Наблюдалась ранее, главным образом у детей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dirty="0" smtClean="0"/>
              <a:t>Благодаря искусственному обогащению продуктов детского питания витамином D его дефицит/недостаточность у детей наблюдается относительно редко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/>
              <a:t>У пожилых людей (65 лет и старше) наблюдается 4–кратное снижение способности образовывать витамин D в коже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smtClean="0">
                <a:solidFill>
                  <a:srgbClr val="C00000"/>
                </a:solidFill>
              </a:rPr>
              <a:t> Поступление в организм</a:t>
            </a:r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Витамин </a:t>
            </a:r>
            <a:r>
              <a:rPr lang="en-US" smtClean="0"/>
              <a:t>D</a:t>
            </a:r>
            <a:r>
              <a:rPr lang="en-US" sz="2000" smtClean="0"/>
              <a:t>2 </a:t>
            </a:r>
            <a:r>
              <a:rPr lang="ru-RU" sz="2000" smtClean="0"/>
              <a:t>(</a:t>
            </a:r>
            <a:r>
              <a:rPr lang="ru-RU" smtClean="0"/>
              <a:t>эргокальциферол</a:t>
            </a:r>
            <a:r>
              <a:rPr lang="ru-RU" sz="2000" smtClean="0"/>
              <a:t>)  </a:t>
            </a:r>
            <a:r>
              <a:rPr lang="ru-RU" smtClean="0"/>
              <a:t>поступает в организм из пищевых продуктов путем абсорбции в 12-перстной и тонкой кишке</a:t>
            </a:r>
          </a:p>
          <a:p>
            <a:r>
              <a:rPr lang="ru-RU" smtClean="0"/>
              <a:t>Витамин </a:t>
            </a:r>
            <a:r>
              <a:rPr lang="en-US" smtClean="0"/>
              <a:t>D</a:t>
            </a:r>
            <a:r>
              <a:rPr lang="en-US" sz="2000" smtClean="0"/>
              <a:t>3</a:t>
            </a:r>
            <a:r>
              <a:rPr lang="ru-RU" sz="2000" smtClean="0"/>
              <a:t> </a:t>
            </a:r>
            <a:r>
              <a:rPr lang="ru-RU" smtClean="0"/>
              <a:t>(холекальциферол) </a:t>
            </a:r>
            <a:r>
              <a:rPr lang="ru-RU" sz="4400" smtClean="0"/>
              <a:t> </a:t>
            </a:r>
            <a:r>
              <a:rPr lang="ru-RU" smtClean="0"/>
              <a:t>образуется в коже из 7-дегидроксихолестерола под воздействием ультрафиолетового излучения</a:t>
            </a:r>
          </a:p>
        </p:txBody>
      </p:sp>
      <p:pic>
        <p:nvPicPr>
          <p:cNvPr id="16387" name="Рисунок 7" descr="http://clubfursova.e-gloryon.com/userdata/images/vitamin/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725" y="188913"/>
            <a:ext cx="1819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Дефицит (недостаточность) витамина </a:t>
            </a:r>
            <a:r>
              <a:rPr lang="en-US" sz="4000" b="1" dirty="0" smtClean="0">
                <a:solidFill>
                  <a:srgbClr val="C00000"/>
                </a:solidFill>
              </a:rPr>
              <a:t>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3292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Второй тип связан с нарушением метаболизма: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при достаточном поступлении и содержании витамина </a:t>
            </a:r>
            <a:r>
              <a:rPr lang="en-US" dirty="0" smtClean="0"/>
              <a:t>D</a:t>
            </a:r>
            <a:r>
              <a:rPr lang="ru-RU" dirty="0" smtClean="0"/>
              <a:t> в плазме нарушен окончательный этап образования активных метаболитов в почках (ХПН)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Воспалительные заболевания (выделение фактора некроза опухоли) меняет экспрессию 1 </a:t>
            </a:r>
            <a:r>
              <a:rPr lang="ru-RU" dirty="0" err="1" smtClean="0"/>
              <a:t>альфа-гидроксилазы</a:t>
            </a:r>
            <a:r>
              <a:rPr lang="ru-RU" dirty="0" smtClean="0"/>
              <a:t>, превращающей витамин </a:t>
            </a:r>
            <a:r>
              <a:rPr lang="en-US" dirty="0" smtClean="0"/>
              <a:t>D </a:t>
            </a:r>
            <a:r>
              <a:rPr lang="ru-RU" dirty="0" smtClean="0"/>
              <a:t>в </a:t>
            </a:r>
            <a:r>
              <a:rPr lang="en-US" dirty="0" smtClean="0"/>
              <a:t>D </a:t>
            </a:r>
            <a:r>
              <a:rPr lang="ru-RU" dirty="0" smtClean="0"/>
              <a:t>гормон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Число рецепторов к </a:t>
            </a:r>
            <a:r>
              <a:rPr lang="en-US" dirty="0" smtClean="0"/>
              <a:t>D </a:t>
            </a:r>
            <a:r>
              <a:rPr lang="ru-RU" dirty="0" smtClean="0"/>
              <a:t>гормону в кишечнике уменьшается с возрастом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Витамин </a:t>
            </a:r>
            <a:r>
              <a:rPr lang="en-US" sz="3600" b="1" smtClean="0">
                <a:solidFill>
                  <a:srgbClr val="FF0000"/>
                </a:solidFill>
              </a:rPr>
              <a:t>D</a:t>
            </a:r>
            <a:r>
              <a:rPr lang="ru-RU" sz="3600" b="1" smtClean="0">
                <a:solidFill>
                  <a:srgbClr val="FF0000"/>
                </a:solidFill>
              </a:rPr>
              <a:t> и кальций при лечении остеопороза</a:t>
            </a:r>
          </a:p>
        </p:txBody>
      </p:sp>
      <p:sp>
        <p:nvSpPr>
          <p:cNvPr id="45058" name="Содержимое 4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895850"/>
          </a:xfrm>
        </p:spPr>
        <p:txBody>
          <a:bodyPr/>
          <a:lstStyle/>
          <a:p>
            <a:r>
              <a:rPr lang="ru-RU" sz="2800" smtClean="0"/>
              <a:t>Витамин </a:t>
            </a:r>
            <a:r>
              <a:rPr lang="en-US" sz="2800" smtClean="0"/>
              <a:t>D</a:t>
            </a:r>
            <a:r>
              <a:rPr lang="ru-RU" sz="2800" smtClean="0"/>
              <a:t> и кальций – важная составная часть профилактики и любой схемы лечения остеопороза (уровень доказательности А)</a:t>
            </a:r>
          </a:p>
          <a:p>
            <a:r>
              <a:rPr lang="ru-RU" sz="2800" smtClean="0"/>
              <a:t>Целесообразно использовать комбинированные препараты (уровень доказательности В)</a:t>
            </a:r>
          </a:p>
          <a:p>
            <a:r>
              <a:rPr lang="ru-RU" sz="2800" smtClean="0"/>
              <a:t>Суточная доза элементарного кальция для пациентов с установленным диагнозом остеопороза, а также для принимающих клюкокортикоиды и людей старше 65 лет – 1000 – 1500 мг, витамина </a:t>
            </a:r>
            <a:r>
              <a:rPr lang="en-US" sz="2800" smtClean="0"/>
              <a:t>D</a:t>
            </a:r>
            <a:r>
              <a:rPr lang="ru-RU" sz="2800" smtClean="0"/>
              <a:t> – 800 МЕ</a:t>
            </a:r>
          </a:p>
          <a:p>
            <a:r>
              <a:rPr lang="ru-RU" sz="2000" i="1" smtClean="0"/>
              <a:t>Остеопороз</a:t>
            </a:r>
            <a:r>
              <a:rPr lang="en-US" sz="2000" i="1" smtClean="0"/>
              <a:t>/</a:t>
            </a:r>
            <a:r>
              <a:rPr lang="ru-RU" sz="2000" i="1" smtClean="0"/>
              <a:t>под ред. О.М. Лесняк, Л.И.Беневоленской, 2011 (Серия «Клинические рекомендации»)</a:t>
            </a:r>
          </a:p>
          <a:p>
            <a:endParaRPr lang="ru-RU" sz="2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Витамин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ru-RU" b="1" dirty="0" smtClean="0">
                <a:solidFill>
                  <a:srgbClr val="FF0000"/>
                </a:solidFill>
              </a:rPr>
              <a:t> и кальций при лечении </a:t>
            </a:r>
            <a:r>
              <a:rPr lang="ru-RU" b="1" dirty="0" err="1" smtClean="0">
                <a:solidFill>
                  <a:srgbClr val="FF0000"/>
                </a:solidFill>
              </a:rPr>
              <a:t>остеопороза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Карбонат, </a:t>
            </a:r>
            <a:r>
              <a:rPr lang="ru-RU" dirty="0" err="1" smtClean="0"/>
              <a:t>трифосфат</a:t>
            </a:r>
            <a:r>
              <a:rPr lang="ru-RU" dirty="0" smtClean="0"/>
              <a:t> и цитрат кальция одинаково эффективны.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Основание для выбора: переносимость, удобство применения, стоимость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Прием </a:t>
            </a:r>
            <a:r>
              <a:rPr lang="ru-RU" dirty="0" err="1" smtClean="0"/>
              <a:t>глюконата</a:t>
            </a:r>
            <a:r>
              <a:rPr lang="ru-RU" dirty="0" smtClean="0"/>
              <a:t> кальция не рекомендуется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Препараты назначаются на неопределенно длительный срок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гиперкальциемии</a:t>
            </a:r>
            <a:r>
              <a:rPr lang="ru-RU" dirty="0" smtClean="0"/>
              <a:t> требуется осторожность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Витамин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ru-RU" b="1" dirty="0" smtClean="0">
                <a:solidFill>
                  <a:srgbClr val="FF0000"/>
                </a:solidFill>
              </a:rPr>
              <a:t> и кальций при лечении </a:t>
            </a:r>
            <a:r>
              <a:rPr lang="ru-RU" b="1" dirty="0" err="1" smtClean="0">
                <a:solidFill>
                  <a:srgbClr val="FF0000"/>
                </a:solidFill>
              </a:rPr>
              <a:t>остеопороза</a:t>
            </a:r>
            <a:endParaRPr lang="ru-RU" dirty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ru-RU" smtClean="0"/>
              <a:t>Для уменьшения риска побочных эффектов препараты кальция следует принимать после или во время еды.</a:t>
            </a:r>
          </a:p>
          <a:p>
            <a:r>
              <a:rPr lang="ru-RU" smtClean="0"/>
              <a:t>Однократно принятая доза не должна превышать 600 мг элементарного кальция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Какие дозы витамина </a:t>
            </a:r>
            <a:r>
              <a:rPr lang="en-US" b="1" smtClean="0">
                <a:solidFill>
                  <a:srgbClr val="C00000"/>
                </a:solidFill>
              </a:rPr>
              <a:t>D</a:t>
            </a:r>
            <a:r>
              <a:rPr lang="ru-RU" b="1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Пациенты старше 65 лет должны получать минимум 400 МЕ витамина </a:t>
            </a:r>
            <a:r>
              <a:rPr lang="en-US" dirty="0" smtClean="0"/>
              <a:t>D</a:t>
            </a:r>
            <a:r>
              <a:rPr lang="ru-RU" dirty="0" smtClean="0"/>
              <a:t> в день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Пациенты, ведущие малоподвижный образ жизни, не выходящие из дома, с установленным дефицитом витамина </a:t>
            </a:r>
            <a:r>
              <a:rPr lang="en-US" dirty="0" smtClean="0"/>
              <a:t>D</a:t>
            </a:r>
            <a:r>
              <a:rPr lang="ru-RU" dirty="0" smtClean="0"/>
              <a:t> должны получать </a:t>
            </a:r>
            <a:r>
              <a:rPr lang="en-US" dirty="0" smtClean="0"/>
              <a:t>800 ME </a:t>
            </a:r>
            <a:r>
              <a:rPr lang="ru-RU" dirty="0" smtClean="0"/>
              <a:t>ежедневно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Прием витамина </a:t>
            </a:r>
            <a:r>
              <a:rPr lang="en-US" dirty="0" smtClean="0"/>
              <a:t>D</a:t>
            </a:r>
            <a:r>
              <a:rPr lang="ru-RU" dirty="0" smtClean="0"/>
              <a:t> (800 МЕ)  и кальция (1000 мг) приводит к замедлению потери костной ткани и снижению частоты переломов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Лечение недостаточности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Зависит от вида нарушений</a:t>
            </a:r>
          </a:p>
          <a:p>
            <a:r>
              <a:rPr lang="ru-RU" i="1" smtClean="0"/>
              <a:t>Первый тип </a:t>
            </a:r>
            <a:r>
              <a:rPr lang="ru-RU" smtClean="0"/>
              <a:t>– препараты нативного витамина </a:t>
            </a:r>
            <a:r>
              <a:rPr lang="en-US" smtClean="0"/>
              <a:t>D</a:t>
            </a:r>
            <a:endParaRPr lang="ru-RU" smtClean="0"/>
          </a:p>
          <a:p>
            <a:r>
              <a:rPr lang="ru-RU" i="1" smtClean="0"/>
              <a:t>Второй тип </a:t>
            </a:r>
            <a:r>
              <a:rPr lang="ru-RU" smtClean="0"/>
              <a:t>(ХПН, воспалительные заболевания, профилактика падений у пожилых) –  активные метаболиты витамина </a:t>
            </a:r>
            <a:r>
              <a:rPr lang="en-US" smtClean="0"/>
              <a:t>D: </a:t>
            </a:r>
            <a:r>
              <a:rPr lang="ru-RU" smtClean="0"/>
              <a:t>кальцитриол или альфакальцидол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Витамин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r>
              <a:rPr lang="ru-RU" sz="3600" b="1" smtClean="0">
                <a:solidFill>
                  <a:srgbClr val="C00000"/>
                </a:solidFill>
              </a:rPr>
              <a:t> и мышечная сила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0000"/>
                </a:solidFill>
              </a:rPr>
              <a:t>Геномный путь регулирования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мышцах присутствуют рецепторы к  </a:t>
            </a:r>
            <a:r>
              <a:rPr lang="en-US" dirty="0" smtClean="0"/>
              <a:t>D</a:t>
            </a:r>
            <a:r>
              <a:rPr lang="ru-RU" dirty="0" smtClean="0"/>
              <a:t> гормону, который стимулирует быструю пролиферацию и дифференциацию миобластов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Негеномный</a:t>
            </a:r>
            <a:r>
              <a:rPr lang="ru-RU" dirty="0" smtClean="0">
                <a:solidFill>
                  <a:srgbClr val="FF0000"/>
                </a:solidFill>
              </a:rPr>
              <a:t> путь регулирования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err="1" smtClean="0"/>
              <a:t>Фосфолирирование</a:t>
            </a:r>
            <a:r>
              <a:rPr lang="ru-RU" dirty="0" smtClean="0"/>
              <a:t> белков мембраны клеток и активация кальциевых каналов, что необходимо для процесса сокращения мышечных клеток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Профилактика падений у пожилых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3276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возрастом экспрессия рецептора </a:t>
            </a:r>
            <a:r>
              <a:rPr lang="en-US" dirty="0" smtClean="0"/>
              <a:t>D</a:t>
            </a:r>
            <a:r>
              <a:rPr lang="ru-RU" dirty="0" smtClean="0"/>
              <a:t> гормона в мышечной ткани снижается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Уменьшается мышечная сила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Использование витамина </a:t>
            </a:r>
            <a:r>
              <a:rPr lang="en-US" dirty="0" smtClean="0"/>
              <a:t>D </a:t>
            </a:r>
            <a:r>
              <a:rPr lang="ru-RU" dirty="0" smtClean="0"/>
              <a:t>в гормонально активной форме (</a:t>
            </a:r>
            <a:r>
              <a:rPr lang="ru-RU" dirty="0" err="1" smtClean="0"/>
              <a:t>альфакальцидол</a:t>
            </a:r>
            <a:r>
              <a:rPr lang="ru-RU" dirty="0" smtClean="0"/>
              <a:t>) достоверно снижает частоту падений у лиц пожилого и старческого возраста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Средняя терапевтическая доза 1 мкг 1 раз в сутки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Необходимое  условие -  прием 500 мг кальция ежедневно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пожилом и старческом возрасте снижается функциональная активность почек, в которых образуются метаболиты витамина </a:t>
            </a:r>
            <a:r>
              <a:rPr lang="en-US" dirty="0" smtClean="0"/>
              <a:t>D</a:t>
            </a:r>
            <a:r>
              <a:rPr lang="ru-RU" dirty="0" smtClean="0"/>
              <a:t>, имеющие гормональную активность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</a:t>
            </a:r>
            <a:r>
              <a:rPr lang="ru-RU" i="1" dirty="0" err="1" smtClean="0"/>
              <a:t>Штефан</a:t>
            </a:r>
            <a:r>
              <a:rPr lang="ru-RU" i="1" dirty="0" smtClean="0"/>
              <a:t> Х. </a:t>
            </a:r>
            <a:r>
              <a:rPr lang="ru-RU" i="1" dirty="0" err="1" smtClean="0"/>
              <a:t>Шарла</a:t>
            </a:r>
            <a:r>
              <a:rPr lang="ru-RU" i="1" dirty="0" smtClean="0"/>
              <a:t>, 2005</a:t>
            </a:r>
            <a:endParaRPr lang="ru-RU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801813"/>
            <a:ext cx="47244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114800" y="54864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">
                <a:solidFill>
                  <a:schemeClr val="bg2"/>
                </a:solidFill>
                <a:latin typeface="Calibri" pitchFamily="34" charset="0"/>
              </a:rPr>
              <a:t>* Кальций-Д3 Никомед Форте снижает риск переломов и падений на 30%5</a:t>
            </a:r>
            <a:r>
              <a:rPr lang="ru-RU" sz="400">
                <a:solidFill>
                  <a:schemeClr val="bg2"/>
                </a:solidFill>
                <a:latin typeface="Calibri" pitchFamily="34" charset="0"/>
              </a:rPr>
              <a:t>, 8 </a:t>
            </a:r>
            <a:r>
              <a:rPr lang="ru-RU" sz="800">
                <a:solidFill>
                  <a:schemeClr val="bg2"/>
                </a:solidFill>
                <a:latin typeface="Calibri" pitchFamily="34" charset="0"/>
              </a:rPr>
              <a:t>** в 2 таблетках  </a:t>
            </a:r>
            <a:r>
              <a:rPr lang="ru-RU" sz="600">
                <a:solidFill>
                  <a:schemeClr val="bg2"/>
                </a:solidFill>
                <a:latin typeface="Calibri" pitchFamily="34" charset="0"/>
              </a:rPr>
              <a:t>4. И.Н.Захарова, д.м.н., профессор, Н.А.Коровина, д.м.н., профессор, Ю.А.Дмитриева, РМАПО, Москва Медицинский Совет №5 2012 с. 70–80. 5. </a:t>
            </a:r>
            <a:r>
              <a:rPr lang="en-US" sz="600">
                <a:solidFill>
                  <a:schemeClr val="bg2"/>
                </a:solidFill>
                <a:latin typeface="Calibri" pitchFamily="34" charset="0"/>
              </a:rPr>
              <a:t>Mizunuma H., Okano H., Soda M., Tokizawa S., Kagami I., Miyamoto S., Honjo S., Ibuki</a:t>
            </a:r>
            <a:r>
              <a:rPr lang="ru-RU" sz="60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n-US" sz="600">
                <a:solidFill>
                  <a:schemeClr val="bg2"/>
                </a:solidFill>
                <a:latin typeface="Calibri" pitchFamily="34" charset="0"/>
              </a:rPr>
              <a:t>Y. Calcium supplements increase bone mineral density in women with low serum calcium levels during long–term estrogen therapy // Endocr J. 1996. Vol. 43 (4). </a:t>
            </a:r>
            <a:r>
              <a:rPr lang="ru-RU" sz="600">
                <a:solidFill>
                  <a:schemeClr val="bg2"/>
                </a:solidFill>
                <a:latin typeface="Calibri" pitchFamily="34" charset="0"/>
              </a:rPr>
              <a:t>Р. 411–415. // Громова О.А., Торшин И.Ю., Гоголева И.В., Гришина Т.Р., Керимкулова Н.В «Органические соли кальция: перспективы использования в клинической практике»  “Клиническая фармакология” РМЖ № 28 октября 2012. 6. </a:t>
            </a:r>
            <a:r>
              <a:rPr lang="en-US" sz="600">
                <a:solidFill>
                  <a:schemeClr val="bg2"/>
                </a:solidFill>
                <a:latin typeface="Calibri" pitchFamily="34" charset="0"/>
              </a:rPr>
              <a:t>Robert P. Heaney, MD, FACN, M. Susan Dowell, PhD, Cecilia A. Hale, PhD, and Adrianne Bendich, PhD, FACN Calcium Absorption Varies within the Reference Range for Serum 25-Hydroxyvitamin D Journal of the American College of Nutrition, Vol. 22, No. 2, 142–146 (2003). 8. Karkkainen MK, Tuppurainen M, Salovaara K, et al. Does daily vitamin D 800 IU and calcium 1000</a:t>
            </a:r>
            <a:r>
              <a:rPr lang="ru-RU" sz="60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n-US" sz="600">
                <a:solidFill>
                  <a:schemeClr val="bg2"/>
                </a:solidFill>
                <a:latin typeface="Calibri" pitchFamily="34" charset="0"/>
              </a:rPr>
              <a:t>mg supplementation decrease the risk of falling in ambulatory women aged 65-71 years? A 3-year randomized population-based trial (OSTPRE-FPS).// Maturitas. 2010 Apr; 65 (4): 359–65. 9. R. Rizzoli, S. Boonen, M.-L. Brandi Review «Vitamin D supplementation in elderly or postmenopausal women: a 2013 update of the 2008 recommendations</a:t>
            </a:r>
            <a:r>
              <a:rPr lang="ru-RU" sz="6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600">
                <a:solidFill>
                  <a:schemeClr val="bg2"/>
                </a:solidFill>
                <a:latin typeface="Calibri" pitchFamily="34" charset="0"/>
              </a:rPr>
              <a:t>from the European Society for Clinical and Economic Aspects of Osteoporosis and Osteoarthritis (ESCEO)». Current Medical Research &amp; Opinion Vol. 29, No. 4, 2013, 1–9. </a:t>
            </a:r>
          </a:p>
        </p:txBody>
      </p:sp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05225"/>
            <a:ext cx="3733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Активные метаболиты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Кальцитриол</a:t>
            </a:r>
            <a:r>
              <a:rPr lang="ru-RU" dirty="0" smtClean="0"/>
              <a:t>, </a:t>
            </a:r>
            <a:r>
              <a:rPr lang="ru-RU" dirty="0" err="1" smtClean="0"/>
              <a:t>альфакальцидол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Кальцитриол</a:t>
            </a:r>
            <a:r>
              <a:rPr lang="ru-RU" dirty="0" smtClean="0"/>
              <a:t>. Быстро всасывается. Разовая доза – 0,25 мкг, кратность приема и длительность лечения устанавливаются индивидуально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Альфакальцидол</a:t>
            </a:r>
            <a:r>
              <a:rPr lang="ru-RU" dirty="0" smtClean="0"/>
              <a:t> превращается в активную форму, </a:t>
            </a:r>
            <a:r>
              <a:rPr lang="ru-RU" dirty="0" err="1" smtClean="0"/>
              <a:t>метаболизируясь</a:t>
            </a:r>
            <a:r>
              <a:rPr lang="ru-RU" dirty="0" smtClean="0"/>
              <a:t> в печени до 1a,25(ОН)</a:t>
            </a:r>
            <a:r>
              <a:rPr lang="ru-RU" baseline="-25000" dirty="0" smtClean="0"/>
              <a:t>2</a:t>
            </a:r>
            <a:r>
              <a:rPr lang="ru-RU" dirty="0" smtClean="0"/>
              <a:t>D</a:t>
            </a:r>
            <a:r>
              <a:rPr lang="ru-RU" baseline="-25000" dirty="0" smtClean="0"/>
              <a:t>3,</a:t>
            </a:r>
            <a:r>
              <a:rPr lang="ru-RU" dirty="0" smtClean="0"/>
              <a:t> также не нуждается в почечном </a:t>
            </a:r>
            <a:r>
              <a:rPr lang="ru-RU" dirty="0" err="1" smtClean="0"/>
              <a:t>гидроксилировании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Действие </a:t>
            </a:r>
            <a:r>
              <a:rPr lang="ru-RU" dirty="0" err="1" smtClean="0"/>
              <a:t>альфакальцидола</a:t>
            </a:r>
            <a:r>
              <a:rPr lang="ru-RU" dirty="0" smtClean="0"/>
              <a:t> развивается медленно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Однако после однократного введения оно более продолжительно, что определяет его назначение в дозах 0,25–1 мкг 1–2 раза в сутки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Активные метаболиты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292725" cy="4967287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Кальцитриол</a:t>
            </a:r>
            <a:r>
              <a:rPr lang="ru-RU" sz="3200" smtClean="0"/>
              <a:t> (1,25–дигидроксивитамин D) – самый активный метаболит витамина D</a:t>
            </a:r>
            <a:r>
              <a:rPr lang="en-US" sz="3200" smtClean="0"/>
              <a:t> (D</a:t>
            </a:r>
            <a:r>
              <a:rPr lang="ru-RU" sz="3200" smtClean="0"/>
              <a:t> гормон)</a:t>
            </a:r>
          </a:p>
          <a:p>
            <a:r>
              <a:rPr lang="ru-RU" sz="3200" smtClean="0"/>
              <a:t>Синтезируется из кальцидиола (25–гидроксивитамин D), путем гидроксилирирования в почках</a:t>
            </a:r>
          </a:p>
          <a:p>
            <a:pPr>
              <a:buFont typeface="Arial" charset="0"/>
              <a:buNone/>
            </a:pPr>
            <a:endParaRPr lang="ru-RU" sz="2400" smtClean="0"/>
          </a:p>
        </p:txBody>
      </p:sp>
      <p:pic>
        <p:nvPicPr>
          <p:cNvPr id="5" name="irc_mi" descr="http://lecenie.ru/uploads/posts/2013-11/1384958490_hronicheskaya-bolezn-pochek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128" y="2132856"/>
            <a:ext cx="2962672" cy="25922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Этальфа. Механизм действия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436563" y="1557338"/>
            <a:ext cx="8242300" cy="5026025"/>
            <a:chOff x="275" y="981"/>
            <a:chExt cx="5192" cy="3166"/>
          </a:xfrm>
        </p:grpSpPr>
        <p:pic>
          <p:nvPicPr>
            <p:cNvPr id="54275" name="Picture 4" descr="Kidne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9" y="1389"/>
              <a:ext cx="1498" cy="2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6" name="Picture 5" descr="Li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1644"/>
              <a:ext cx="212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7" name="Rectangle 6"/>
            <p:cNvSpPr>
              <a:spLocks noChangeArrowheads="1"/>
            </p:cNvSpPr>
            <p:nvPr/>
          </p:nvSpPr>
          <p:spPr bwMode="auto">
            <a:xfrm>
              <a:off x="275" y="981"/>
              <a:ext cx="115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0" anchor="ctr" anchorCtr="1">
              <a:spAutoFit/>
            </a:bodyPr>
            <a:lstStyle/>
            <a:p>
              <a:pPr indent="457200"/>
              <a:r>
                <a:rPr lang="ru-RU" b="1">
                  <a:latin typeface="Calibri" pitchFamily="34" charset="0"/>
                </a:rPr>
                <a:t>Этальфа</a:t>
              </a:r>
              <a:r>
                <a:rPr lang="ru-RU" b="1" baseline="30000">
                  <a:latin typeface="Calibri" pitchFamily="34" charset="0"/>
                </a:rPr>
                <a:t>®</a:t>
              </a:r>
              <a:r>
                <a:rPr lang="ru-RU" b="1">
                  <a:latin typeface="Calibri" pitchFamily="34" charset="0"/>
                </a:rPr>
                <a:t> </a:t>
              </a:r>
            </a:p>
            <a:p>
              <a:pPr indent="457200"/>
              <a:r>
                <a:rPr lang="ru-RU">
                  <a:latin typeface="Calibri" pitchFamily="34" charset="0"/>
                </a:rPr>
                <a:t>1</a:t>
              </a:r>
              <a:r>
                <a:rPr lang="en-US">
                  <a:latin typeface="Calibri" pitchFamily="34" charset="0"/>
                </a:rPr>
                <a:t>α</a:t>
              </a:r>
              <a:r>
                <a:rPr lang="ru-RU">
                  <a:latin typeface="Calibri" pitchFamily="34" charset="0"/>
                </a:rPr>
                <a:t>-ОН </a:t>
              </a:r>
              <a:r>
                <a:rPr lang="en-US">
                  <a:latin typeface="Calibri" pitchFamily="34" charset="0"/>
                </a:rPr>
                <a:t>D</a:t>
              </a:r>
              <a:r>
                <a:rPr lang="ru-RU">
                  <a:latin typeface="Calibri" pitchFamily="34" charset="0"/>
                </a:rPr>
                <a:t>3</a:t>
              </a:r>
            </a:p>
          </p:txBody>
        </p:sp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1650" y="1010"/>
              <a:ext cx="100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Calibri" pitchFamily="34" charset="0"/>
                </a:rPr>
                <a:t>Витамин </a:t>
              </a:r>
              <a:r>
                <a:rPr lang="en-US" b="1">
                  <a:latin typeface="Calibri" pitchFamily="34" charset="0"/>
                </a:rPr>
                <a:t>D </a:t>
              </a:r>
              <a:r>
                <a:rPr lang="ru-RU" b="1">
                  <a:latin typeface="Calibri" pitchFamily="34" charset="0"/>
                </a:rPr>
                <a:t/>
              </a:r>
              <a:br>
                <a:rPr lang="ru-RU" b="1">
                  <a:latin typeface="Calibri" pitchFamily="34" charset="0"/>
                </a:rPr>
              </a:br>
              <a:r>
                <a:rPr lang="ru-RU" sz="1200" b="1">
                  <a:latin typeface="Calibri" pitchFamily="34" charset="0"/>
                </a:rPr>
                <a:t>Холекальциферол</a:t>
              </a:r>
              <a:endParaRPr lang="ru-RU" b="1">
                <a:latin typeface="Calibri" pitchFamily="34" charset="0"/>
              </a:endParaRPr>
            </a:p>
          </p:txBody>
        </p:sp>
        <p:sp>
          <p:nvSpPr>
            <p:cNvPr id="54279" name="Text Box 8"/>
            <p:cNvSpPr txBox="1">
              <a:spLocks noChangeArrowheads="1"/>
            </p:cNvSpPr>
            <p:nvPr/>
          </p:nvSpPr>
          <p:spPr bwMode="auto">
            <a:xfrm>
              <a:off x="2517" y="1929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Calibri" pitchFamily="34" charset="0"/>
                </a:rPr>
                <a:t>24,25(ОН)</a:t>
              </a:r>
              <a:r>
                <a:rPr lang="ru-RU" baseline="-25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D</a:t>
              </a:r>
              <a:r>
                <a:rPr lang="ru-RU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54280" name="Rectangle 9"/>
            <p:cNvSpPr>
              <a:spLocks noChangeArrowheads="1"/>
            </p:cNvSpPr>
            <p:nvPr/>
          </p:nvSpPr>
          <p:spPr bwMode="auto">
            <a:xfrm>
              <a:off x="4077" y="1884"/>
              <a:ext cx="11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ru-RU" b="1" i="1">
                  <a:latin typeface="Arial Narrow" pitchFamily="34" charset="0"/>
                </a:rPr>
                <a:t>24-гидроксилаза</a:t>
              </a:r>
            </a:p>
          </p:txBody>
        </p:sp>
        <p:sp>
          <p:nvSpPr>
            <p:cNvPr id="54281" name="Rectangle 10"/>
            <p:cNvSpPr>
              <a:spLocks noChangeArrowheads="1"/>
            </p:cNvSpPr>
            <p:nvPr/>
          </p:nvSpPr>
          <p:spPr bwMode="auto">
            <a:xfrm>
              <a:off x="4059" y="2428"/>
              <a:ext cx="11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ru-RU" b="1" i="1">
                  <a:latin typeface="Arial Narrow" pitchFamily="34" charset="0"/>
                </a:rPr>
                <a:t>1α-гидроксилаза</a:t>
              </a:r>
            </a:p>
          </p:txBody>
        </p:sp>
        <p:sp>
          <p:nvSpPr>
            <p:cNvPr id="54282" name="Rectangle 11"/>
            <p:cNvSpPr>
              <a:spLocks noChangeArrowheads="1"/>
            </p:cNvSpPr>
            <p:nvPr/>
          </p:nvSpPr>
          <p:spPr bwMode="auto">
            <a:xfrm>
              <a:off x="2501" y="2432"/>
              <a:ext cx="751" cy="2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25(ОН)</a:t>
              </a:r>
              <a:r>
                <a:rPr lang="en-US">
                  <a:latin typeface="Calibri" pitchFamily="34" charset="0"/>
                </a:rPr>
                <a:t>D</a:t>
              </a:r>
              <a:r>
                <a:rPr lang="ru-RU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54283" name="Rectangle 12"/>
            <p:cNvSpPr>
              <a:spLocks noChangeArrowheads="1"/>
            </p:cNvSpPr>
            <p:nvPr/>
          </p:nvSpPr>
          <p:spPr bwMode="auto">
            <a:xfrm>
              <a:off x="2212" y="3657"/>
              <a:ext cx="918" cy="23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1,25(ОН)</a:t>
              </a:r>
              <a:r>
                <a:rPr lang="ru-RU" baseline="-25000">
                  <a:latin typeface="Calibri" pitchFamily="34" charset="0"/>
                </a:rPr>
                <a:t>2</a:t>
              </a:r>
              <a:r>
                <a:rPr lang="en-US">
                  <a:latin typeface="Calibri" pitchFamily="34" charset="0"/>
                </a:rPr>
                <a:t>D</a:t>
              </a:r>
              <a:r>
                <a:rPr lang="ru-RU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54284" name="Rectangle 13"/>
            <p:cNvSpPr>
              <a:spLocks noChangeArrowheads="1"/>
            </p:cNvSpPr>
            <p:nvPr/>
          </p:nvSpPr>
          <p:spPr bwMode="auto">
            <a:xfrm>
              <a:off x="372" y="2387"/>
              <a:ext cx="11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r>
                <a:rPr lang="ru-RU" b="1" i="1">
                  <a:solidFill>
                    <a:schemeClr val="bg1"/>
                  </a:solidFill>
                  <a:latin typeface="Arial Narrow" pitchFamily="34" charset="0"/>
                </a:rPr>
                <a:t>25-гидроксилаза</a:t>
              </a:r>
            </a:p>
          </p:txBody>
        </p:sp>
        <p:cxnSp>
          <p:nvCxnSpPr>
            <p:cNvPr id="54285" name="AutoShape 14"/>
            <p:cNvCxnSpPr>
              <a:cxnSpLocks noChangeShapeType="1"/>
              <a:stCxn id="54277" idx="2"/>
            </p:cNvCxnSpPr>
            <p:nvPr/>
          </p:nvCxnSpPr>
          <p:spPr bwMode="auto">
            <a:xfrm>
              <a:off x="852" y="1356"/>
              <a:ext cx="0" cy="397"/>
            </a:xfrm>
            <a:prstGeom prst="straightConnector1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cxnSp>
          <p:nvCxnSpPr>
            <p:cNvPr id="54286" name="AutoShape 15"/>
            <p:cNvCxnSpPr>
              <a:cxnSpLocks noChangeShapeType="1"/>
            </p:cNvCxnSpPr>
            <p:nvPr/>
          </p:nvCxnSpPr>
          <p:spPr bwMode="auto">
            <a:xfrm>
              <a:off x="1873" y="1389"/>
              <a:ext cx="0" cy="404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287" name="Freeform 16"/>
            <p:cNvSpPr>
              <a:spLocks/>
            </p:cNvSpPr>
            <p:nvPr/>
          </p:nvSpPr>
          <p:spPr bwMode="auto">
            <a:xfrm>
              <a:off x="1102" y="2700"/>
              <a:ext cx="1058" cy="1073"/>
            </a:xfrm>
            <a:custGeom>
              <a:avLst/>
              <a:gdLst>
                <a:gd name="T0" fmla="*/ 0 w 1058"/>
                <a:gd name="T1" fmla="*/ 0 h 1073"/>
                <a:gd name="T2" fmla="*/ 1058 w 1058"/>
                <a:gd name="T3" fmla="*/ 1073 h 1073"/>
                <a:gd name="T4" fmla="*/ 0 60000 65536"/>
                <a:gd name="T5" fmla="*/ 0 60000 65536"/>
                <a:gd name="T6" fmla="*/ 0 w 1058"/>
                <a:gd name="T7" fmla="*/ 0 h 1073"/>
                <a:gd name="T8" fmla="*/ 1058 w 1058"/>
                <a:gd name="T9" fmla="*/ 1073 h 10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8" h="1073">
                  <a:moveTo>
                    <a:pt x="0" y="0"/>
                  </a:moveTo>
                  <a:lnTo>
                    <a:pt x="1058" y="1073"/>
                  </a:ln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Line 17"/>
            <p:cNvSpPr>
              <a:spLocks noChangeShapeType="1"/>
            </p:cNvSpPr>
            <p:nvPr/>
          </p:nvSpPr>
          <p:spPr bwMode="auto">
            <a:xfrm>
              <a:off x="1655" y="2547"/>
              <a:ext cx="7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Line 18"/>
            <p:cNvSpPr>
              <a:spLocks noChangeShapeType="1"/>
            </p:cNvSpPr>
            <p:nvPr/>
          </p:nvSpPr>
          <p:spPr bwMode="auto">
            <a:xfrm>
              <a:off x="3417" y="2533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Line 19"/>
            <p:cNvSpPr>
              <a:spLocks noChangeShapeType="1"/>
            </p:cNvSpPr>
            <p:nvPr/>
          </p:nvSpPr>
          <p:spPr bwMode="auto">
            <a:xfrm rot="10800000">
              <a:off x="3470" y="2027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Rectangle 20"/>
            <p:cNvSpPr>
              <a:spLocks noChangeArrowheads="1"/>
            </p:cNvSpPr>
            <p:nvPr/>
          </p:nvSpPr>
          <p:spPr bwMode="auto">
            <a:xfrm>
              <a:off x="2281" y="2642"/>
              <a:ext cx="1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25 </a:t>
              </a:r>
              <a:r>
                <a:rPr lang="ru-RU" sz="1200" b="1">
                  <a:latin typeface="Calibri" pitchFamily="34" charset="0"/>
                </a:rPr>
                <a:t>гидроксивитамин</a:t>
              </a:r>
              <a:r>
                <a:rPr lang="en-GB" sz="1200" b="1">
                  <a:latin typeface="Calibri" pitchFamily="34" charset="0"/>
                </a:rPr>
                <a:t> D</a:t>
              </a:r>
              <a:endParaRPr lang="ru-RU" sz="1200" b="1">
                <a:latin typeface="Calibri" pitchFamily="34" charset="0"/>
              </a:endParaRPr>
            </a:p>
            <a:p>
              <a:r>
                <a:rPr lang="ru-RU" sz="1200" b="1">
                  <a:latin typeface="Calibri" pitchFamily="34" charset="0"/>
                </a:rPr>
                <a:t>Кальцифедол</a:t>
              </a:r>
            </a:p>
          </p:txBody>
        </p:sp>
        <p:sp>
          <p:nvSpPr>
            <p:cNvPr id="54292" name="Rectangle 21"/>
            <p:cNvSpPr>
              <a:spLocks noChangeArrowheads="1"/>
            </p:cNvSpPr>
            <p:nvPr/>
          </p:nvSpPr>
          <p:spPr bwMode="auto">
            <a:xfrm>
              <a:off x="1990" y="3859"/>
              <a:ext cx="13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>
                  <a:latin typeface="Calibri" pitchFamily="34" charset="0"/>
                </a:rPr>
                <a:t>1,</a:t>
              </a:r>
              <a:r>
                <a:rPr lang="en-GB" sz="1200" b="1">
                  <a:latin typeface="Calibri" pitchFamily="34" charset="0"/>
                </a:rPr>
                <a:t>25 </a:t>
              </a:r>
              <a:r>
                <a:rPr lang="ru-RU" sz="1200" b="1">
                  <a:latin typeface="Calibri" pitchFamily="34" charset="0"/>
                </a:rPr>
                <a:t>дигидроксивитамин</a:t>
              </a:r>
              <a:r>
                <a:rPr lang="en-GB" sz="1200" b="1">
                  <a:latin typeface="Calibri" pitchFamily="34" charset="0"/>
                </a:rPr>
                <a:t> D</a:t>
              </a:r>
              <a:endParaRPr lang="ru-RU" sz="1200" b="1">
                <a:latin typeface="Calibri" pitchFamily="34" charset="0"/>
              </a:endParaRPr>
            </a:p>
            <a:p>
              <a:r>
                <a:rPr lang="ru-RU" sz="1200" b="1">
                  <a:latin typeface="Calibri" pitchFamily="34" charset="0"/>
                </a:rPr>
                <a:t>Кальцитриол</a:t>
              </a:r>
            </a:p>
          </p:txBody>
        </p:sp>
        <p:sp>
          <p:nvSpPr>
            <p:cNvPr id="54293" name="Text Box 22"/>
            <p:cNvSpPr txBox="1">
              <a:spLocks noChangeArrowheads="1"/>
            </p:cNvSpPr>
            <p:nvPr/>
          </p:nvSpPr>
          <p:spPr bwMode="auto">
            <a:xfrm>
              <a:off x="4876" y="3294"/>
              <a:ext cx="40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PTH</a:t>
              </a:r>
            </a:p>
            <a:p>
              <a:r>
                <a:rPr lang="en-GB">
                  <a:latin typeface="Calibri" pitchFamily="34" charset="0"/>
                </a:rPr>
                <a:t>Ca</a:t>
              </a:r>
              <a:r>
                <a:rPr lang="en-GB" baseline="30000">
                  <a:latin typeface="Calibri" pitchFamily="34" charset="0"/>
                </a:rPr>
                <a:t>2+</a:t>
              </a:r>
            </a:p>
            <a:p>
              <a:r>
                <a:rPr lang="en-GB">
                  <a:latin typeface="Calibri" pitchFamily="34" charset="0"/>
                </a:rPr>
                <a:t>PO</a:t>
              </a:r>
              <a:r>
                <a:rPr lang="en-GB" baseline="-25000">
                  <a:latin typeface="Calibri" pitchFamily="34" charset="0"/>
                </a:rPr>
                <a:t>4</a:t>
              </a:r>
            </a:p>
          </p:txBody>
        </p:sp>
        <p:sp>
          <p:nvSpPr>
            <p:cNvPr id="54294" name="Freeform 23"/>
            <p:cNvSpPr>
              <a:spLocks/>
            </p:cNvSpPr>
            <p:nvPr/>
          </p:nvSpPr>
          <p:spPr bwMode="auto">
            <a:xfrm>
              <a:off x="3161" y="2722"/>
              <a:ext cx="936" cy="1036"/>
            </a:xfrm>
            <a:custGeom>
              <a:avLst/>
              <a:gdLst>
                <a:gd name="T0" fmla="*/ 936 w 936"/>
                <a:gd name="T1" fmla="*/ 0 h 1036"/>
                <a:gd name="T2" fmla="*/ 0 w 936"/>
                <a:gd name="T3" fmla="*/ 1036 h 1036"/>
                <a:gd name="T4" fmla="*/ 0 60000 65536"/>
                <a:gd name="T5" fmla="*/ 0 60000 65536"/>
                <a:gd name="T6" fmla="*/ 0 w 936"/>
                <a:gd name="T7" fmla="*/ 0 h 1036"/>
                <a:gd name="T8" fmla="*/ 936 w 936"/>
                <a:gd name="T9" fmla="*/ 1036 h 10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6" h="1036">
                  <a:moveTo>
                    <a:pt x="936" y="0"/>
                  </a:moveTo>
                  <a:lnTo>
                    <a:pt x="0" y="1036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Rectangle 24"/>
            <p:cNvSpPr>
              <a:spLocks noChangeArrowheads="1"/>
            </p:cNvSpPr>
            <p:nvPr/>
          </p:nvSpPr>
          <p:spPr bwMode="auto">
            <a:xfrm>
              <a:off x="2472" y="2160"/>
              <a:ext cx="11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25 </a:t>
              </a:r>
              <a:r>
                <a:rPr lang="ru-RU" sz="1200" b="1">
                  <a:latin typeface="Calibri" pitchFamily="34" charset="0"/>
                </a:rPr>
                <a:t>гидроксивитамин</a:t>
              </a:r>
              <a:r>
                <a:rPr lang="en-GB" sz="1200" b="1">
                  <a:latin typeface="Calibri" pitchFamily="34" charset="0"/>
                </a:rPr>
                <a:t> D</a:t>
              </a:r>
              <a:endParaRPr lang="ru-RU" sz="1200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Этальфа. Формы препарата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mtClean="0"/>
              <a:t>Капсулы: 	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1 мкг альфакальцидола </a:t>
            </a:r>
            <a:endParaRPr lang="ru-RU" b="1" smtClean="0"/>
          </a:p>
          <a:p>
            <a:pPr lvl="1">
              <a:lnSpc>
                <a:spcPct val="80000"/>
              </a:lnSpc>
            </a:pPr>
            <a:r>
              <a:rPr lang="ru-RU" smtClean="0"/>
              <a:t>0,25 альфакальцидола</a:t>
            </a:r>
            <a:endParaRPr lang="ru-RU" b="1" smtClean="0"/>
          </a:p>
          <a:p>
            <a:pPr>
              <a:lnSpc>
                <a:spcPct val="80000"/>
              </a:lnSpc>
            </a:pPr>
            <a:r>
              <a:rPr lang="ru-RU" smtClean="0"/>
              <a:t>Капли для приема внутрь: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2 мкг/мл альфакальцидола </a:t>
            </a:r>
            <a:br>
              <a:rPr lang="ru-RU" smtClean="0"/>
            </a:br>
            <a:r>
              <a:rPr lang="ru-RU" smtClean="0"/>
              <a:t>(т.е. 0,1 мкг в каждой капле, из расчета 20 капель в 1 мл)</a:t>
            </a:r>
          </a:p>
          <a:p>
            <a:pPr>
              <a:lnSpc>
                <a:spcPct val="80000"/>
              </a:lnSpc>
            </a:pPr>
            <a:r>
              <a:rPr lang="ru-RU" smtClean="0"/>
              <a:t>Раствор для в/в инъекций: 	</a:t>
            </a:r>
          </a:p>
          <a:p>
            <a:pPr lvl="1">
              <a:lnSpc>
                <a:spcPct val="80000"/>
              </a:lnSpc>
            </a:pPr>
            <a:r>
              <a:rPr lang="ru-RU" smtClean="0"/>
              <a:t>2 мкг/мл альфакальцидола в ампулах по </a:t>
            </a:r>
            <a:br>
              <a:rPr lang="ru-RU" smtClean="0"/>
            </a:br>
            <a:r>
              <a:rPr lang="ru-RU" smtClean="0"/>
              <a:t>0,5 мл № 10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Этальфа. Способ применения и дозы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964612" cy="44640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Взрослые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остеопорозе</a:t>
            </a:r>
            <a:r>
              <a:rPr lang="ru-RU" sz="2400" dirty="0" smtClean="0"/>
              <a:t> (сенильном, </a:t>
            </a:r>
            <a:r>
              <a:rPr lang="ru-RU" sz="2400" dirty="0" err="1" smtClean="0"/>
              <a:t>постменопаузальном</a:t>
            </a:r>
            <a:r>
              <a:rPr lang="ru-RU" sz="2400" dirty="0" smtClean="0"/>
              <a:t>, </a:t>
            </a:r>
            <a:r>
              <a:rPr lang="ru-RU" sz="2400" dirty="0" err="1" smtClean="0"/>
              <a:t>стероидном</a:t>
            </a:r>
            <a:r>
              <a:rPr lang="ru-RU" sz="2400" dirty="0" smtClean="0"/>
              <a:t>) 0,5 – 1 мкг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при остеомаляции 2 - 4 мкг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при остеодистрофии при ХПН до 2 мкг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Дети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масса тела менее 20 кг – 0,01 - 0,05 мкг</a:t>
            </a:r>
            <a:r>
              <a:rPr lang="en-US" sz="2400" dirty="0" smtClean="0"/>
              <a:t>/</a:t>
            </a:r>
            <a:r>
              <a:rPr lang="ru-RU" sz="2400" dirty="0" smtClean="0"/>
              <a:t>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масса тела 20 кг и более - 1 мкг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почечная остеодистрофия – 0,04 -0,08 мкг</a:t>
            </a:r>
            <a:r>
              <a:rPr lang="en-US" sz="2400" dirty="0" smtClean="0"/>
              <a:t>/</a:t>
            </a:r>
            <a:r>
              <a:rPr lang="ru-RU" sz="2400" dirty="0" smtClean="0"/>
              <a:t>кг</a:t>
            </a:r>
            <a:r>
              <a:rPr lang="en-US" sz="2400" dirty="0" smtClean="0"/>
              <a:t>/</a:t>
            </a:r>
            <a:r>
              <a:rPr lang="ru-RU" sz="2400" dirty="0" err="1" smtClean="0"/>
              <a:t>сут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600" dirty="0" smtClean="0"/>
              <a:t>Контроль уровня кальция и фосфора в плазме крови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398588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</a:rPr>
              <a:t>Профилактический прием витамина </a:t>
            </a:r>
            <a:r>
              <a:rPr lang="en-US" sz="2800" b="1" smtClean="0">
                <a:solidFill>
                  <a:srgbClr val="C00000"/>
                </a:solidFill>
              </a:rPr>
              <a:t>D </a:t>
            </a:r>
            <a:r>
              <a:rPr lang="ru-RU" sz="2800" b="1" smtClean="0">
                <a:solidFill>
                  <a:srgbClr val="C00000"/>
                </a:solidFill>
              </a:rPr>
              <a:t>и кальция с целью профилактики остеопороза. За и против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5165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Следует ли назначать мужчинам и женщинам репродуктивного возраста витамин </a:t>
            </a:r>
            <a:r>
              <a:rPr lang="en-US" sz="11200" dirty="0" smtClean="0"/>
              <a:t>D</a:t>
            </a:r>
            <a:r>
              <a:rPr lang="ru-RU" sz="11200" dirty="0" smtClean="0"/>
              <a:t> и кальций при отсутствии </a:t>
            </a:r>
            <a:r>
              <a:rPr lang="ru-RU" sz="11200" dirty="0" err="1" smtClean="0"/>
              <a:t>остеопороза</a:t>
            </a:r>
            <a:r>
              <a:rPr lang="ru-RU" sz="11200" dirty="0" smtClean="0"/>
              <a:t> или дефицита витамина </a:t>
            </a:r>
            <a:r>
              <a:rPr lang="en-US" sz="11200" dirty="0" smtClean="0"/>
              <a:t>D</a:t>
            </a:r>
            <a:r>
              <a:rPr lang="ru-RU" sz="11200" dirty="0" smtClean="0"/>
              <a:t> 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Женщинам в менопаузе, не находящимся в домах сестринского ухода, не следует назначать витамин </a:t>
            </a:r>
            <a:r>
              <a:rPr lang="en-US" sz="11200" dirty="0" smtClean="0"/>
              <a:t>D</a:t>
            </a:r>
            <a:r>
              <a:rPr lang="ru-RU" sz="11200" dirty="0" smtClean="0"/>
              <a:t> и кальций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Витамин </a:t>
            </a:r>
            <a:r>
              <a:rPr lang="en-US" sz="11200" dirty="0" smtClean="0"/>
              <a:t>D </a:t>
            </a:r>
            <a:r>
              <a:rPr lang="ru-RU" sz="11200" dirty="0" smtClean="0"/>
              <a:t>и кальций показаны при диагностированном дефиците витамина </a:t>
            </a:r>
            <a:r>
              <a:rPr lang="en-US" sz="11200" dirty="0" smtClean="0"/>
              <a:t>D</a:t>
            </a:r>
            <a:r>
              <a:rPr lang="ru-RU" sz="11200" dirty="0" smtClean="0"/>
              <a:t> и </a:t>
            </a:r>
            <a:r>
              <a:rPr lang="ru-RU" sz="11200" dirty="0" err="1" smtClean="0"/>
              <a:t>остеопорозе</a:t>
            </a:r>
            <a:endParaRPr lang="ru-RU" sz="11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b="1" i="1" dirty="0" smtClean="0">
                <a:solidFill>
                  <a:srgbClr val="FF0000"/>
                </a:solidFill>
              </a:rPr>
              <a:t>Витамин </a:t>
            </a:r>
            <a:r>
              <a:rPr lang="en-US" sz="11200" b="1" i="1" dirty="0" smtClean="0">
                <a:solidFill>
                  <a:srgbClr val="FF0000"/>
                </a:solidFill>
              </a:rPr>
              <a:t>D </a:t>
            </a:r>
            <a:r>
              <a:rPr lang="ru-RU" sz="11200" b="1" i="1" dirty="0" smtClean="0">
                <a:solidFill>
                  <a:srgbClr val="FF0000"/>
                </a:solidFill>
              </a:rPr>
              <a:t>рекомендован пожилым для профилактики падений</a:t>
            </a:r>
            <a:endParaRPr lang="en-US" sz="11200" b="1" i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dirty="0" smtClean="0"/>
              <a:t>Vitamin D and Calcium Supplementation to Prevent Fractures in Adults: U.S. Preventive Services Task Force Recommendation Statement //</a:t>
            </a:r>
            <a:r>
              <a:rPr lang="en-US" sz="6400" i="1" dirty="0" smtClean="0"/>
              <a:t>Ann Intern Med. </a:t>
            </a:r>
            <a:r>
              <a:rPr lang="en-US" sz="6400" dirty="0" smtClean="0"/>
              <a:t>2013;158(9):I-36. doi:10.7326/0003-4819-158-9-201305070-00606 </a:t>
            </a:r>
            <a:endParaRPr lang="ru-RU" sz="6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400" dirty="0" smtClean="0"/>
              <a:t>The U.S. Preventive Services Task Force (USPSTF) is a group of experts that makes recommendations about preventive health care.</a:t>
            </a:r>
            <a:endParaRPr lang="ru-RU" sz="6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smtClean="0">
                <a:solidFill>
                  <a:srgbClr val="C00000"/>
                </a:solidFill>
              </a:rPr>
              <a:t>Влияние приема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r>
              <a:rPr lang="ru-RU" sz="3600" b="1" smtClean="0">
                <a:solidFill>
                  <a:srgbClr val="C00000"/>
                </a:solidFill>
              </a:rPr>
              <a:t> на общую смертность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968875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Проанализировано 50 РКИ (94148 пациентов)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Преобладали женщины 70 лет и старше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Витамин </a:t>
            </a:r>
            <a:r>
              <a:rPr lang="en-US" sz="11200" dirty="0" smtClean="0"/>
              <a:t>D</a:t>
            </a:r>
            <a:r>
              <a:rPr lang="ru-RU" sz="11200" dirty="0" smtClean="0"/>
              <a:t> снижал смертность от всех причин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200" dirty="0" smtClean="0"/>
              <a:t>Анализ различных форм показал достоверное снижение смертности при приеме витамина </a:t>
            </a:r>
            <a:r>
              <a:rPr lang="en-US" sz="11200" dirty="0" smtClean="0"/>
              <a:t>D</a:t>
            </a:r>
            <a:r>
              <a:rPr lang="en-US" sz="8000" dirty="0" smtClean="0"/>
              <a:t>2</a:t>
            </a:r>
            <a:r>
              <a:rPr lang="ru-RU" sz="11200" dirty="0" smtClean="0"/>
              <a:t> </a:t>
            </a:r>
            <a:r>
              <a:rPr lang="en-US" sz="11200" dirty="0" smtClean="0"/>
              <a:t> (NNT – </a:t>
            </a:r>
            <a:r>
              <a:rPr lang="ru-RU" sz="11200" dirty="0" smtClean="0"/>
              <a:t>161</a:t>
            </a:r>
            <a:r>
              <a:rPr lang="en-US" sz="112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err="1" smtClean="0"/>
              <a:t>Vitamin</a:t>
            </a:r>
            <a:r>
              <a:rPr lang="ru-RU" sz="8000" b="1" dirty="0" smtClean="0"/>
              <a:t> D </a:t>
            </a:r>
            <a:r>
              <a:rPr lang="ru-RU" sz="8000" b="1" dirty="0" err="1" smtClean="0"/>
              <a:t>supplementation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for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prevention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of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mortality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in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adults</a:t>
            </a:r>
            <a:r>
              <a:rPr lang="en-US" sz="8000" b="1" dirty="0" smtClean="0"/>
              <a:t>.</a:t>
            </a:r>
            <a:r>
              <a:rPr lang="ru-RU" sz="8000" dirty="0" smtClean="0">
                <a:hlinkClick r:id="rId2"/>
              </a:rPr>
              <a:t> </a:t>
            </a:r>
            <a:r>
              <a:rPr lang="ru-RU" sz="8000" dirty="0" err="1" smtClean="0">
                <a:hlinkClick r:id="rId2"/>
              </a:rPr>
              <a:t>Cochrane</a:t>
            </a:r>
            <a:r>
              <a:rPr lang="ru-RU" sz="8000" dirty="0" smtClean="0">
                <a:hlinkClick r:id="rId2"/>
              </a:rPr>
              <a:t> </a:t>
            </a:r>
            <a:r>
              <a:rPr lang="ru-RU" sz="8000" dirty="0" err="1" smtClean="0">
                <a:hlinkClick r:id="rId2"/>
              </a:rPr>
              <a:t>Metabolic</a:t>
            </a:r>
            <a:r>
              <a:rPr lang="ru-RU" sz="8000" dirty="0" smtClean="0">
                <a:hlinkClick r:id="rId2"/>
              </a:rPr>
              <a:t> </a:t>
            </a:r>
            <a:r>
              <a:rPr lang="ru-RU" sz="8000" dirty="0" err="1" smtClean="0">
                <a:hlinkClick r:id="rId2"/>
              </a:rPr>
              <a:t>and</a:t>
            </a:r>
            <a:r>
              <a:rPr lang="ru-RU" sz="8000" dirty="0" smtClean="0">
                <a:hlinkClick r:id="rId2"/>
              </a:rPr>
              <a:t> </a:t>
            </a:r>
            <a:r>
              <a:rPr lang="ru-RU" sz="8000" dirty="0" err="1" smtClean="0">
                <a:hlinkClick r:id="rId2"/>
              </a:rPr>
              <a:t>Endocrine</a:t>
            </a:r>
            <a:r>
              <a:rPr lang="ru-RU" sz="8000" dirty="0" smtClean="0">
                <a:hlinkClick r:id="rId2"/>
              </a:rPr>
              <a:t> </a:t>
            </a:r>
            <a:r>
              <a:rPr lang="ru-RU" sz="8000" dirty="0" err="1" smtClean="0">
                <a:hlinkClick r:id="rId2"/>
              </a:rPr>
              <a:t>Disorders</a:t>
            </a:r>
            <a:r>
              <a:rPr lang="ru-RU" sz="8000" dirty="0" smtClean="0">
                <a:hlinkClick r:id="rId2"/>
              </a:rPr>
              <a:t> </a:t>
            </a:r>
            <a:r>
              <a:rPr lang="ru-RU" sz="8000" dirty="0" err="1" smtClean="0">
                <a:hlinkClick r:id="rId2"/>
              </a:rPr>
              <a:t>Group</a:t>
            </a:r>
            <a:r>
              <a:rPr lang="en-US" sz="8000" dirty="0" smtClean="0">
                <a:hlinkClick r:id="rId2"/>
              </a:rPr>
              <a:t>. </a:t>
            </a:r>
            <a:r>
              <a:rPr lang="ru-RU" sz="8000" dirty="0" err="1" smtClean="0"/>
              <a:t>Published</a:t>
            </a:r>
            <a:r>
              <a:rPr lang="ru-RU" sz="8000" dirty="0" smtClean="0"/>
              <a:t> </a:t>
            </a:r>
            <a:r>
              <a:rPr lang="ru-RU" sz="8000" dirty="0" err="1" smtClean="0"/>
              <a:t>Online</a:t>
            </a:r>
            <a:r>
              <a:rPr lang="ru-RU" sz="8000" dirty="0" smtClean="0"/>
              <a:t>: 6 JUL 2011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8371" name="Picture 2" descr="C:\Users\Ольга Кузнецова\Pictures\final_cochran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052513"/>
            <a:ext cx="15208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Витамин </a:t>
            </a:r>
            <a:r>
              <a:rPr lang="en-US" sz="3600" b="1" dirty="0" smtClean="0">
                <a:solidFill>
                  <a:srgbClr val="C00000"/>
                </a:solidFill>
              </a:rPr>
              <a:t>D</a:t>
            </a:r>
            <a:r>
              <a:rPr lang="ru-RU" sz="3600" b="1" dirty="0" smtClean="0">
                <a:solidFill>
                  <a:srgbClr val="C00000"/>
                </a:solidFill>
              </a:rPr>
              <a:t> и состояние здоровья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Низкая концентрация </a:t>
            </a:r>
            <a:r>
              <a:rPr lang="en-US" sz="3400" dirty="0" smtClean="0"/>
              <a:t> D (25[OH]D)</a:t>
            </a:r>
            <a:r>
              <a:rPr lang="ru-RU" sz="3400" dirty="0" smtClean="0"/>
              <a:t> ассоциирована со многими заболеваниями помимо </a:t>
            </a:r>
            <a:r>
              <a:rPr lang="ru-RU" sz="3400" dirty="0" err="1" smtClean="0"/>
              <a:t>остеопороза</a:t>
            </a:r>
            <a:endParaRPr lang="ru-RU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Неизвестно, что при этом первично – низкая концентрация</a:t>
            </a:r>
            <a:r>
              <a:rPr lang="en-US" sz="3400" dirty="0" smtClean="0"/>
              <a:t> 25(OH)D</a:t>
            </a:r>
            <a:r>
              <a:rPr lang="ru-RU" sz="3400" dirty="0" smtClean="0"/>
              <a:t> , либо само заболевание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Многие исследования позиционируют низкую концентрацию</a:t>
            </a:r>
            <a:r>
              <a:rPr lang="en-US" sz="3400" dirty="0" smtClean="0"/>
              <a:t> 25(OH)D </a:t>
            </a:r>
            <a:r>
              <a:rPr lang="ru-RU" sz="3400" dirty="0" smtClean="0"/>
              <a:t>как </a:t>
            </a:r>
            <a:r>
              <a:rPr lang="ru-RU" sz="3400" b="1" dirty="0" smtClean="0"/>
              <a:t>маркер плохого </a:t>
            </a:r>
            <a:r>
              <a:rPr lang="ru-RU" sz="3400" dirty="0" smtClean="0"/>
              <a:t>состояния здоровья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Воспалительный процесс может привести к снижению концентрации </a:t>
            </a:r>
            <a:r>
              <a:rPr lang="en-US" sz="3400" dirty="0" smtClean="0"/>
              <a:t> 25(OH)D,</a:t>
            </a:r>
            <a:r>
              <a:rPr lang="ru-RU" sz="3400" dirty="0" smtClean="0"/>
              <a:t> что может объяснить  изменения этого показателя при многих заболеваниях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У пожилых людей дефицит витамина </a:t>
            </a:r>
            <a:r>
              <a:rPr lang="en-US" sz="3400" dirty="0" smtClean="0"/>
              <a:t>D </a:t>
            </a:r>
            <a:r>
              <a:rPr lang="ru-RU" sz="3400" dirty="0" smtClean="0"/>
              <a:t>может объясняться возрастными изменениями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Прием небольших доз витамина </a:t>
            </a:r>
            <a:r>
              <a:rPr lang="en-US" sz="3400" dirty="0" smtClean="0"/>
              <a:t>D</a:t>
            </a:r>
            <a:r>
              <a:rPr lang="ru-RU" sz="3400" dirty="0" smtClean="0"/>
              <a:t> приводит к некоторому увеличению продолжительности жизни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900" dirty="0" err="1" smtClean="0"/>
              <a:t>Autier</a:t>
            </a:r>
            <a:r>
              <a:rPr lang="en-US" sz="2900" dirty="0" smtClean="0"/>
              <a:t> P, et al.</a:t>
            </a:r>
            <a:r>
              <a:rPr lang="ru-RU" sz="2900" dirty="0" smtClean="0"/>
              <a:t> </a:t>
            </a:r>
            <a:r>
              <a:rPr lang="en-US" sz="2900" i="1" dirty="0" smtClean="0"/>
              <a:t>Vitamin D status and ill health: A systematic review //</a:t>
            </a:r>
            <a:br>
              <a:rPr lang="en-US" sz="2900" i="1" dirty="0" smtClean="0"/>
            </a:br>
            <a:r>
              <a:rPr lang="en-US" sz="2900" i="1" dirty="0" smtClean="0"/>
              <a:t>The Lancet Diabetes &amp; Endocrinology, Evidence Based Medicine </a:t>
            </a:r>
            <a:r>
              <a:rPr lang="ru-RU" sz="2900" i="1" dirty="0" smtClean="0"/>
              <a:t> </a:t>
            </a:r>
            <a:r>
              <a:rPr lang="en-US" sz="2900" i="1" dirty="0" smtClean="0"/>
              <a:t>Review Article , 12/19/2013</a:t>
            </a:r>
            <a:endParaRPr lang="ru-RU" sz="29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7740650" cy="2303462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rgbClr val="C00000"/>
                </a:solidFill>
              </a:rPr>
              <a:t>Достаточны ли доказательства связи дефицита витамина </a:t>
            </a:r>
            <a:r>
              <a:rPr lang="en-US" sz="3200" b="1" smtClean="0">
                <a:solidFill>
                  <a:srgbClr val="C00000"/>
                </a:solidFill>
              </a:rPr>
              <a:t>D</a:t>
            </a:r>
            <a:r>
              <a:rPr lang="ru-RU" sz="3200" b="1" smtClean="0">
                <a:solidFill>
                  <a:srgbClr val="C00000"/>
                </a:solidFill>
              </a:rPr>
              <a:t> и сердечно-сосудистых заболеваний?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en-US" sz="2000" i="1" smtClean="0"/>
              <a:t>I.A.Mheid, R.S. Patel, e.a</a:t>
            </a:r>
            <a:r>
              <a:rPr lang="en-US" sz="2000" smtClean="0"/>
              <a:t>. </a:t>
            </a:r>
            <a:r>
              <a:rPr lang="en-US" sz="2000" i="1" smtClean="0"/>
              <a:t>Vitamin D and cardiovascular disease: is the evidence solid?//</a:t>
            </a:r>
            <a:r>
              <a:rPr lang="en-US" sz="2000" smtClean="0"/>
              <a:t> </a:t>
            </a:r>
            <a:r>
              <a:rPr lang="en-US" sz="2000" i="1" smtClean="0"/>
              <a:t>European Heart Journal, 2013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60418" name="Содержимое 7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176713"/>
          </a:xfrm>
        </p:spPr>
        <p:txBody>
          <a:bodyPr/>
          <a:lstStyle/>
          <a:p>
            <a:r>
              <a:rPr lang="ru-RU" sz="2800" smtClean="0"/>
              <a:t>Экспериментальные исследования показали влияние гормонально активных метаболитов витамина </a:t>
            </a:r>
            <a:r>
              <a:rPr lang="en-US" sz="2800" smtClean="0"/>
              <a:t>D</a:t>
            </a:r>
            <a:r>
              <a:rPr lang="ru-RU" sz="2800" smtClean="0"/>
              <a:t> на кардиомиоциты и эндотелий сосудов</a:t>
            </a:r>
          </a:p>
          <a:p>
            <a:r>
              <a:rPr lang="ru-RU" sz="2800" smtClean="0"/>
              <a:t>Низкая концентрация </a:t>
            </a:r>
            <a:r>
              <a:rPr lang="en-US" sz="2800" smtClean="0"/>
              <a:t> 25-OH D </a:t>
            </a:r>
            <a:r>
              <a:rPr lang="ru-RU" sz="2800" smtClean="0"/>
              <a:t>ассоциируется с гипертрофией желудочков, эндотелиальной дисфункцией и активацией ренин-ангиотензиновой системы</a:t>
            </a:r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51725" y="0"/>
            <a:ext cx="1463675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53425" cy="719137"/>
          </a:xfrm>
        </p:spPr>
        <p:txBody>
          <a:bodyPr/>
          <a:lstStyle/>
          <a:p>
            <a:pPr algn="l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039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Дефицит витамина </a:t>
            </a:r>
            <a:r>
              <a:rPr lang="en-US" dirty="0" smtClean="0"/>
              <a:t> D </a:t>
            </a:r>
            <a:r>
              <a:rPr lang="ru-RU" dirty="0" smtClean="0"/>
              <a:t>превалирует у 30 – 50% взрослого населения развитых стран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Причинами является недостаточность солнечной инсоляции и поступления с пищей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эпидемиологических исследованиях доказана тесная связь дефицита витамина </a:t>
            </a:r>
            <a:r>
              <a:rPr lang="en-US" dirty="0" smtClean="0"/>
              <a:t>D </a:t>
            </a:r>
            <a:r>
              <a:rPr lang="ru-RU" dirty="0" smtClean="0"/>
              <a:t> и заболеваемости и смертности от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</a:t>
            </a:r>
            <a:r>
              <a:rPr lang="en-US" dirty="0" smtClean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Необходимы РКИ для подробного изучения </a:t>
            </a:r>
            <a:r>
              <a:rPr lang="ru-RU" b="1" dirty="0" err="1" smtClean="0">
                <a:solidFill>
                  <a:srgbClr val="FF0000"/>
                </a:solidFill>
              </a:rPr>
              <a:t>кардиопротективных</a:t>
            </a:r>
            <a:r>
              <a:rPr lang="ru-RU" b="1" dirty="0" smtClean="0">
                <a:solidFill>
                  <a:srgbClr val="FF0000"/>
                </a:solidFill>
              </a:rPr>
              <a:t> свойств витамина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2060575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Витамин </a:t>
            </a:r>
            <a:r>
              <a:rPr lang="en-US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и риск смерти от сердечно-сосудистых заболеваний</a:t>
            </a:r>
            <a:r>
              <a:rPr lang="ru-RU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60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60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329237"/>
          </a:xfrm>
        </p:spPr>
        <p:txBody>
          <a:bodyPr/>
          <a:lstStyle/>
          <a:p>
            <a:r>
              <a:rPr lang="ru-RU" sz="2800" smtClean="0"/>
              <a:t>Удвоенное содержание </a:t>
            </a:r>
            <a:r>
              <a:rPr lang="en-US" sz="2800" smtClean="0"/>
              <a:t> 25(OH)D </a:t>
            </a:r>
            <a:r>
              <a:rPr lang="ru-RU" sz="2800" smtClean="0"/>
              <a:t> в плазме крови было ассоциировано со снижением смертности на </a:t>
            </a:r>
            <a:r>
              <a:rPr lang="en-US" sz="2800" smtClean="0"/>
              <a:t> 20% [95%</a:t>
            </a:r>
            <a:r>
              <a:rPr lang="ru-RU" sz="2800" smtClean="0"/>
              <a:t>,  ДИ</a:t>
            </a:r>
            <a:r>
              <a:rPr lang="en-US" sz="2800" smtClean="0"/>
              <a:t>: 9–30%]</a:t>
            </a:r>
            <a:r>
              <a:rPr lang="ru-RU" sz="2800" smtClean="0"/>
              <a:t> от сердечно-сосудистых заболеваний и снижением на </a:t>
            </a:r>
            <a:r>
              <a:rPr lang="en-US" sz="2800" smtClean="0"/>
              <a:t>23% (95% </a:t>
            </a:r>
            <a:r>
              <a:rPr lang="ru-RU" sz="2800" smtClean="0"/>
              <a:t> ДИ</a:t>
            </a:r>
            <a:r>
              <a:rPr lang="en-US" sz="2800" smtClean="0"/>
              <a:t>: 14–31%)</a:t>
            </a:r>
            <a:r>
              <a:rPr lang="ru-RU" sz="2800" smtClean="0"/>
              <a:t> смертности от всех причин</a:t>
            </a:r>
          </a:p>
          <a:p>
            <a:r>
              <a:rPr lang="ru-RU" sz="2800" b="1" smtClean="0"/>
              <a:t>Заключение. </a:t>
            </a:r>
            <a:r>
              <a:rPr lang="en-US" sz="2800" smtClean="0"/>
              <a:t> </a:t>
            </a:r>
            <a:r>
              <a:rPr lang="ru-RU" sz="2800" smtClean="0"/>
              <a:t>Несмотря на четкую обратную связь между уровнем концентрации </a:t>
            </a:r>
            <a:r>
              <a:rPr lang="en-US" sz="2800" smtClean="0"/>
              <a:t>25(OH)D </a:t>
            </a:r>
            <a:r>
              <a:rPr lang="ru-RU" sz="2800" smtClean="0"/>
              <a:t>в плазме крови и сердечно-сосудистой смертностью, механизмы этой взаимосвязи требуют дальнейшего клинического изучения</a:t>
            </a:r>
            <a:endParaRPr lang="en-US" sz="2800" smtClean="0"/>
          </a:p>
          <a:p>
            <a:endParaRPr lang="ru-RU" sz="1600" smtClean="0"/>
          </a:p>
          <a:p>
            <a:r>
              <a:rPr lang="en-US" sz="1800" smtClean="0"/>
              <a:t>J. Tomson, J. Emberson e.a. </a:t>
            </a:r>
            <a:r>
              <a:rPr lang="en-US" sz="1800" i="1" smtClean="0"/>
              <a:t>Vitamin D and risk of death from vascular and non-vascular causes in the Whitehall study and meta-analyses of 12 000 deaths//</a:t>
            </a:r>
            <a:r>
              <a:rPr lang="en-US" sz="1800" u="sng" smtClean="0">
                <a:hlinkClick r:id="rId2" tooltip="European heart journal."/>
              </a:rPr>
              <a:t> </a:t>
            </a:r>
            <a:r>
              <a:rPr lang="en-US" sz="2000" i="1" u="sng" smtClean="0">
                <a:hlinkClick r:id="rId2" tooltip="European heart journal."/>
              </a:rPr>
              <a:t>Eur.Heart J.</a:t>
            </a:r>
            <a:r>
              <a:rPr lang="en-US" sz="1200" i="1" smtClean="0"/>
              <a:t> </a:t>
            </a:r>
            <a:r>
              <a:rPr lang="en-US" sz="2000" i="1" smtClean="0"/>
              <a:t>2013, </a:t>
            </a:r>
            <a:r>
              <a:rPr lang="en-US" sz="1800" i="1" smtClean="0"/>
              <a:t>May</a:t>
            </a:r>
            <a:endParaRPr lang="ru-RU" sz="18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Национальный институт рака (США)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27313" y="4292600"/>
            <a:ext cx="6192837" cy="1800225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/>
              <a:t>      Директор Национального института рака (США) Гарольд </a:t>
            </a:r>
            <a:r>
              <a:rPr lang="ru-RU" sz="2600" i="1" dirty="0" err="1" smtClean="0"/>
              <a:t>Вармус</a:t>
            </a:r>
            <a:r>
              <a:rPr lang="ru-RU" sz="2600" i="1" dirty="0" smtClean="0"/>
              <a:t> лауреат Нобелевской премии (генетические изменения, лежащие в основе развития  рака)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7" name="Содержимое 6" descr="http://www.cancer.gov/PublishedContent/Images/aboutnci/director/varmus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1196752"/>
            <a:ext cx="2304256" cy="288032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2" name="Рисунок 7" descr="http://www.cancer.gov/PublishedContent/Images/SharedItems/TimelyContentZone/1216_report_to_nation_pa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58324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Что влияет на выработку витамина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Выраженность кожной пигментации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Широта расположения региона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Продолжительность дня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Время года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Погодные условия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Площадь кожного покрова, не покрытого одеждой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 странах, расположенных в северных широтах, в период с октября по март синтез витамина </a:t>
            </a:r>
            <a:r>
              <a:rPr lang="en-US" dirty="0" smtClean="0"/>
              <a:t>D</a:t>
            </a:r>
            <a:r>
              <a:rPr lang="ru-RU" sz="2600" dirty="0" smtClean="0"/>
              <a:t>3 </a:t>
            </a:r>
            <a:r>
              <a:rPr lang="ru-RU" sz="3500" dirty="0" smtClean="0"/>
              <a:t>практически отсутствует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Исследование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r>
              <a:rPr lang="ru-RU" sz="3600" b="1" smtClean="0">
                <a:solidFill>
                  <a:srgbClr val="C00000"/>
                </a:solidFill>
              </a:rPr>
              <a:t> как средства профилактики рака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(</a:t>
            </a:r>
            <a:r>
              <a:rPr lang="en-US" dirty="0" smtClean="0">
                <a:hlinkClick r:id="rId3"/>
              </a:rPr>
              <a:t>Vitamin D/Calcium Polyp Prevention Study</a:t>
            </a:r>
            <a:r>
              <a:rPr lang="ru-RU" dirty="0" smtClean="0"/>
              <a:t> – закончен набор более 2200 пациентов у которых была удалена опухоль толстой кишки.  Исследование будет закончено в 2017 г.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Исследование «</a:t>
            </a:r>
            <a:r>
              <a:rPr lang="en-US" dirty="0" smtClean="0"/>
              <a:t>The Vitamin D and Omega-3 Trial (</a:t>
            </a:r>
            <a:r>
              <a:rPr lang="en-US" dirty="0" smtClean="0">
                <a:hlinkClick r:id="rId4"/>
              </a:rPr>
              <a:t>VITAL</a:t>
            </a:r>
            <a:r>
              <a:rPr lang="en-US" dirty="0" smtClean="0"/>
              <a:t>)</a:t>
            </a:r>
            <a:r>
              <a:rPr lang="ru-RU" dirty="0" smtClean="0"/>
              <a:t>» направлено на изучение эффективности витамина </a:t>
            </a:r>
            <a:r>
              <a:rPr lang="en-US" dirty="0" smtClean="0"/>
              <a:t>D</a:t>
            </a:r>
            <a:r>
              <a:rPr lang="ru-RU" dirty="0" smtClean="0"/>
              <a:t> как средства профилактики любых видов опухоли у исходно здоровых пожилых мужчин и женщин.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Планируется включить в исследование 20 000 пациентов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Завершение исследования в 2016 г.</a:t>
            </a:r>
            <a:r>
              <a:rPr lang="en-US" dirty="0" smtClean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hlinkClick r:id="rId5"/>
              </a:rPr>
              <a:t>http://www.cancer.gov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132138" y="1196975"/>
            <a:ext cx="5554662" cy="482441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3800" i="1" dirty="0" smtClean="0"/>
              <a:t>«…</a:t>
            </a:r>
            <a:r>
              <a:rPr lang="en-US" sz="3800" i="1" dirty="0" smtClean="0"/>
              <a:t> worldwide vitamin D nutritional policy is now at a crossroads</a:t>
            </a:r>
            <a:r>
              <a:rPr lang="ru-RU" sz="3800" i="1" dirty="0" smtClean="0"/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en-US" dirty="0" smtClean="0">
                <a:hlinkClick r:id="rId2"/>
              </a:rPr>
              <a:t>Norman AW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Bouillon R</a:t>
            </a:r>
            <a:r>
              <a:rPr lang="ru-RU" dirty="0" smtClean="0"/>
              <a:t>. </a:t>
            </a:r>
            <a:r>
              <a:rPr lang="en-US" dirty="0" smtClean="0"/>
              <a:t>Vitamin D nutritional policy needs a vision for the future//</a:t>
            </a:r>
            <a:r>
              <a:rPr lang="en-US" dirty="0" smtClean="0">
                <a:hlinkClick r:id="rId4" tooltip="Experimental biology and medicine (Maywood, N.J.)."/>
              </a:rPr>
              <a:t>Exp </a:t>
            </a:r>
            <a:r>
              <a:rPr lang="en-US" dirty="0" err="1" smtClean="0">
                <a:hlinkClick r:id="rId4" tooltip="Experimental biology and medicine (Maywood, N.J.)."/>
              </a:rPr>
              <a:t>Biol</a:t>
            </a:r>
            <a:r>
              <a:rPr lang="en-US" dirty="0" smtClean="0">
                <a:hlinkClick r:id="rId4" tooltip="Experimental biology and medicine (Maywood, N.J.)."/>
              </a:rPr>
              <a:t> Med (Maywood).</a:t>
            </a:r>
            <a:r>
              <a:rPr lang="ru-RU" dirty="0" smtClean="0"/>
              <a:t> 2010, Sep;235(9):1034-45.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irc_mi" descr="http://biochemistry.ucr.edu/faculty/norman/dr_norman_portrait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208823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Гормональная активность витамина </a:t>
            </a:r>
            <a:r>
              <a:rPr lang="en-US" sz="3600" b="1" smtClean="0">
                <a:solidFill>
                  <a:srgbClr val="C00000"/>
                </a:solidFill>
              </a:rPr>
              <a:t>D</a:t>
            </a:r>
            <a:r>
              <a:rPr lang="ru-RU" sz="3600" b="1" smtClean="0">
                <a:solidFill>
                  <a:srgbClr val="C00000"/>
                </a:solidFill>
              </a:rPr>
              <a:t> и специфические рецепторы (</a:t>
            </a:r>
            <a:r>
              <a:rPr lang="en-US" sz="3600" b="1" smtClean="0">
                <a:solidFill>
                  <a:srgbClr val="C00000"/>
                </a:solidFill>
              </a:rPr>
              <a:t>VDR)</a:t>
            </a:r>
            <a:r>
              <a:rPr lang="ru-RU" sz="36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Открыта американскими учеными </a:t>
            </a:r>
            <a:r>
              <a:rPr lang="en-US" dirty="0" smtClean="0"/>
              <a:t>H.F. De Luka, </a:t>
            </a:r>
            <a:r>
              <a:rPr lang="en-US" dirty="0" err="1" smtClean="0"/>
              <a:t>A.W.Norman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Первые рецепторы были обнаружены в кишечнике, костях и почках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настоящее время обнаружены в 38 органах и тканях организма, что обеспечивает влияние гормонально активных форм витамина </a:t>
            </a:r>
            <a:r>
              <a:rPr lang="en-US" dirty="0" smtClean="0"/>
              <a:t>D</a:t>
            </a:r>
            <a:r>
              <a:rPr lang="ru-RU" dirty="0" smtClean="0"/>
              <a:t> на жизнедеятельность организма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Влияние на костную ткань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ru-RU" smtClean="0"/>
              <a:t>Гормонально активная форма витамина </a:t>
            </a:r>
            <a:r>
              <a:rPr lang="en-US" smtClean="0"/>
              <a:t>D(D</a:t>
            </a:r>
            <a:r>
              <a:rPr lang="ru-RU" smtClean="0"/>
              <a:t> гормон)</a:t>
            </a:r>
          </a:p>
          <a:p>
            <a:r>
              <a:rPr lang="ru-RU" smtClean="0"/>
              <a:t>1a,25–дигидроксивитамин D</a:t>
            </a:r>
            <a:r>
              <a:rPr lang="ru-RU" baseline="-25000" smtClean="0"/>
              <a:t>3</a:t>
            </a:r>
            <a:r>
              <a:rPr lang="ru-RU" smtClean="0"/>
              <a:t> 1a,25(ОН)</a:t>
            </a:r>
            <a:r>
              <a:rPr lang="ru-RU" baseline="-25000" smtClean="0"/>
              <a:t>2</a:t>
            </a:r>
            <a:r>
              <a:rPr lang="ru-RU" smtClean="0"/>
              <a:t>D</a:t>
            </a:r>
            <a:r>
              <a:rPr lang="ru-RU" baseline="-25000" smtClean="0"/>
              <a:t>3</a:t>
            </a:r>
            <a:endParaRPr lang="ru-RU" smtClean="0"/>
          </a:p>
          <a:p>
            <a:r>
              <a:rPr lang="ru-RU" smtClean="0"/>
              <a:t> Инициирует работу гена, ответственного за синтез кальций-связанного белка, который образуется в эпителиоцитах кишки</a:t>
            </a:r>
          </a:p>
          <a:p>
            <a:r>
              <a:rPr lang="ru-RU" smtClean="0"/>
              <a:t>Этот белок осуществляет доставку  кальция к участкам костной матрицы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Витамин D. Влияние на кость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Обеспечивает </a:t>
            </a:r>
            <a:r>
              <a:rPr lang="ru-RU" dirty="0" err="1" smtClean="0"/>
              <a:t>кальцификацию</a:t>
            </a:r>
            <a:r>
              <a:rPr lang="ru-RU" dirty="0" smtClean="0"/>
              <a:t> костей путем увеличения всасывания кальция и фосфатов из кишечника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Без участия витамина D лишь 10–15% пищевого кальция и 60% фосфора абсорбируются в кишечнике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Взаимодействие между 1α,25–</a:t>
            </a:r>
            <a:r>
              <a:rPr lang="ru-RU" dirty="0" err="1" smtClean="0"/>
              <a:t>дигидроксивитамином</a:t>
            </a:r>
            <a:r>
              <a:rPr lang="ru-RU" dirty="0" smtClean="0"/>
              <a:t> D</a:t>
            </a:r>
            <a:r>
              <a:rPr lang="ru-RU" baseline="-25000" dirty="0" smtClean="0"/>
              <a:t>3</a:t>
            </a:r>
            <a:r>
              <a:rPr lang="ru-RU" dirty="0" smtClean="0"/>
              <a:t> и рецепторами повышает эффективность кишечной абсорбции Са2+ до 30–40%, т.е. в 2–4 раза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solidFill>
                  <a:srgbClr val="C00000"/>
                </a:solidFill>
              </a:rPr>
              <a:t>Физиологические системы и процессы, реагирующие на гормонально активную форму витамина </a:t>
            </a:r>
            <a:r>
              <a:rPr lang="en-US" sz="2800" b="1" smtClean="0">
                <a:solidFill>
                  <a:srgbClr val="C00000"/>
                </a:solidFill>
              </a:rPr>
              <a:t>D </a:t>
            </a:r>
            <a:r>
              <a:rPr lang="en-US" sz="2400" i="1" smtClean="0"/>
              <a:t>(Norman A.W, Bouillon R, 2010)</a:t>
            </a:r>
            <a:endParaRPr lang="ru-RU" sz="2800" i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713788" cy="501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447"/>
                <a:gridCol w="2748198"/>
                <a:gridCol w="2904323"/>
              </a:tblGrid>
              <a:tr h="12641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Физиологические</a:t>
                      </a:r>
                      <a:r>
                        <a:rPr lang="ru-RU" sz="2400" baseline="0" dirty="0" smtClean="0"/>
                        <a:t> системы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Физиологические процессы и влияние на них 1,25(</a:t>
                      </a:r>
                      <a:r>
                        <a:rPr lang="en-US" sz="2000" dirty="0" smtClean="0"/>
                        <a:t>OH)</a:t>
                      </a:r>
                      <a:r>
                        <a:rPr lang="en-US" sz="1800" dirty="0" smtClean="0"/>
                        <a:t>2</a:t>
                      </a:r>
                      <a:r>
                        <a:rPr lang="en-US" sz="2000" dirty="0" smtClean="0"/>
                        <a:t>D</a:t>
                      </a:r>
                      <a:r>
                        <a:rPr lang="en-US" sz="18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Нарушения</a:t>
                      </a:r>
                      <a:r>
                        <a:rPr lang="ru-RU" sz="2000" baseline="0" dirty="0" smtClean="0"/>
                        <a:t> и болезни, связанные с дефицитом витамина </a:t>
                      </a:r>
                      <a:r>
                        <a:rPr lang="en-US" sz="2000" baseline="0" dirty="0" smtClean="0"/>
                        <a:t>D</a:t>
                      </a:r>
                      <a:endParaRPr lang="ru-RU" sz="2000" dirty="0"/>
                    </a:p>
                  </a:txBody>
                  <a:tcPr/>
                </a:tc>
              </a:tr>
              <a:tr h="1146589">
                <a:tc>
                  <a:txBody>
                    <a:bodyPr/>
                    <a:lstStyle/>
                    <a:p>
                      <a:r>
                        <a:rPr lang="ru-RU" dirty="0" smtClean="0"/>
                        <a:t>Гомеостаз</a:t>
                      </a:r>
                      <a:r>
                        <a:rPr lang="ru-RU" baseline="0" dirty="0" smtClean="0"/>
                        <a:t> кальция и </a:t>
                      </a:r>
                      <a:r>
                        <a:rPr lang="ru-RU" baseline="0" dirty="0" err="1" smtClean="0"/>
                        <a:t>ремоделирование</a:t>
                      </a:r>
                      <a:r>
                        <a:rPr lang="ru-RU" baseline="0" dirty="0" smtClean="0"/>
                        <a:t> костной ткани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Всасывание в кишечнике и </a:t>
                      </a:r>
                      <a:r>
                        <a:rPr lang="ru-RU" baseline="0" dirty="0" err="1" smtClean="0"/>
                        <a:t>ремоделирование</a:t>
                      </a:r>
                      <a:r>
                        <a:rPr lang="ru-RU" baseline="0" dirty="0" smtClean="0"/>
                        <a:t> костной ткани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Рахит, остеомаляция,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остеопороз</a:t>
                      </a:r>
                      <a:endParaRPr lang="ru-RU" dirty="0"/>
                    </a:p>
                  </a:txBody>
                  <a:tcPr/>
                </a:tc>
              </a:tr>
              <a:tr h="1146589"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клетки организма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Регуляция клеточного цикла, торможение клеточной пролиферации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Повышается риск</a:t>
                      </a:r>
                      <a:r>
                        <a:rPr lang="ru-RU" baseline="0" dirty="0" smtClean="0"/>
                        <a:t> рака простаты, молочной железы,  прямой кишки, лейкемии и др.</a:t>
                      </a:r>
                      <a:endParaRPr lang="ru-RU" dirty="0"/>
                    </a:p>
                  </a:txBody>
                  <a:tcPr/>
                </a:tc>
              </a:tr>
              <a:tr h="1411187">
                <a:tc>
                  <a:txBody>
                    <a:bodyPr/>
                    <a:lstStyle/>
                    <a:p>
                      <a:r>
                        <a:rPr lang="ru-RU" dirty="0" smtClean="0"/>
                        <a:t>Иммунная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Стимуляция синтеза макрофагов и </a:t>
                      </a:r>
                      <a:r>
                        <a:rPr lang="ru-RU" dirty="0" err="1" smtClean="0"/>
                        <a:t>антимикробных</a:t>
                      </a:r>
                      <a:r>
                        <a:rPr lang="ru-RU" dirty="0" smtClean="0"/>
                        <a:t> пептидов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Инфекционные заболевания, включая туберкулез, аутоиммунные заболевания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2657</Words>
  <Application>Microsoft Office PowerPoint</Application>
  <PresentationFormat>Экран (4:3)</PresentationFormat>
  <Paragraphs>324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Calibri</vt:lpstr>
      <vt:lpstr>Arial</vt:lpstr>
      <vt:lpstr>Wingdings</vt:lpstr>
      <vt:lpstr>Symbol</vt:lpstr>
      <vt:lpstr>Arial Narrow</vt:lpstr>
      <vt:lpstr>Тема Office</vt:lpstr>
      <vt:lpstr>Влияние витамина D и кальция на здоровье костной ткани</vt:lpstr>
      <vt:lpstr>Витамин D</vt:lpstr>
      <vt:lpstr> Поступление в организм</vt:lpstr>
      <vt:lpstr>Активные метаболиты витамина D</vt:lpstr>
      <vt:lpstr>Что влияет на выработку витамина D3 </vt:lpstr>
      <vt:lpstr>Гормональная активность витамина D и специфические рецепторы (VDR) </vt:lpstr>
      <vt:lpstr>Влияние на костную ткань</vt:lpstr>
      <vt:lpstr>Витамин D. Влияние на кость</vt:lpstr>
      <vt:lpstr>Физиологические системы и процессы, реагирующие на гормонально активную форму витамина D (Norman A.W, Bouillon R, 2010)</vt:lpstr>
      <vt:lpstr>Слайд 10</vt:lpstr>
      <vt:lpstr>Дефицит витамина D</vt:lpstr>
      <vt:lpstr>Слайд 12</vt:lpstr>
      <vt:lpstr>Дефицит витамина D у здоровых людей</vt:lpstr>
      <vt:lpstr>Распространенность дефицита D у детей и подростков в США</vt:lpstr>
      <vt:lpstr>Потребность в витамине D</vt:lpstr>
      <vt:lpstr>Кальций. Роль в организме</vt:lpstr>
      <vt:lpstr>Кальций. Роль в организме</vt:lpstr>
      <vt:lpstr>Кальций. Профилактика и лечение остеопороза</vt:lpstr>
      <vt:lpstr>Определение кальция в плазме крови</vt:lpstr>
      <vt:lpstr>Соли кальция. Побочные эффекты</vt:lpstr>
      <vt:lpstr>Повышается ли риск сердечно-сосудистых осложнений при приеме солей кальция?</vt:lpstr>
      <vt:lpstr>Источники поступления кальция в организм</vt:lpstr>
      <vt:lpstr>Содержание кальция в некоторых продуктах питания (на 100 г)</vt:lpstr>
      <vt:lpstr>Расчет потребления кальция с продуктами питания</vt:lpstr>
      <vt:lpstr>Количество элементарного кальция в его солях</vt:lpstr>
      <vt:lpstr>Источники витамина D</vt:lpstr>
      <vt:lpstr>Содержание витамина D в продуктах питания (МЕ)</vt:lpstr>
      <vt:lpstr>Почему надо назначать витамин D людям старше 65 лет</vt:lpstr>
      <vt:lpstr>Дефицит (недостаточность) витамина D</vt:lpstr>
      <vt:lpstr>Дефицит (недостаточность) витамина D</vt:lpstr>
      <vt:lpstr>Витамин D и кальций при лечении остеопороза</vt:lpstr>
      <vt:lpstr>Витамин D и кальций при лечении остеопороза</vt:lpstr>
      <vt:lpstr>Витамин D и кальций при лечении остеопороза</vt:lpstr>
      <vt:lpstr>Какие дозы витамина D?</vt:lpstr>
      <vt:lpstr>Лечение недостаточности витамина D</vt:lpstr>
      <vt:lpstr>Витамин D и мышечная сила</vt:lpstr>
      <vt:lpstr>Профилактика падений у пожилых</vt:lpstr>
      <vt:lpstr>Слайд 38</vt:lpstr>
      <vt:lpstr>Активные метаболиты витамина D</vt:lpstr>
      <vt:lpstr>Этальфа. Механизм действия</vt:lpstr>
      <vt:lpstr>Этальфа. Формы препарата</vt:lpstr>
      <vt:lpstr>Этальфа. Способ применения и дозы</vt:lpstr>
      <vt:lpstr>Профилактический прием витамина D и кальция с целью профилактики остеопороза. За и против</vt:lpstr>
      <vt:lpstr>Влияние приема витамина D на общую смертность </vt:lpstr>
      <vt:lpstr>Витамин D и состояние здоровья</vt:lpstr>
      <vt:lpstr>Достаточны ли доказательства связи дефицита витамина D и сердечно-сосудистых заболеваний? I.A.Mheid, R.S. Patel, e.a. Vitamin D and cardiovascular disease: is the evidence solid?// European Heart Journal, 2013  </vt:lpstr>
      <vt:lpstr> </vt:lpstr>
      <vt:lpstr>Витамин D и риск смерти от сердечно-сосудистых заболеваний </vt:lpstr>
      <vt:lpstr>Национальный институт рака (США)</vt:lpstr>
      <vt:lpstr>Исследование витамина D как средства профилактики рака</vt:lpstr>
      <vt:lpstr>Заключение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витамина Д в профилактике и лечении остеопороза</dc:title>
  <dc:creator>HP</dc:creator>
  <cp:lastModifiedBy>irina.moiseeva</cp:lastModifiedBy>
  <cp:revision>178</cp:revision>
  <dcterms:created xsi:type="dcterms:W3CDTF">2014-01-14T16:26:35Z</dcterms:created>
  <dcterms:modified xsi:type="dcterms:W3CDTF">2014-06-09T07:57:28Z</dcterms:modified>
</cp:coreProperties>
</file>