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5"/>
  </p:notesMasterIdLst>
  <p:sldIdLst>
    <p:sldId id="256" r:id="rId2"/>
    <p:sldId id="359" r:id="rId3"/>
    <p:sldId id="393" r:id="rId4"/>
    <p:sldId id="395" r:id="rId5"/>
    <p:sldId id="396" r:id="rId6"/>
    <p:sldId id="428" r:id="rId7"/>
    <p:sldId id="399" r:id="rId8"/>
    <p:sldId id="400" r:id="rId9"/>
    <p:sldId id="401" r:id="rId10"/>
    <p:sldId id="318" r:id="rId11"/>
    <p:sldId id="416" r:id="rId12"/>
    <p:sldId id="417" r:id="rId13"/>
    <p:sldId id="266" r:id="rId14"/>
    <p:sldId id="415" r:id="rId15"/>
    <p:sldId id="404" r:id="rId16"/>
    <p:sldId id="403" r:id="rId17"/>
    <p:sldId id="429" r:id="rId18"/>
    <p:sldId id="431" r:id="rId19"/>
    <p:sldId id="357" r:id="rId20"/>
    <p:sldId id="386" r:id="rId21"/>
    <p:sldId id="418" r:id="rId22"/>
    <p:sldId id="387" r:id="rId23"/>
    <p:sldId id="426" r:id="rId24"/>
    <p:sldId id="405" r:id="rId25"/>
    <p:sldId id="432" r:id="rId26"/>
    <p:sldId id="273" r:id="rId27"/>
    <p:sldId id="277" r:id="rId28"/>
    <p:sldId id="308" r:id="rId29"/>
    <p:sldId id="310" r:id="rId30"/>
    <p:sldId id="312" r:id="rId31"/>
    <p:sldId id="433" r:id="rId32"/>
    <p:sldId id="434" r:id="rId33"/>
    <p:sldId id="411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48"/>
    <a:srgbClr val="D6F4FF"/>
    <a:srgbClr val="569826"/>
    <a:srgbClr val="FF3715"/>
    <a:srgbClr val="00223A"/>
    <a:srgbClr val="012B49"/>
    <a:srgbClr val="023152"/>
    <a:srgbClr val="FFF7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6" autoAdjust="0"/>
    <p:restoredTop sz="83513" autoAdjust="0"/>
  </p:normalViewPr>
  <p:slideViewPr>
    <p:cSldViewPr snapToGrid="0">
      <p:cViewPr varScale="1">
        <p:scale>
          <a:sx n="70" d="100"/>
          <a:sy n="70" d="100"/>
        </p:scale>
        <p:origin x="-1229" y="-77"/>
      </p:cViewPr>
      <p:guideLst>
        <p:guide orient="horz" pos="2160"/>
        <p:guide orient="horz"/>
        <p:guide pos="2880"/>
        <p:guide pos="1685"/>
      </p:guideLst>
    </p:cSldViewPr>
  </p:slideViewPr>
  <p:outlineViewPr>
    <p:cViewPr>
      <p:scale>
        <a:sx n="33" d="100"/>
        <a:sy n="33" d="100"/>
      </p:scale>
      <p:origin x="0" y="-199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924C65-2C8A-4B71-B477-2173A6EFE62A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2F53D8-249D-4A80-BAD6-9F6CC50A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270896-DA30-45D2-9CE8-D2FEBB5A3F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8305B-4064-4746-A058-82BB5EF2BC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2D2ED-20D5-477A-A8BE-496285DAE9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2D6831-ACAA-4B40-B50B-17B60EF645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B74E72-C2CD-4D31-9818-E31426DE39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D27508-BE95-458B-8FD4-09BA5A3B70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FEBE1C-87B5-4520-9F71-0BAA2D981E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08DFE-FC4D-4813-9D58-4335BCDCF9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D78FA9-8FB3-4B24-920E-74331207E3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D14F85-5BAA-4F09-BA47-5325E7EE91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F4A95-ED7E-4C2B-9339-06D6FE46D4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EF5A54-FF08-4BB9-BE11-BB72456BD9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680520-8EFB-4616-9C2A-675DC15791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19E0CC-DAA1-4048-BA04-FE4761C811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6137FE-3030-41AA-B780-4863438EA0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7A96E-4470-4607-A9BE-B7717F0133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AE1A80-808C-47F4-A069-146740905889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5F776B-8C88-4DA5-863A-526D856841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E5571-6CDD-498D-9B8B-EC644914FA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7A0C22-8593-49FF-B7A1-8872876D81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67CD21-DB18-4E5E-8CCF-C101BD578A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 typeface="Calibri Light"/>
              <a:buAutoNum type="arabicPeriod"/>
            </a:pPr>
            <a:endParaRPr lang="ru-RU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9EE4C-005F-4B28-9B07-5C55C83BE4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1139C9-18BD-445F-8447-DE64ED8143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1F0064-095A-44C9-8D02-9461983C08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6867C-9878-4EBC-B839-707183A42A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37D3B-4E5F-4D6C-A97E-10D8DBA1F6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863" fontAlgn="base">
              <a:spcBef>
                <a:spcPct val="0"/>
              </a:spcBef>
              <a:spcAft>
                <a:spcPct val="0"/>
              </a:spcAft>
            </a:pPr>
            <a:fld id="{41DA68CF-5C03-487D-B828-4A309585AF1A}" type="slidenum">
              <a:rPr lang="en-US">
                <a:latin typeface="Arial" charset="0"/>
              </a:rPr>
              <a:pPr defTabSz="931863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latin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37A4A-4C6E-4F40-9359-525F233C72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3FCC3-B5E7-40A7-AFDE-5E94481BD9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55C690-64E8-4C17-B8A3-683C4A6D5A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04FADA-3094-43F5-AC62-7574C762C7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A94E12-469F-4B0D-9CFD-F1F0666919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1E13E1-8B01-4340-9636-6AD6552C4D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91583-3805-4C15-8151-97B1DE73DC54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2231-F814-4D35-96CF-C99EC204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75FF-5BA4-4548-BD88-061569C91119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6B8F-7A59-4D19-AE75-D28B6B7D7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6A16-60ED-4103-BC23-0D424AC12A0A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F3C9-36AA-4130-BDB5-B94953EA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CC0E-C8F4-4BEF-A444-F2C6E653AAD7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B6AE-CC52-4846-ADD6-01931E017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3851-BA60-460B-A664-3D353BE738F8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E015-D57A-4C41-887D-014273B6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8F572-7C14-4D85-9B2E-863D5FFEC1E3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76B5-498A-4723-A55D-B8D0DBFE2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D40AE-70E0-4286-95F8-EBFF60C073E4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01FE-6D2A-40C7-A644-1B026924D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1FE66-AA44-4CEC-B482-BEACF61EA83C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D62A-9734-4BF1-ACBB-EF35D396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985C-DC08-4583-A72E-AEDA3BB8A731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590B-A94E-4743-904B-5A56B0ED2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28FA-9A2F-4871-A2C2-51EC249C8B5C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B1E9-B145-4EF2-990B-7B2B5A0C5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9D19-C3DF-46A8-B59E-AB855FFF3199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2103-64DB-4850-99FB-8CF55ABF8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54EBB-B8E8-4660-9C72-3C1858998B76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ED55-A472-4C7B-8DDA-806D43E6A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3BA2-B379-4F12-83F4-233879D81856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30AA-A4A5-4D5B-BD6D-3161A84A2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3DC-CF48-4F02-A1CB-69B5D61DCA15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25D6-0FB7-4B39-AF60-017979A5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DB636-A94F-4217-9EC7-43B8FE0ACD85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A4C2-853B-429A-8793-89BE86036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D58B-031D-47B0-95C3-76CA6F736766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FAFD-CF5B-4896-BAB3-D0489D2DC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09FE-1D8D-48C9-90C4-042575AB56C8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BB05-F8B1-4945-889C-908619309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90525"/>
            <a:ext cx="7764463" cy="1327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FA79B1-A57E-4D94-A49A-04613754D1F3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4E25BB-92FF-4647-9912-73D414ADD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4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kern="1600" cap="all" spc="120">
          <a:solidFill>
            <a:srgbClr val="FFF744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744"/>
          </a:solidFill>
          <a:latin typeface="Rockwell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744"/>
          </a:solidFill>
          <a:latin typeface="Rockwell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744"/>
          </a:solidFill>
          <a:latin typeface="Rockwell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744"/>
          </a:solidFill>
          <a:latin typeface="Rockwell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744"/>
          </a:solidFill>
          <a:latin typeface="Rockwell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744"/>
          </a:solidFill>
          <a:latin typeface="Rockwell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744"/>
          </a:solidFill>
          <a:latin typeface="Rockwell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744"/>
          </a:solidFill>
          <a:latin typeface="Rockwell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7163"/>
            <a:ext cx="9144000" cy="38989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Конференция «Исследования как критерий профессионального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развития врачей общей практики»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3100" dirty="0" smtClean="0">
                <a:solidFill>
                  <a:srgbClr val="FFED48"/>
                </a:solidFill>
              </a:rPr>
              <a:t>Эпидемиология сельского населения</a:t>
            </a:r>
            <a:r>
              <a:rPr lang="en-US" sz="3100" dirty="0">
                <a:solidFill>
                  <a:srgbClr val="FFED48"/>
                </a:solidFill>
              </a:rPr>
              <a:t/>
            </a:r>
            <a:br>
              <a:rPr lang="en-US" sz="3100" dirty="0">
                <a:solidFill>
                  <a:srgbClr val="FFED48"/>
                </a:solidFill>
              </a:rPr>
            </a:br>
            <a:r>
              <a:rPr lang="ru-RU" sz="3100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100" dirty="0" err="1" smtClean="0">
                <a:solidFill>
                  <a:srgbClr val="FFED48"/>
                </a:solidFill>
              </a:rPr>
              <a:t>Киокак</a:t>
            </a:r>
            <a:r>
              <a:rPr lang="ru-RU" sz="3100" dirty="0" smtClean="0">
                <a:solidFill>
                  <a:srgbClr val="FFED48"/>
                </a:solidFill>
              </a:rPr>
              <a:t> </a:t>
            </a:r>
            <a:r>
              <a:rPr lang="en-US" sz="3100" dirty="0">
                <a:solidFill>
                  <a:srgbClr val="FFED48"/>
                </a:solidFill>
              </a:rPr>
              <a:t/>
            </a:r>
            <a:br>
              <a:rPr lang="en-US" sz="3100" dirty="0">
                <a:solidFill>
                  <a:srgbClr val="FFED48"/>
                </a:solidFill>
              </a:rPr>
            </a:br>
            <a:r>
              <a:rPr lang="ru-RU" sz="3100" dirty="0" smtClean="0">
                <a:solidFill>
                  <a:srgbClr val="FFED48"/>
                </a:solidFill>
              </a:rPr>
              <a:t>эпидемиология детской астмы</a:t>
            </a:r>
            <a:endParaRPr lang="en-US" sz="3100" dirty="0">
              <a:solidFill>
                <a:srgbClr val="FFED48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962400"/>
            <a:ext cx="7958138" cy="2505075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Джеймс </a:t>
            </a:r>
            <a:r>
              <a:rPr lang="en-US" sz="27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</a:t>
            </a:r>
            <a:r>
              <a:rPr lang="en-US" sz="27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7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Мёчэнт</a:t>
            </a:r>
            <a:r>
              <a:rPr lang="en-US" sz="27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7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доктор медицины</a:t>
            </a:r>
            <a:r>
              <a:rPr lang="en-US" sz="27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7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доктор санитарии и общественной гигиены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Профессор и декан-основатель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Колледж санитарии и общественной гигиены</a:t>
            </a:r>
            <a:r>
              <a:rPr lang="en-US" dirty="0" smtClean="0"/>
              <a:t>, </a:t>
            </a:r>
            <a:r>
              <a:rPr lang="ru-RU" dirty="0" smtClean="0"/>
              <a:t>Университет Айовы</a:t>
            </a:r>
            <a:endParaRPr lang="en-US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26-27</a:t>
            </a:r>
            <a:r>
              <a:rPr lang="ru-RU" dirty="0" smtClean="0"/>
              <a:t> Мая</a:t>
            </a:r>
            <a:r>
              <a:rPr lang="en-US" dirty="0" smtClean="0"/>
              <a:t>, 2014</a:t>
            </a:r>
            <a:br>
              <a:rPr lang="en-US" dirty="0" smtClean="0"/>
            </a:br>
            <a:r>
              <a:rPr lang="ru-RU" dirty="0" smtClean="0"/>
              <a:t>Санкт-Петербург</a:t>
            </a:r>
            <a:r>
              <a:rPr lang="en-US" dirty="0" smtClean="0"/>
              <a:t>, </a:t>
            </a:r>
            <a:r>
              <a:rPr lang="ru-RU" dirty="0" smtClean="0"/>
              <a:t>Россия</a:t>
            </a:r>
            <a:endParaRPr lang="en-US" dirty="0"/>
          </a:p>
        </p:txBody>
      </p:sp>
      <p:pic>
        <p:nvPicPr>
          <p:cNvPr id="20483" name="Picture 2" descr="https://encrypted-tbn3.gstatic.com/images?q=tbn:ANd9GcSc3haoc39aufLdzG3bu1Z23a9VeIufWiCRSgu5lYxeuBjnqT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5549900"/>
            <a:ext cx="1217612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Content Placeholder 3" descr="img910.jpg"/>
          <p:cNvPicPr>
            <a:picLocks noChangeAspect="1"/>
          </p:cNvPicPr>
          <p:nvPr/>
        </p:nvPicPr>
        <p:blipFill>
          <a:blip r:embed="rId3"/>
          <a:srcRect l="-7417" t="15314" r="21054"/>
          <a:stretch>
            <a:fillRect/>
          </a:stretch>
        </p:blipFill>
        <p:spPr bwMode="auto">
          <a:xfrm>
            <a:off x="876300" y="1998663"/>
            <a:ext cx="6789738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3540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Локализованная процедура кормления животных 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(CAFO)</a:t>
            </a:r>
          </a:p>
          <a:p>
            <a:pPr algn="ctr"/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Федеральное разрешение 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– </a:t>
            </a:r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Зарегистрировано в Департаменте природных ресурсов Айовы 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(IDNR)</a:t>
            </a:r>
            <a:br>
              <a:rPr lang="en-US" sz="2400">
                <a:solidFill>
                  <a:srgbClr val="FFED48"/>
                </a:solidFill>
                <a:latin typeface="Rockwell" pitchFamily="18" charset="0"/>
              </a:rPr>
            </a:b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(1000 </a:t>
            </a:r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блоков для животных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 </a:t>
            </a:r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ограничены 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45 </a:t>
            </a:r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дней из 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365)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549275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ED48"/>
                </a:solidFill>
                <a:latin typeface="Rockwell" pitchFamily="18" charset="0"/>
              </a:rPr>
              <a:t>Округ Киокак </a:t>
            </a:r>
            <a:r>
              <a:rPr lang="en-US" sz="3200">
                <a:solidFill>
                  <a:srgbClr val="FFED48"/>
                </a:solidFill>
                <a:latin typeface="Rockwell" pitchFamily="18" charset="0"/>
              </a:rPr>
              <a:t>CAFO</a:t>
            </a:r>
          </a:p>
        </p:txBody>
      </p:sp>
      <p:pic>
        <p:nvPicPr>
          <p:cNvPr id="41986" name="Picture 2" descr="mo_cafo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1135063"/>
            <a:ext cx="7823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234950"/>
            <a:ext cx="9144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ED48"/>
                </a:solidFill>
                <a:latin typeface="Rockwell" pitchFamily="18" charset="0"/>
              </a:rPr>
              <a:t>Процедура кормления животных (</a:t>
            </a:r>
            <a:r>
              <a:rPr lang="en-US" sz="3200">
                <a:solidFill>
                  <a:srgbClr val="FFED48"/>
                </a:solidFill>
                <a:latin typeface="Rockwell" pitchFamily="18" charset="0"/>
              </a:rPr>
              <a:t>AFO) </a:t>
            </a:r>
            <a:r>
              <a:rPr lang="ru-RU" sz="3200">
                <a:solidFill>
                  <a:srgbClr val="FFED48"/>
                </a:solidFill>
                <a:latin typeface="Rockwell" pitchFamily="18" charset="0"/>
              </a:rPr>
              <a:t>округа Киокак</a:t>
            </a:r>
            <a:endParaRPr lang="en-US" sz="3000">
              <a:solidFill>
                <a:srgbClr val="FFED48"/>
              </a:solidFill>
              <a:latin typeface="Rockwell" pitchFamily="18" charset="0"/>
            </a:endParaRPr>
          </a:p>
          <a:p>
            <a:pPr algn="ctr"/>
            <a:r>
              <a:rPr lang="en-US" sz="3000">
                <a:solidFill>
                  <a:srgbClr val="FFED48"/>
                </a:solidFill>
                <a:latin typeface="Rockwell" pitchFamily="18" charset="0"/>
              </a:rPr>
              <a:t>(</a:t>
            </a:r>
            <a:r>
              <a:rPr lang="ru-RU" sz="3000">
                <a:solidFill>
                  <a:srgbClr val="FFED48"/>
                </a:solidFill>
                <a:latin typeface="Rockwell" pitchFamily="18" charset="0"/>
              </a:rPr>
              <a:t>не требуется регистрация</a:t>
            </a:r>
            <a:r>
              <a:rPr lang="en-US" sz="3000">
                <a:solidFill>
                  <a:srgbClr val="FFED48"/>
                </a:solidFill>
                <a:latin typeface="Rockwell" pitchFamily="18" charset="0"/>
              </a:rPr>
              <a:t>)</a:t>
            </a:r>
          </a:p>
        </p:txBody>
      </p:sp>
      <p:pic>
        <p:nvPicPr>
          <p:cNvPr id="44034" name="Picture 2" descr="usc_hog_confinement[1].jpg"/>
          <p:cNvPicPr>
            <a:picLocks noChangeAspect="1"/>
          </p:cNvPicPr>
          <p:nvPr/>
        </p:nvPicPr>
        <p:blipFill>
          <a:blip r:embed="rId3"/>
          <a:srcRect b="14888"/>
          <a:stretch>
            <a:fillRect/>
          </a:stretch>
        </p:blipFill>
        <p:spPr bwMode="auto">
          <a:xfrm>
            <a:off x="-34925" y="1674813"/>
            <a:ext cx="920591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3"/>
          <p:cNvGrpSpPr>
            <a:grpSpLocks/>
          </p:cNvGrpSpPr>
          <p:nvPr/>
        </p:nvGrpSpPr>
        <p:grpSpPr bwMode="auto">
          <a:xfrm>
            <a:off x="19050" y="1855788"/>
            <a:ext cx="4911725" cy="4068762"/>
            <a:chOff x="288" y="1133"/>
            <a:chExt cx="2812" cy="2563"/>
          </a:xfrm>
        </p:grpSpPr>
        <p:sp>
          <p:nvSpPr>
            <p:cNvPr id="46190" name="Rectangle 4"/>
            <p:cNvSpPr>
              <a:spLocks noChangeArrowheads="1"/>
            </p:cNvSpPr>
            <p:nvPr/>
          </p:nvSpPr>
          <p:spPr bwMode="auto">
            <a:xfrm>
              <a:off x="288" y="1776"/>
              <a:ext cx="2064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 b="1">
                <a:latin typeface="Times New Roman" pitchFamily="18" charset="0"/>
              </a:endParaRPr>
            </a:p>
          </p:txBody>
        </p:sp>
        <p:sp>
          <p:nvSpPr>
            <p:cNvPr id="46191" name="AutoShape 5"/>
            <p:cNvSpPr>
              <a:spLocks noChangeArrowheads="1"/>
            </p:cNvSpPr>
            <p:nvPr/>
          </p:nvSpPr>
          <p:spPr bwMode="auto">
            <a:xfrm>
              <a:off x="288" y="1536"/>
              <a:ext cx="2048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192" name="Line 6"/>
            <p:cNvSpPr>
              <a:spLocks noChangeShapeType="1"/>
            </p:cNvSpPr>
            <p:nvPr/>
          </p:nvSpPr>
          <p:spPr bwMode="auto">
            <a:xfrm>
              <a:off x="288" y="2976"/>
              <a:ext cx="206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3" name="Line 7"/>
            <p:cNvSpPr>
              <a:spLocks noChangeShapeType="1"/>
            </p:cNvSpPr>
            <p:nvPr/>
          </p:nvSpPr>
          <p:spPr bwMode="auto">
            <a:xfrm>
              <a:off x="1152" y="2496"/>
              <a:ext cx="0" cy="48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4" name="Line 8"/>
            <p:cNvSpPr>
              <a:spLocks noChangeShapeType="1"/>
            </p:cNvSpPr>
            <p:nvPr/>
          </p:nvSpPr>
          <p:spPr bwMode="auto">
            <a:xfrm>
              <a:off x="288" y="2496"/>
              <a:ext cx="86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5" name="Line 9"/>
            <p:cNvSpPr>
              <a:spLocks noChangeShapeType="1"/>
            </p:cNvSpPr>
            <p:nvPr/>
          </p:nvSpPr>
          <p:spPr bwMode="auto">
            <a:xfrm>
              <a:off x="1008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6" name="Line 10"/>
            <p:cNvSpPr>
              <a:spLocks noChangeShapeType="1"/>
            </p:cNvSpPr>
            <p:nvPr/>
          </p:nvSpPr>
          <p:spPr bwMode="auto">
            <a:xfrm>
              <a:off x="864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7" name="Line 11"/>
            <p:cNvSpPr>
              <a:spLocks noChangeShapeType="1"/>
            </p:cNvSpPr>
            <p:nvPr/>
          </p:nvSpPr>
          <p:spPr bwMode="auto">
            <a:xfrm>
              <a:off x="720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8" name="Line 12"/>
            <p:cNvSpPr>
              <a:spLocks noChangeShapeType="1"/>
            </p:cNvSpPr>
            <p:nvPr/>
          </p:nvSpPr>
          <p:spPr bwMode="auto">
            <a:xfrm>
              <a:off x="576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99" name="Line 13"/>
            <p:cNvSpPr>
              <a:spLocks noChangeShapeType="1"/>
            </p:cNvSpPr>
            <p:nvPr/>
          </p:nvSpPr>
          <p:spPr bwMode="auto">
            <a:xfrm>
              <a:off x="432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0" name="Line 14"/>
            <p:cNvSpPr>
              <a:spLocks noChangeShapeType="1"/>
            </p:cNvSpPr>
            <p:nvPr/>
          </p:nvSpPr>
          <p:spPr bwMode="auto">
            <a:xfrm>
              <a:off x="1488" y="2496"/>
              <a:ext cx="0" cy="48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1" name="Line 15"/>
            <p:cNvSpPr>
              <a:spLocks noChangeShapeType="1"/>
            </p:cNvSpPr>
            <p:nvPr/>
          </p:nvSpPr>
          <p:spPr bwMode="auto">
            <a:xfrm>
              <a:off x="1488" y="2496"/>
              <a:ext cx="86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2" name="Line 16"/>
            <p:cNvSpPr>
              <a:spLocks noChangeShapeType="1"/>
            </p:cNvSpPr>
            <p:nvPr/>
          </p:nvSpPr>
          <p:spPr bwMode="auto">
            <a:xfrm>
              <a:off x="2208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3" name="Line 17"/>
            <p:cNvSpPr>
              <a:spLocks noChangeShapeType="1"/>
            </p:cNvSpPr>
            <p:nvPr/>
          </p:nvSpPr>
          <p:spPr bwMode="auto">
            <a:xfrm>
              <a:off x="2064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4" name="Line 18"/>
            <p:cNvSpPr>
              <a:spLocks noChangeShapeType="1"/>
            </p:cNvSpPr>
            <p:nvPr/>
          </p:nvSpPr>
          <p:spPr bwMode="auto">
            <a:xfrm>
              <a:off x="1920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5" name="Line 19"/>
            <p:cNvSpPr>
              <a:spLocks noChangeShapeType="1"/>
            </p:cNvSpPr>
            <p:nvPr/>
          </p:nvSpPr>
          <p:spPr bwMode="auto">
            <a:xfrm>
              <a:off x="1776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6" name="Line 20"/>
            <p:cNvSpPr>
              <a:spLocks noChangeShapeType="1"/>
            </p:cNvSpPr>
            <p:nvPr/>
          </p:nvSpPr>
          <p:spPr bwMode="auto">
            <a:xfrm>
              <a:off x="1632" y="2496"/>
              <a:ext cx="0" cy="48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7" name="Line 21"/>
            <p:cNvSpPr>
              <a:spLocks noChangeShapeType="1"/>
            </p:cNvSpPr>
            <p:nvPr/>
          </p:nvSpPr>
          <p:spPr bwMode="auto">
            <a:xfrm>
              <a:off x="288" y="2592"/>
              <a:ext cx="86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8" name="Line 22"/>
            <p:cNvSpPr>
              <a:spLocks noChangeShapeType="1"/>
            </p:cNvSpPr>
            <p:nvPr/>
          </p:nvSpPr>
          <p:spPr bwMode="auto">
            <a:xfrm>
              <a:off x="288" y="2688"/>
              <a:ext cx="86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09" name="Line 23"/>
            <p:cNvSpPr>
              <a:spLocks noChangeShapeType="1"/>
            </p:cNvSpPr>
            <p:nvPr/>
          </p:nvSpPr>
          <p:spPr bwMode="auto">
            <a:xfrm>
              <a:off x="288" y="2784"/>
              <a:ext cx="86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10" name="Line 24"/>
            <p:cNvSpPr>
              <a:spLocks noChangeShapeType="1"/>
            </p:cNvSpPr>
            <p:nvPr/>
          </p:nvSpPr>
          <p:spPr bwMode="auto">
            <a:xfrm>
              <a:off x="288" y="2880"/>
              <a:ext cx="86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11" name="Line 25"/>
            <p:cNvSpPr>
              <a:spLocks noChangeShapeType="1"/>
            </p:cNvSpPr>
            <p:nvPr/>
          </p:nvSpPr>
          <p:spPr bwMode="auto">
            <a:xfrm>
              <a:off x="1488" y="2592"/>
              <a:ext cx="86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12" name="Line 26"/>
            <p:cNvSpPr>
              <a:spLocks noChangeShapeType="1"/>
            </p:cNvSpPr>
            <p:nvPr/>
          </p:nvSpPr>
          <p:spPr bwMode="auto">
            <a:xfrm>
              <a:off x="1488" y="2688"/>
              <a:ext cx="86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13" name="Line 27"/>
            <p:cNvSpPr>
              <a:spLocks noChangeShapeType="1"/>
            </p:cNvSpPr>
            <p:nvPr/>
          </p:nvSpPr>
          <p:spPr bwMode="auto">
            <a:xfrm>
              <a:off x="1488" y="2784"/>
              <a:ext cx="86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14" name="Line 28"/>
            <p:cNvSpPr>
              <a:spLocks noChangeShapeType="1"/>
            </p:cNvSpPr>
            <p:nvPr/>
          </p:nvSpPr>
          <p:spPr bwMode="auto">
            <a:xfrm>
              <a:off x="1488" y="2880"/>
              <a:ext cx="86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15" name="Text Box 29"/>
            <p:cNvSpPr txBox="1">
              <a:spLocks noChangeArrowheads="1"/>
            </p:cNvSpPr>
            <p:nvPr/>
          </p:nvSpPr>
          <p:spPr bwMode="auto">
            <a:xfrm>
              <a:off x="783" y="1133"/>
              <a:ext cx="23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Rockwell" pitchFamily="18" charset="0"/>
                </a:rPr>
                <a:t>Место содержания</a:t>
              </a:r>
              <a:endParaRPr lang="en-US" sz="2400">
                <a:latin typeface="Rockwell" pitchFamily="18" charset="0"/>
              </a:endParaRPr>
            </a:p>
          </p:txBody>
        </p:sp>
        <p:sp>
          <p:nvSpPr>
            <p:cNvPr id="46216" name="Freeform 30"/>
            <p:cNvSpPr>
              <a:spLocks/>
            </p:cNvSpPr>
            <p:nvPr/>
          </p:nvSpPr>
          <p:spPr bwMode="auto">
            <a:xfrm>
              <a:off x="1632" y="2640"/>
              <a:ext cx="624" cy="326"/>
            </a:xfrm>
            <a:custGeom>
              <a:avLst/>
              <a:gdLst>
                <a:gd name="T0" fmla="*/ 39 w 935"/>
                <a:gd name="T1" fmla="*/ 107 h 548"/>
                <a:gd name="T2" fmla="*/ 26 w 935"/>
                <a:gd name="T3" fmla="*/ 91 h 548"/>
                <a:gd name="T4" fmla="*/ 18 w 935"/>
                <a:gd name="T5" fmla="*/ 84 h 548"/>
                <a:gd name="T6" fmla="*/ 17 w 935"/>
                <a:gd name="T7" fmla="*/ 73 h 548"/>
                <a:gd name="T8" fmla="*/ 12 w 935"/>
                <a:gd name="T9" fmla="*/ 58 h 548"/>
                <a:gd name="T10" fmla="*/ 5 w 935"/>
                <a:gd name="T11" fmla="*/ 29 h 548"/>
                <a:gd name="T12" fmla="*/ 23 w 935"/>
                <a:gd name="T13" fmla="*/ 25 h 548"/>
                <a:gd name="T14" fmla="*/ 59 w 935"/>
                <a:gd name="T15" fmla="*/ 10 h 548"/>
                <a:gd name="T16" fmla="*/ 107 w 935"/>
                <a:gd name="T17" fmla="*/ 2 h 548"/>
                <a:gd name="T18" fmla="*/ 142 w 935"/>
                <a:gd name="T19" fmla="*/ 2 h 548"/>
                <a:gd name="T20" fmla="*/ 161 w 935"/>
                <a:gd name="T21" fmla="*/ 2 h 548"/>
                <a:gd name="T22" fmla="*/ 166 w 935"/>
                <a:gd name="T23" fmla="*/ 4 h 548"/>
                <a:gd name="T24" fmla="*/ 190 w 935"/>
                <a:gd name="T25" fmla="*/ 7 h 548"/>
                <a:gd name="T26" fmla="*/ 225 w 935"/>
                <a:gd name="T27" fmla="*/ 14 h 548"/>
                <a:gd name="T28" fmla="*/ 241 w 935"/>
                <a:gd name="T29" fmla="*/ 18 h 548"/>
                <a:gd name="T30" fmla="*/ 286 w 935"/>
                <a:gd name="T31" fmla="*/ 32 h 548"/>
                <a:gd name="T32" fmla="*/ 308 w 935"/>
                <a:gd name="T33" fmla="*/ 47 h 548"/>
                <a:gd name="T34" fmla="*/ 326 w 935"/>
                <a:gd name="T35" fmla="*/ 59 h 548"/>
                <a:gd name="T36" fmla="*/ 346 w 935"/>
                <a:gd name="T37" fmla="*/ 76 h 548"/>
                <a:gd name="T38" fmla="*/ 358 w 935"/>
                <a:gd name="T39" fmla="*/ 83 h 548"/>
                <a:gd name="T40" fmla="*/ 374 w 935"/>
                <a:gd name="T41" fmla="*/ 92 h 548"/>
                <a:gd name="T42" fmla="*/ 384 w 935"/>
                <a:gd name="T43" fmla="*/ 92 h 548"/>
                <a:gd name="T44" fmla="*/ 414 w 935"/>
                <a:gd name="T45" fmla="*/ 92 h 548"/>
                <a:gd name="T46" fmla="*/ 401 w 935"/>
                <a:gd name="T47" fmla="*/ 105 h 548"/>
                <a:gd name="T48" fmla="*/ 388 w 935"/>
                <a:gd name="T49" fmla="*/ 111 h 548"/>
                <a:gd name="T50" fmla="*/ 374 w 935"/>
                <a:gd name="T51" fmla="*/ 118 h 548"/>
                <a:gd name="T52" fmla="*/ 369 w 935"/>
                <a:gd name="T53" fmla="*/ 124 h 548"/>
                <a:gd name="T54" fmla="*/ 370 w 935"/>
                <a:gd name="T55" fmla="*/ 133 h 548"/>
                <a:gd name="T56" fmla="*/ 381 w 935"/>
                <a:gd name="T57" fmla="*/ 154 h 548"/>
                <a:gd name="T58" fmla="*/ 389 w 935"/>
                <a:gd name="T59" fmla="*/ 166 h 548"/>
                <a:gd name="T60" fmla="*/ 379 w 935"/>
                <a:gd name="T61" fmla="*/ 177 h 548"/>
                <a:gd name="T62" fmla="*/ 366 w 935"/>
                <a:gd name="T63" fmla="*/ 175 h 548"/>
                <a:gd name="T64" fmla="*/ 342 w 935"/>
                <a:gd name="T65" fmla="*/ 173 h 548"/>
                <a:gd name="T66" fmla="*/ 328 w 935"/>
                <a:gd name="T67" fmla="*/ 165 h 548"/>
                <a:gd name="T68" fmla="*/ 313 w 935"/>
                <a:gd name="T69" fmla="*/ 157 h 548"/>
                <a:gd name="T70" fmla="*/ 299 w 935"/>
                <a:gd name="T71" fmla="*/ 152 h 548"/>
                <a:gd name="T72" fmla="*/ 297 w 935"/>
                <a:gd name="T73" fmla="*/ 166 h 548"/>
                <a:gd name="T74" fmla="*/ 304 w 935"/>
                <a:gd name="T75" fmla="*/ 174 h 548"/>
                <a:gd name="T76" fmla="*/ 308 w 935"/>
                <a:gd name="T77" fmla="*/ 192 h 548"/>
                <a:gd name="T78" fmla="*/ 284 w 935"/>
                <a:gd name="T79" fmla="*/ 187 h 548"/>
                <a:gd name="T80" fmla="*/ 275 w 935"/>
                <a:gd name="T81" fmla="*/ 171 h 548"/>
                <a:gd name="T82" fmla="*/ 260 w 935"/>
                <a:gd name="T83" fmla="*/ 157 h 548"/>
                <a:gd name="T84" fmla="*/ 260 w 935"/>
                <a:gd name="T85" fmla="*/ 155 h 548"/>
                <a:gd name="T86" fmla="*/ 271 w 935"/>
                <a:gd name="T87" fmla="*/ 188 h 548"/>
                <a:gd name="T88" fmla="*/ 246 w 935"/>
                <a:gd name="T89" fmla="*/ 188 h 548"/>
                <a:gd name="T90" fmla="*/ 236 w 935"/>
                <a:gd name="T91" fmla="*/ 160 h 548"/>
                <a:gd name="T92" fmla="*/ 215 w 935"/>
                <a:gd name="T93" fmla="*/ 128 h 548"/>
                <a:gd name="T94" fmla="*/ 196 w 935"/>
                <a:gd name="T95" fmla="*/ 124 h 548"/>
                <a:gd name="T96" fmla="*/ 184 w 935"/>
                <a:gd name="T97" fmla="*/ 121 h 548"/>
                <a:gd name="T98" fmla="*/ 167 w 935"/>
                <a:gd name="T99" fmla="*/ 119 h 548"/>
                <a:gd name="T100" fmla="*/ 133 w 935"/>
                <a:gd name="T101" fmla="*/ 109 h 548"/>
                <a:gd name="T102" fmla="*/ 97 w 935"/>
                <a:gd name="T103" fmla="*/ 107 h 548"/>
                <a:gd name="T104" fmla="*/ 90 w 935"/>
                <a:gd name="T105" fmla="*/ 120 h 548"/>
                <a:gd name="T106" fmla="*/ 94 w 935"/>
                <a:gd name="T107" fmla="*/ 155 h 548"/>
                <a:gd name="T108" fmla="*/ 95 w 935"/>
                <a:gd name="T109" fmla="*/ 170 h 548"/>
                <a:gd name="T110" fmla="*/ 100 w 935"/>
                <a:gd name="T111" fmla="*/ 185 h 548"/>
                <a:gd name="T112" fmla="*/ 82 w 935"/>
                <a:gd name="T113" fmla="*/ 184 h 548"/>
                <a:gd name="T114" fmla="*/ 57 w 935"/>
                <a:gd name="T115" fmla="*/ 180 h 548"/>
                <a:gd name="T116" fmla="*/ 51 w 935"/>
                <a:gd name="T117" fmla="*/ 170 h 548"/>
                <a:gd name="T118" fmla="*/ 50 w 935"/>
                <a:gd name="T119" fmla="*/ 152 h 548"/>
                <a:gd name="T120" fmla="*/ 49 w 935"/>
                <a:gd name="T121" fmla="*/ 115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5"/>
                <a:gd name="T184" fmla="*/ 0 h 548"/>
                <a:gd name="T185" fmla="*/ 935 w 935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5" h="548">
                  <a:moveTo>
                    <a:pt x="109" y="325"/>
                  </a:moveTo>
                  <a:cubicBezTo>
                    <a:pt x="103" y="307"/>
                    <a:pt x="106" y="309"/>
                    <a:pt x="89" y="303"/>
                  </a:cubicBezTo>
                  <a:cubicBezTo>
                    <a:pt x="86" y="293"/>
                    <a:pt x="86" y="285"/>
                    <a:pt x="75" y="281"/>
                  </a:cubicBezTo>
                  <a:cubicBezTo>
                    <a:pt x="72" y="271"/>
                    <a:pt x="66" y="264"/>
                    <a:pt x="59" y="257"/>
                  </a:cubicBezTo>
                  <a:cubicBezTo>
                    <a:pt x="58" y="253"/>
                    <a:pt x="57" y="248"/>
                    <a:pt x="53" y="245"/>
                  </a:cubicBezTo>
                  <a:cubicBezTo>
                    <a:pt x="49" y="242"/>
                    <a:pt x="41" y="237"/>
                    <a:pt x="41" y="237"/>
                  </a:cubicBezTo>
                  <a:cubicBezTo>
                    <a:pt x="40" y="234"/>
                    <a:pt x="39" y="232"/>
                    <a:pt x="39" y="229"/>
                  </a:cubicBezTo>
                  <a:cubicBezTo>
                    <a:pt x="38" y="221"/>
                    <a:pt x="38" y="213"/>
                    <a:pt x="37" y="205"/>
                  </a:cubicBezTo>
                  <a:cubicBezTo>
                    <a:pt x="36" y="201"/>
                    <a:pt x="33" y="193"/>
                    <a:pt x="33" y="193"/>
                  </a:cubicBezTo>
                  <a:cubicBezTo>
                    <a:pt x="32" y="183"/>
                    <a:pt x="30" y="174"/>
                    <a:pt x="27" y="165"/>
                  </a:cubicBezTo>
                  <a:cubicBezTo>
                    <a:pt x="24" y="130"/>
                    <a:pt x="30" y="143"/>
                    <a:pt x="5" y="139"/>
                  </a:cubicBezTo>
                  <a:cubicBezTo>
                    <a:pt x="3" y="136"/>
                    <a:pt x="0" y="88"/>
                    <a:pt x="11" y="81"/>
                  </a:cubicBezTo>
                  <a:cubicBezTo>
                    <a:pt x="15" y="78"/>
                    <a:pt x="30" y="73"/>
                    <a:pt x="35" y="71"/>
                  </a:cubicBezTo>
                  <a:cubicBezTo>
                    <a:pt x="45" y="74"/>
                    <a:pt x="44" y="80"/>
                    <a:pt x="53" y="71"/>
                  </a:cubicBezTo>
                  <a:cubicBezTo>
                    <a:pt x="57" y="58"/>
                    <a:pt x="87" y="53"/>
                    <a:pt x="99" y="45"/>
                  </a:cubicBezTo>
                  <a:cubicBezTo>
                    <a:pt x="106" y="35"/>
                    <a:pt x="121" y="33"/>
                    <a:pt x="133" y="29"/>
                  </a:cubicBezTo>
                  <a:cubicBezTo>
                    <a:pt x="161" y="20"/>
                    <a:pt x="186" y="7"/>
                    <a:pt x="217" y="3"/>
                  </a:cubicBezTo>
                  <a:cubicBezTo>
                    <a:pt x="225" y="6"/>
                    <a:pt x="231" y="2"/>
                    <a:pt x="239" y="5"/>
                  </a:cubicBezTo>
                  <a:cubicBezTo>
                    <a:pt x="253" y="0"/>
                    <a:pt x="267" y="8"/>
                    <a:pt x="281" y="3"/>
                  </a:cubicBezTo>
                  <a:cubicBezTo>
                    <a:pt x="294" y="4"/>
                    <a:pt x="306" y="8"/>
                    <a:pt x="319" y="7"/>
                  </a:cubicBezTo>
                  <a:cubicBezTo>
                    <a:pt x="323" y="7"/>
                    <a:pt x="331" y="3"/>
                    <a:pt x="331" y="3"/>
                  </a:cubicBezTo>
                  <a:cubicBezTo>
                    <a:pt x="343" y="4"/>
                    <a:pt x="350" y="8"/>
                    <a:pt x="361" y="5"/>
                  </a:cubicBezTo>
                  <a:cubicBezTo>
                    <a:pt x="363" y="6"/>
                    <a:pt x="365" y="6"/>
                    <a:pt x="367" y="7"/>
                  </a:cubicBezTo>
                  <a:cubicBezTo>
                    <a:pt x="369" y="8"/>
                    <a:pt x="371" y="10"/>
                    <a:pt x="373" y="11"/>
                  </a:cubicBezTo>
                  <a:cubicBezTo>
                    <a:pt x="377" y="13"/>
                    <a:pt x="385" y="15"/>
                    <a:pt x="385" y="15"/>
                  </a:cubicBezTo>
                  <a:cubicBezTo>
                    <a:pt x="397" y="11"/>
                    <a:pt x="415" y="18"/>
                    <a:pt x="427" y="19"/>
                  </a:cubicBezTo>
                  <a:cubicBezTo>
                    <a:pt x="430" y="24"/>
                    <a:pt x="443" y="29"/>
                    <a:pt x="443" y="29"/>
                  </a:cubicBezTo>
                  <a:cubicBezTo>
                    <a:pt x="466" y="26"/>
                    <a:pt x="483" y="36"/>
                    <a:pt x="505" y="41"/>
                  </a:cubicBezTo>
                  <a:cubicBezTo>
                    <a:pt x="512" y="43"/>
                    <a:pt x="516" y="43"/>
                    <a:pt x="523" y="45"/>
                  </a:cubicBezTo>
                  <a:cubicBezTo>
                    <a:pt x="529" y="47"/>
                    <a:pt x="541" y="51"/>
                    <a:pt x="541" y="51"/>
                  </a:cubicBezTo>
                  <a:cubicBezTo>
                    <a:pt x="550" y="64"/>
                    <a:pt x="563" y="63"/>
                    <a:pt x="577" y="67"/>
                  </a:cubicBezTo>
                  <a:cubicBezTo>
                    <a:pt x="602" y="73"/>
                    <a:pt x="617" y="88"/>
                    <a:pt x="643" y="91"/>
                  </a:cubicBezTo>
                  <a:cubicBezTo>
                    <a:pt x="646" y="105"/>
                    <a:pt x="649" y="103"/>
                    <a:pt x="663" y="105"/>
                  </a:cubicBezTo>
                  <a:cubicBezTo>
                    <a:pt x="674" y="121"/>
                    <a:pt x="673" y="126"/>
                    <a:pt x="693" y="133"/>
                  </a:cubicBezTo>
                  <a:cubicBezTo>
                    <a:pt x="697" y="147"/>
                    <a:pt x="708" y="146"/>
                    <a:pt x="719" y="153"/>
                  </a:cubicBezTo>
                  <a:cubicBezTo>
                    <a:pt x="728" y="167"/>
                    <a:pt x="722" y="163"/>
                    <a:pt x="733" y="167"/>
                  </a:cubicBezTo>
                  <a:cubicBezTo>
                    <a:pt x="738" y="174"/>
                    <a:pt x="746" y="182"/>
                    <a:pt x="753" y="187"/>
                  </a:cubicBezTo>
                  <a:cubicBezTo>
                    <a:pt x="760" y="198"/>
                    <a:pt x="766" y="208"/>
                    <a:pt x="777" y="215"/>
                  </a:cubicBezTo>
                  <a:cubicBezTo>
                    <a:pt x="783" y="219"/>
                    <a:pt x="795" y="225"/>
                    <a:pt x="795" y="225"/>
                  </a:cubicBezTo>
                  <a:cubicBezTo>
                    <a:pt x="800" y="240"/>
                    <a:pt x="793" y="222"/>
                    <a:pt x="803" y="235"/>
                  </a:cubicBezTo>
                  <a:cubicBezTo>
                    <a:pt x="816" y="251"/>
                    <a:pt x="792" y="230"/>
                    <a:pt x="809" y="247"/>
                  </a:cubicBezTo>
                  <a:cubicBezTo>
                    <a:pt x="815" y="253"/>
                    <a:pt x="831" y="258"/>
                    <a:pt x="839" y="261"/>
                  </a:cubicBezTo>
                  <a:cubicBezTo>
                    <a:pt x="843" y="260"/>
                    <a:pt x="847" y="256"/>
                    <a:pt x="851" y="257"/>
                  </a:cubicBezTo>
                  <a:cubicBezTo>
                    <a:pt x="855" y="258"/>
                    <a:pt x="863" y="261"/>
                    <a:pt x="863" y="261"/>
                  </a:cubicBezTo>
                  <a:cubicBezTo>
                    <a:pt x="876" y="259"/>
                    <a:pt x="887" y="262"/>
                    <a:pt x="899" y="259"/>
                  </a:cubicBezTo>
                  <a:cubicBezTo>
                    <a:pt x="903" y="244"/>
                    <a:pt x="916" y="258"/>
                    <a:pt x="929" y="261"/>
                  </a:cubicBezTo>
                  <a:cubicBezTo>
                    <a:pt x="934" y="269"/>
                    <a:pt x="935" y="276"/>
                    <a:pt x="925" y="279"/>
                  </a:cubicBezTo>
                  <a:cubicBezTo>
                    <a:pt x="918" y="286"/>
                    <a:pt x="909" y="291"/>
                    <a:pt x="901" y="297"/>
                  </a:cubicBezTo>
                  <a:cubicBezTo>
                    <a:pt x="897" y="299"/>
                    <a:pt x="889" y="301"/>
                    <a:pt x="889" y="301"/>
                  </a:cubicBezTo>
                  <a:cubicBezTo>
                    <a:pt x="884" y="306"/>
                    <a:pt x="878" y="310"/>
                    <a:pt x="871" y="313"/>
                  </a:cubicBezTo>
                  <a:cubicBezTo>
                    <a:pt x="867" y="315"/>
                    <a:pt x="859" y="317"/>
                    <a:pt x="859" y="317"/>
                  </a:cubicBezTo>
                  <a:cubicBezTo>
                    <a:pt x="856" y="325"/>
                    <a:pt x="839" y="333"/>
                    <a:pt x="839" y="333"/>
                  </a:cubicBezTo>
                  <a:cubicBezTo>
                    <a:pt x="825" y="328"/>
                    <a:pt x="837" y="338"/>
                    <a:pt x="841" y="341"/>
                  </a:cubicBezTo>
                  <a:cubicBezTo>
                    <a:pt x="848" y="352"/>
                    <a:pt x="838" y="348"/>
                    <a:pt x="829" y="351"/>
                  </a:cubicBezTo>
                  <a:cubicBezTo>
                    <a:pt x="834" y="353"/>
                    <a:pt x="838" y="352"/>
                    <a:pt x="837" y="359"/>
                  </a:cubicBezTo>
                  <a:cubicBezTo>
                    <a:pt x="836" y="365"/>
                    <a:pt x="831" y="377"/>
                    <a:pt x="831" y="377"/>
                  </a:cubicBezTo>
                  <a:cubicBezTo>
                    <a:pt x="833" y="389"/>
                    <a:pt x="833" y="408"/>
                    <a:pt x="841" y="417"/>
                  </a:cubicBezTo>
                  <a:cubicBezTo>
                    <a:pt x="846" y="423"/>
                    <a:pt x="855" y="435"/>
                    <a:pt x="855" y="435"/>
                  </a:cubicBezTo>
                  <a:cubicBezTo>
                    <a:pt x="858" y="445"/>
                    <a:pt x="858" y="453"/>
                    <a:pt x="869" y="457"/>
                  </a:cubicBezTo>
                  <a:cubicBezTo>
                    <a:pt x="870" y="461"/>
                    <a:pt x="871" y="465"/>
                    <a:pt x="873" y="469"/>
                  </a:cubicBezTo>
                  <a:cubicBezTo>
                    <a:pt x="876" y="473"/>
                    <a:pt x="881" y="481"/>
                    <a:pt x="881" y="481"/>
                  </a:cubicBezTo>
                  <a:cubicBezTo>
                    <a:pt x="871" y="491"/>
                    <a:pt x="865" y="498"/>
                    <a:pt x="851" y="501"/>
                  </a:cubicBezTo>
                  <a:cubicBezTo>
                    <a:pt x="846" y="505"/>
                    <a:pt x="833" y="509"/>
                    <a:pt x="833" y="509"/>
                  </a:cubicBezTo>
                  <a:cubicBezTo>
                    <a:pt x="825" y="506"/>
                    <a:pt x="824" y="503"/>
                    <a:pt x="821" y="495"/>
                  </a:cubicBezTo>
                  <a:cubicBezTo>
                    <a:pt x="812" y="498"/>
                    <a:pt x="796" y="492"/>
                    <a:pt x="787" y="491"/>
                  </a:cubicBezTo>
                  <a:cubicBezTo>
                    <a:pt x="780" y="486"/>
                    <a:pt x="777" y="484"/>
                    <a:pt x="769" y="487"/>
                  </a:cubicBezTo>
                  <a:cubicBezTo>
                    <a:pt x="767" y="480"/>
                    <a:pt x="751" y="477"/>
                    <a:pt x="751" y="477"/>
                  </a:cubicBezTo>
                  <a:cubicBezTo>
                    <a:pt x="747" y="464"/>
                    <a:pt x="749" y="457"/>
                    <a:pt x="735" y="467"/>
                  </a:cubicBezTo>
                  <a:cubicBezTo>
                    <a:pt x="726" y="464"/>
                    <a:pt x="723" y="456"/>
                    <a:pt x="713" y="453"/>
                  </a:cubicBezTo>
                  <a:cubicBezTo>
                    <a:pt x="711" y="450"/>
                    <a:pt x="707" y="443"/>
                    <a:pt x="703" y="443"/>
                  </a:cubicBezTo>
                  <a:cubicBezTo>
                    <a:pt x="699" y="443"/>
                    <a:pt x="691" y="447"/>
                    <a:pt x="691" y="447"/>
                  </a:cubicBezTo>
                  <a:cubicBezTo>
                    <a:pt x="687" y="431"/>
                    <a:pt x="690" y="433"/>
                    <a:pt x="671" y="431"/>
                  </a:cubicBezTo>
                  <a:lnTo>
                    <a:pt x="653" y="433"/>
                  </a:lnTo>
                  <a:cubicBezTo>
                    <a:pt x="653" y="433"/>
                    <a:pt x="667" y="469"/>
                    <a:pt x="667" y="469"/>
                  </a:cubicBezTo>
                  <a:cubicBezTo>
                    <a:pt x="671" y="470"/>
                    <a:pt x="679" y="473"/>
                    <a:pt x="679" y="473"/>
                  </a:cubicBezTo>
                  <a:cubicBezTo>
                    <a:pt x="684" y="480"/>
                    <a:pt x="686" y="483"/>
                    <a:pt x="683" y="491"/>
                  </a:cubicBezTo>
                  <a:cubicBezTo>
                    <a:pt x="687" y="503"/>
                    <a:pt x="688" y="512"/>
                    <a:pt x="699" y="519"/>
                  </a:cubicBezTo>
                  <a:cubicBezTo>
                    <a:pt x="705" y="528"/>
                    <a:pt x="703" y="538"/>
                    <a:pt x="693" y="541"/>
                  </a:cubicBezTo>
                  <a:cubicBezTo>
                    <a:pt x="687" y="539"/>
                    <a:pt x="673" y="543"/>
                    <a:pt x="673" y="543"/>
                  </a:cubicBezTo>
                  <a:cubicBezTo>
                    <a:pt x="660" y="540"/>
                    <a:pt x="648" y="537"/>
                    <a:pt x="637" y="529"/>
                  </a:cubicBezTo>
                  <a:cubicBezTo>
                    <a:pt x="633" y="517"/>
                    <a:pt x="630" y="508"/>
                    <a:pt x="619" y="501"/>
                  </a:cubicBezTo>
                  <a:cubicBezTo>
                    <a:pt x="614" y="487"/>
                    <a:pt x="614" y="493"/>
                    <a:pt x="617" y="483"/>
                  </a:cubicBezTo>
                  <a:cubicBezTo>
                    <a:pt x="614" y="473"/>
                    <a:pt x="609" y="474"/>
                    <a:pt x="605" y="465"/>
                  </a:cubicBezTo>
                  <a:cubicBezTo>
                    <a:pt x="598" y="449"/>
                    <a:pt x="600" y="449"/>
                    <a:pt x="583" y="443"/>
                  </a:cubicBezTo>
                  <a:cubicBezTo>
                    <a:pt x="582" y="438"/>
                    <a:pt x="577" y="422"/>
                    <a:pt x="579" y="427"/>
                  </a:cubicBezTo>
                  <a:cubicBezTo>
                    <a:pt x="580" y="431"/>
                    <a:pt x="583" y="439"/>
                    <a:pt x="583" y="439"/>
                  </a:cubicBezTo>
                  <a:cubicBezTo>
                    <a:pt x="580" y="449"/>
                    <a:pt x="589" y="468"/>
                    <a:pt x="593" y="479"/>
                  </a:cubicBezTo>
                  <a:cubicBezTo>
                    <a:pt x="589" y="494"/>
                    <a:pt x="600" y="518"/>
                    <a:pt x="609" y="531"/>
                  </a:cubicBezTo>
                  <a:cubicBezTo>
                    <a:pt x="606" y="548"/>
                    <a:pt x="594" y="545"/>
                    <a:pt x="579" y="541"/>
                  </a:cubicBezTo>
                  <a:cubicBezTo>
                    <a:pt x="572" y="531"/>
                    <a:pt x="566" y="533"/>
                    <a:pt x="553" y="531"/>
                  </a:cubicBezTo>
                  <a:cubicBezTo>
                    <a:pt x="545" y="518"/>
                    <a:pt x="548" y="505"/>
                    <a:pt x="543" y="491"/>
                  </a:cubicBezTo>
                  <a:cubicBezTo>
                    <a:pt x="541" y="477"/>
                    <a:pt x="539" y="464"/>
                    <a:pt x="531" y="453"/>
                  </a:cubicBezTo>
                  <a:cubicBezTo>
                    <a:pt x="523" y="420"/>
                    <a:pt x="506" y="401"/>
                    <a:pt x="501" y="365"/>
                  </a:cubicBezTo>
                  <a:cubicBezTo>
                    <a:pt x="495" y="367"/>
                    <a:pt x="483" y="363"/>
                    <a:pt x="483" y="363"/>
                  </a:cubicBezTo>
                  <a:cubicBezTo>
                    <a:pt x="477" y="373"/>
                    <a:pt x="478" y="361"/>
                    <a:pt x="465" y="357"/>
                  </a:cubicBezTo>
                  <a:cubicBezTo>
                    <a:pt x="454" y="360"/>
                    <a:pt x="453" y="353"/>
                    <a:pt x="441" y="349"/>
                  </a:cubicBezTo>
                  <a:cubicBezTo>
                    <a:pt x="437" y="348"/>
                    <a:pt x="429" y="345"/>
                    <a:pt x="429" y="345"/>
                  </a:cubicBezTo>
                  <a:cubicBezTo>
                    <a:pt x="424" y="337"/>
                    <a:pt x="421" y="335"/>
                    <a:pt x="413" y="341"/>
                  </a:cubicBezTo>
                  <a:cubicBezTo>
                    <a:pt x="403" y="339"/>
                    <a:pt x="396" y="341"/>
                    <a:pt x="393" y="331"/>
                  </a:cubicBezTo>
                  <a:cubicBezTo>
                    <a:pt x="387" y="333"/>
                    <a:pt x="375" y="337"/>
                    <a:pt x="375" y="337"/>
                  </a:cubicBezTo>
                  <a:cubicBezTo>
                    <a:pt x="356" y="334"/>
                    <a:pt x="356" y="325"/>
                    <a:pt x="339" y="321"/>
                  </a:cubicBezTo>
                  <a:cubicBezTo>
                    <a:pt x="327" y="313"/>
                    <a:pt x="313" y="314"/>
                    <a:pt x="299" y="309"/>
                  </a:cubicBezTo>
                  <a:cubicBezTo>
                    <a:pt x="290" y="296"/>
                    <a:pt x="266" y="296"/>
                    <a:pt x="251" y="291"/>
                  </a:cubicBezTo>
                  <a:cubicBezTo>
                    <a:pt x="232" y="293"/>
                    <a:pt x="236" y="297"/>
                    <a:pt x="219" y="303"/>
                  </a:cubicBezTo>
                  <a:cubicBezTo>
                    <a:pt x="215" y="304"/>
                    <a:pt x="207" y="307"/>
                    <a:pt x="207" y="307"/>
                  </a:cubicBezTo>
                  <a:cubicBezTo>
                    <a:pt x="201" y="315"/>
                    <a:pt x="204" y="329"/>
                    <a:pt x="203" y="339"/>
                  </a:cubicBezTo>
                  <a:cubicBezTo>
                    <a:pt x="205" y="357"/>
                    <a:pt x="207" y="371"/>
                    <a:pt x="205" y="389"/>
                  </a:cubicBezTo>
                  <a:cubicBezTo>
                    <a:pt x="207" y="405"/>
                    <a:pt x="209" y="421"/>
                    <a:pt x="211" y="437"/>
                  </a:cubicBezTo>
                  <a:cubicBezTo>
                    <a:pt x="212" y="441"/>
                    <a:pt x="215" y="449"/>
                    <a:pt x="215" y="449"/>
                  </a:cubicBezTo>
                  <a:cubicBezTo>
                    <a:pt x="214" y="456"/>
                    <a:pt x="210" y="472"/>
                    <a:pt x="215" y="479"/>
                  </a:cubicBezTo>
                  <a:cubicBezTo>
                    <a:pt x="217" y="482"/>
                    <a:pt x="227" y="483"/>
                    <a:pt x="227" y="483"/>
                  </a:cubicBezTo>
                  <a:cubicBezTo>
                    <a:pt x="234" y="494"/>
                    <a:pt x="240" y="518"/>
                    <a:pt x="225" y="523"/>
                  </a:cubicBezTo>
                  <a:cubicBezTo>
                    <a:pt x="215" y="520"/>
                    <a:pt x="208" y="523"/>
                    <a:pt x="197" y="525"/>
                  </a:cubicBezTo>
                  <a:cubicBezTo>
                    <a:pt x="193" y="524"/>
                    <a:pt x="187" y="525"/>
                    <a:pt x="185" y="521"/>
                  </a:cubicBezTo>
                  <a:cubicBezTo>
                    <a:pt x="184" y="519"/>
                    <a:pt x="183" y="516"/>
                    <a:pt x="181" y="515"/>
                  </a:cubicBezTo>
                  <a:cubicBezTo>
                    <a:pt x="166" y="509"/>
                    <a:pt x="145" y="511"/>
                    <a:pt x="129" y="507"/>
                  </a:cubicBezTo>
                  <a:cubicBezTo>
                    <a:pt x="120" y="501"/>
                    <a:pt x="121" y="499"/>
                    <a:pt x="123" y="489"/>
                  </a:cubicBezTo>
                  <a:cubicBezTo>
                    <a:pt x="116" y="467"/>
                    <a:pt x="128" y="500"/>
                    <a:pt x="115" y="479"/>
                  </a:cubicBezTo>
                  <a:cubicBezTo>
                    <a:pt x="111" y="472"/>
                    <a:pt x="110" y="461"/>
                    <a:pt x="107" y="453"/>
                  </a:cubicBezTo>
                  <a:cubicBezTo>
                    <a:pt x="108" y="446"/>
                    <a:pt x="113" y="431"/>
                    <a:pt x="113" y="431"/>
                  </a:cubicBezTo>
                  <a:cubicBezTo>
                    <a:pt x="110" y="403"/>
                    <a:pt x="111" y="367"/>
                    <a:pt x="103" y="343"/>
                  </a:cubicBezTo>
                  <a:cubicBezTo>
                    <a:pt x="105" y="337"/>
                    <a:pt x="106" y="331"/>
                    <a:pt x="109" y="325"/>
                  </a:cubicBez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217" name="Freeform 31"/>
            <p:cNvSpPr>
              <a:spLocks/>
            </p:cNvSpPr>
            <p:nvPr/>
          </p:nvSpPr>
          <p:spPr bwMode="auto">
            <a:xfrm flipH="1">
              <a:off x="384" y="2592"/>
              <a:ext cx="624" cy="374"/>
            </a:xfrm>
            <a:custGeom>
              <a:avLst/>
              <a:gdLst>
                <a:gd name="T0" fmla="*/ 39 w 935"/>
                <a:gd name="T1" fmla="*/ 141 h 548"/>
                <a:gd name="T2" fmla="*/ 26 w 935"/>
                <a:gd name="T3" fmla="*/ 119 h 548"/>
                <a:gd name="T4" fmla="*/ 18 w 935"/>
                <a:gd name="T5" fmla="*/ 111 h 548"/>
                <a:gd name="T6" fmla="*/ 17 w 935"/>
                <a:gd name="T7" fmla="*/ 96 h 548"/>
                <a:gd name="T8" fmla="*/ 12 w 935"/>
                <a:gd name="T9" fmla="*/ 77 h 548"/>
                <a:gd name="T10" fmla="*/ 5 w 935"/>
                <a:gd name="T11" fmla="*/ 38 h 548"/>
                <a:gd name="T12" fmla="*/ 23 w 935"/>
                <a:gd name="T13" fmla="*/ 33 h 548"/>
                <a:gd name="T14" fmla="*/ 59 w 935"/>
                <a:gd name="T15" fmla="*/ 14 h 548"/>
                <a:gd name="T16" fmla="*/ 107 w 935"/>
                <a:gd name="T17" fmla="*/ 2 h 548"/>
                <a:gd name="T18" fmla="*/ 142 w 935"/>
                <a:gd name="T19" fmla="*/ 3 h 548"/>
                <a:gd name="T20" fmla="*/ 161 w 935"/>
                <a:gd name="T21" fmla="*/ 2 h 548"/>
                <a:gd name="T22" fmla="*/ 166 w 935"/>
                <a:gd name="T23" fmla="*/ 5 h 548"/>
                <a:gd name="T24" fmla="*/ 190 w 935"/>
                <a:gd name="T25" fmla="*/ 9 h 548"/>
                <a:gd name="T26" fmla="*/ 225 w 935"/>
                <a:gd name="T27" fmla="*/ 19 h 548"/>
                <a:gd name="T28" fmla="*/ 241 w 935"/>
                <a:gd name="T29" fmla="*/ 24 h 548"/>
                <a:gd name="T30" fmla="*/ 286 w 935"/>
                <a:gd name="T31" fmla="*/ 42 h 548"/>
                <a:gd name="T32" fmla="*/ 308 w 935"/>
                <a:gd name="T33" fmla="*/ 62 h 548"/>
                <a:gd name="T34" fmla="*/ 326 w 935"/>
                <a:gd name="T35" fmla="*/ 78 h 548"/>
                <a:gd name="T36" fmla="*/ 346 w 935"/>
                <a:gd name="T37" fmla="*/ 100 h 548"/>
                <a:gd name="T38" fmla="*/ 358 w 935"/>
                <a:gd name="T39" fmla="*/ 109 h 548"/>
                <a:gd name="T40" fmla="*/ 374 w 935"/>
                <a:gd name="T41" fmla="*/ 121 h 548"/>
                <a:gd name="T42" fmla="*/ 384 w 935"/>
                <a:gd name="T43" fmla="*/ 121 h 548"/>
                <a:gd name="T44" fmla="*/ 414 w 935"/>
                <a:gd name="T45" fmla="*/ 121 h 548"/>
                <a:gd name="T46" fmla="*/ 401 w 935"/>
                <a:gd name="T47" fmla="*/ 139 h 548"/>
                <a:gd name="T48" fmla="*/ 388 w 935"/>
                <a:gd name="T49" fmla="*/ 146 h 548"/>
                <a:gd name="T50" fmla="*/ 374 w 935"/>
                <a:gd name="T51" fmla="*/ 155 h 548"/>
                <a:gd name="T52" fmla="*/ 369 w 935"/>
                <a:gd name="T53" fmla="*/ 164 h 548"/>
                <a:gd name="T54" fmla="*/ 370 w 935"/>
                <a:gd name="T55" fmla="*/ 175 h 548"/>
                <a:gd name="T56" fmla="*/ 381 w 935"/>
                <a:gd name="T57" fmla="*/ 203 h 548"/>
                <a:gd name="T58" fmla="*/ 389 w 935"/>
                <a:gd name="T59" fmla="*/ 218 h 548"/>
                <a:gd name="T60" fmla="*/ 379 w 935"/>
                <a:gd name="T61" fmla="*/ 233 h 548"/>
                <a:gd name="T62" fmla="*/ 366 w 935"/>
                <a:gd name="T63" fmla="*/ 231 h 548"/>
                <a:gd name="T64" fmla="*/ 342 w 935"/>
                <a:gd name="T65" fmla="*/ 227 h 548"/>
                <a:gd name="T66" fmla="*/ 328 w 935"/>
                <a:gd name="T67" fmla="*/ 218 h 548"/>
                <a:gd name="T68" fmla="*/ 313 w 935"/>
                <a:gd name="T69" fmla="*/ 206 h 548"/>
                <a:gd name="T70" fmla="*/ 299 w 935"/>
                <a:gd name="T71" fmla="*/ 201 h 548"/>
                <a:gd name="T72" fmla="*/ 297 w 935"/>
                <a:gd name="T73" fmla="*/ 218 h 548"/>
                <a:gd name="T74" fmla="*/ 304 w 935"/>
                <a:gd name="T75" fmla="*/ 229 h 548"/>
                <a:gd name="T76" fmla="*/ 308 w 935"/>
                <a:gd name="T77" fmla="*/ 252 h 548"/>
                <a:gd name="T78" fmla="*/ 284 w 935"/>
                <a:gd name="T79" fmla="*/ 246 h 548"/>
                <a:gd name="T80" fmla="*/ 275 w 935"/>
                <a:gd name="T81" fmla="*/ 225 h 548"/>
                <a:gd name="T82" fmla="*/ 260 w 935"/>
                <a:gd name="T83" fmla="*/ 206 h 548"/>
                <a:gd name="T84" fmla="*/ 260 w 935"/>
                <a:gd name="T85" fmla="*/ 205 h 548"/>
                <a:gd name="T86" fmla="*/ 271 w 935"/>
                <a:gd name="T87" fmla="*/ 247 h 548"/>
                <a:gd name="T88" fmla="*/ 246 w 935"/>
                <a:gd name="T89" fmla="*/ 247 h 548"/>
                <a:gd name="T90" fmla="*/ 236 w 935"/>
                <a:gd name="T91" fmla="*/ 211 h 548"/>
                <a:gd name="T92" fmla="*/ 215 w 935"/>
                <a:gd name="T93" fmla="*/ 169 h 548"/>
                <a:gd name="T94" fmla="*/ 196 w 935"/>
                <a:gd name="T95" fmla="*/ 162 h 548"/>
                <a:gd name="T96" fmla="*/ 184 w 935"/>
                <a:gd name="T97" fmla="*/ 159 h 548"/>
                <a:gd name="T98" fmla="*/ 167 w 935"/>
                <a:gd name="T99" fmla="*/ 157 h 548"/>
                <a:gd name="T100" fmla="*/ 133 w 935"/>
                <a:gd name="T101" fmla="*/ 144 h 548"/>
                <a:gd name="T102" fmla="*/ 97 w 935"/>
                <a:gd name="T103" fmla="*/ 141 h 548"/>
                <a:gd name="T104" fmla="*/ 90 w 935"/>
                <a:gd name="T105" fmla="*/ 158 h 548"/>
                <a:gd name="T106" fmla="*/ 94 w 935"/>
                <a:gd name="T107" fmla="*/ 203 h 548"/>
                <a:gd name="T108" fmla="*/ 95 w 935"/>
                <a:gd name="T109" fmla="*/ 223 h 548"/>
                <a:gd name="T110" fmla="*/ 100 w 935"/>
                <a:gd name="T111" fmla="*/ 244 h 548"/>
                <a:gd name="T112" fmla="*/ 82 w 935"/>
                <a:gd name="T113" fmla="*/ 243 h 548"/>
                <a:gd name="T114" fmla="*/ 57 w 935"/>
                <a:gd name="T115" fmla="*/ 236 h 548"/>
                <a:gd name="T116" fmla="*/ 51 w 935"/>
                <a:gd name="T117" fmla="*/ 223 h 548"/>
                <a:gd name="T118" fmla="*/ 50 w 935"/>
                <a:gd name="T119" fmla="*/ 201 h 548"/>
                <a:gd name="T120" fmla="*/ 49 w 935"/>
                <a:gd name="T121" fmla="*/ 152 h 5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35"/>
                <a:gd name="T184" fmla="*/ 0 h 548"/>
                <a:gd name="T185" fmla="*/ 935 w 935"/>
                <a:gd name="T186" fmla="*/ 548 h 5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35" h="548">
                  <a:moveTo>
                    <a:pt x="109" y="325"/>
                  </a:moveTo>
                  <a:cubicBezTo>
                    <a:pt x="103" y="307"/>
                    <a:pt x="106" y="309"/>
                    <a:pt x="89" y="303"/>
                  </a:cubicBezTo>
                  <a:cubicBezTo>
                    <a:pt x="86" y="293"/>
                    <a:pt x="86" y="285"/>
                    <a:pt x="75" y="281"/>
                  </a:cubicBezTo>
                  <a:cubicBezTo>
                    <a:pt x="72" y="271"/>
                    <a:pt x="66" y="264"/>
                    <a:pt x="59" y="257"/>
                  </a:cubicBezTo>
                  <a:cubicBezTo>
                    <a:pt x="58" y="253"/>
                    <a:pt x="57" y="248"/>
                    <a:pt x="53" y="245"/>
                  </a:cubicBezTo>
                  <a:cubicBezTo>
                    <a:pt x="49" y="242"/>
                    <a:pt x="41" y="237"/>
                    <a:pt x="41" y="237"/>
                  </a:cubicBezTo>
                  <a:cubicBezTo>
                    <a:pt x="40" y="234"/>
                    <a:pt x="39" y="232"/>
                    <a:pt x="39" y="229"/>
                  </a:cubicBezTo>
                  <a:cubicBezTo>
                    <a:pt x="38" y="221"/>
                    <a:pt x="38" y="213"/>
                    <a:pt x="37" y="205"/>
                  </a:cubicBezTo>
                  <a:cubicBezTo>
                    <a:pt x="36" y="201"/>
                    <a:pt x="33" y="193"/>
                    <a:pt x="33" y="193"/>
                  </a:cubicBezTo>
                  <a:cubicBezTo>
                    <a:pt x="32" y="183"/>
                    <a:pt x="30" y="174"/>
                    <a:pt x="27" y="165"/>
                  </a:cubicBezTo>
                  <a:cubicBezTo>
                    <a:pt x="24" y="130"/>
                    <a:pt x="30" y="143"/>
                    <a:pt x="5" y="139"/>
                  </a:cubicBezTo>
                  <a:cubicBezTo>
                    <a:pt x="3" y="136"/>
                    <a:pt x="0" y="88"/>
                    <a:pt x="11" y="81"/>
                  </a:cubicBezTo>
                  <a:cubicBezTo>
                    <a:pt x="15" y="78"/>
                    <a:pt x="30" y="73"/>
                    <a:pt x="35" y="71"/>
                  </a:cubicBezTo>
                  <a:cubicBezTo>
                    <a:pt x="45" y="74"/>
                    <a:pt x="44" y="80"/>
                    <a:pt x="53" y="71"/>
                  </a:cubicBezTo>
                  <a:cubicBezTo>
                    <a:pt x="57" y="58"/>
                    <a:pt x="87" y="53"/>
                    <a:pt x="99" y="45"/>
                  </a:cubicBezTo>
                  <a:cubicBezTo>
                    <a:pt x="106" y="35"/>
                    <a:pt x="121" y="33"/>
                    <a:pt x="133" y="29"/>
                  </a:cubicBezTo>
                  <a:cubicBezTo>
                    <a:pt x="161" y="20"/>
                    <a:pt x="186" y="7"/>
                    <a:pt x="217" y="3"/>
                  </a:cubicBezTo>
                  <a:cubicBezTo>
                    <a:pt x="225" y="6"/>
                    <a:pt x="231" y="2"/>
                    <a:pt x="239" y="5"/>
                  </a:cubicBezTo>
                  <a:cubicBezTo>
                    <a:pt x="253" y="0"/>
                    <a:pt x="267" y="8"/>
                    <a:pt x="281" y="3"/>
                  </a:cubicBezTo>
                  <a:cubicBezTo>
                    <a:pt x="294" y="4"/>
                    <a:pt x="306" y="8"/>
                    <a:pt x="319" y="7"/>
                  </a:cubicBezTo>
                  <a:cubicBezTo>
                    <a:pt x="323" y="7"/>
                    <a:pt x="331" y="3"/>
                    <a:pt x="331" y="3"/>
                  </a:cubicBezTo>
                  <a:cubicBezTo>
                    <a:pt x="343" y="4"/>
                    <a:pt x="350" y="8"/>
                    <a:pt x="361" y="5"/>
                  </a:cubicBezTo>
                  <a:cubicBezTo>
                    <a:pt x="363" y="6"/>
                    <a:pt x="365" y="6"/>
                    <a:pt x="367" y="7"/>
                  </a:cubicBezTo>
                  <a:cubicBezTo>
                    <a:pt x="369" y="8"/>
                    <a:pt x="371" y="10"/>
                    <a:pt x="373" y="11"/>
                  </a:cubicBezTo>
                  <a:cubicBezTo>
                    <a:pt x="377" y="13"/>
                    <a:pt x="385" y="15"/>
                    <a:pt x="385" y="15"/>
                  </a:cubicBezTo>
                  <a:cubicBezTo>
                    <a:pt x="397" y="11"/>
                    <a:pt x="415" y="18"/>
                    <a:pt x="427" y="19"/>
                  </a:cubicBezTo>
                  <a:cubicBezTo>
                    <a:pt x="430" y="24"/>
                    <a:pt x="443" y="29"/>
                    <a:pt x="443" y="29"/>
                  </a:cubicBezTo>
                  <a:cubicBezTo>
                    <a:pt x="466" y="26"/>
                    <a:pt x="483" y="36"/>
                    <a:pt x="505" y="41"/>
                  </a:cubicBezTo>
                  <a:cubicBezTo>
                    <a:pt x="512" y="43"/>
                    <a:pt x="516" y="43"/>
                    <a:pt x="523" y="45"/>
                  </a:cubicBezTo>
                  <a:cubicBezTo>
                    <a:pt x="529" y="47"/>
                    <a:pt x="541" y="51"/>
                    <a:pt x="541" y="51"/>
                  </a:cubicBezTo>
                  <a:cubicBezTo>
                    <a:pt x="550" y="64"/>
                    <a:pt x="563" y="63"/>
                    <a:pt x="577" y="67"/>
                  </a:cubicBezTo>
                  <a:cubicBezTo>
                    <a:pt x="602" y="73"/>
                    <a:pt x="617" y="88"/>
                    <a:pt x="643" y="91"/>
                  </a:cubicBezTo>
                  <a:cubicBezTo>
                    <a:pt x="646" y="105"/>
                    <a:pt x="649" y="103"/>
                    <a:pt x="663" y="105"/>
                  </a:cubicBezTo>
                  <a:cubicBezTo>
                    <a:pt x="674" y="121"/>
                    <a:pt x="673" y="126"/>
                    <a:pt x="693" y="133"/>
                  </a:cubicBezTo>
                  <a:cubicBezTo>
                    <a:pt x="697" y="147"/>
                    <a:pt x="708" y="146"/>
                    <a:pt x="719" y="153"/>
                  </a:cubicBezTo>
                  <a:cubicBezTo>
                    <a:pt x="728" y="167"/>
                    <a:pt x="722" y="163"/>
                    <a:pt x="733" y="167"/>
                  </a:cubicBezTo>
                  <a:cubicBezTo>
                    <a:pt x="738" y="174"/>
                    <a:pt x="746" y="182"/>
                    <a:pt x="753" y="187"/>
                  </a:cubicBezTo>
                  <a:cubicBezTo>
                    <a:pt x="760" y="198"/>
                    <a:pt x="766" y="208"/>
                    <a:pt x="777" y="215"/>
                  </a:cubicBezTo>
                  <a:cubicBezTo>
                    <a:pt x="783" y="219"/>
                    <a:pt x="795" y="225"/>
                    <a:pt x="795" y="225"/>
                  </a:cubicBezTo>
                  <a:cubicBezTo>
                    <a:pt x="800" y="240"/>
                    <a:pt x="793" y="222"/>
                    <a:pt x="803" y="235"/>
                  </a:cubicBezTo>
                  <a:cubicBezTo>
                    <a:pt x="816" y="251"/>
                    <a:pt x="792" y="230"/>
                    <a:pt x="809" y="247"/>
                  </a:cubicBezTo>
                  <a:cubicBezTo>
                    <a:pt x="815" y="253"/>
                    <a:pt x="831" y="258"/>
                    <a:pt x="839" y="261"/>
                  </a:cubicBezTo>
                  <a:cubicBezTo>
                    <a:pt x="843" y="260"/>
                    <a:pt x="847" y="256"/>
                    <a:pt x="851" y="257"/>
                  </a:cubicBezTo>
                  <a:cubicBezTo>
                    <a:pt x="855" y="258"/>
                    <a:pt x="863" y="261"/>
                    <a:pt x="863" y="261"/>
                  </a:cubicBezTo>
                  <a:cubicBezTo>
                    <a:pt x="876" y="259"/>
                    <a:pt x="887" y="262"/>
                    <a:pt x="899" y="259"/>
                  </a:cubicBezTo>
                  <a:cubicBezTo>
                    <a:pt x="903" y="244"/>
                    <a:pt x="916" y="258"/>
                    <a:pt x="929" y="261"/>
                  </a:cubicBezTo>
                  <a:cubicBezTo>
                    <a:pt x="934" y="269"/>
                    <a:pt x="935" y="276"/>
                    <a:pt x="925" y="279"/>
                  </a:cubicBezTo>
                  <a:cubicBezTo>
                    <a:pt x="918" y="286"/>
                    <a:pt x="909" y="291"/>
                    <a:pt x="901" y="297"/>
                  </a:cubicBezTo>
                  <a:cubicBezTo>
                    <a:pt x="897" y="299"/>
                    <a:pt x="889" y="301"/>
                    <a:pt x="889" y="301"/>
                  </a:cubicBezTo>
                  <a:cubicBezTo>
                    <a:pt x="884" y="306"/>
                    <a:pt x="878" y="310"/>
                    <a:pt x="871" y="313"/>
                  </a:cubicBezTo>
                  <a:cubicBezTo>
                    <a:pt x="867" y="315"/>
                    <a:pt x="859" y="317"/>
                    <a:pt x="859" y="317"/>
                  </a:cubicBezTo>
                  <a:cubicBezTo>
                    <a:pt x="856" y="325"/>
                    <a:pt x="839" y="333"/>
                    <a:pt x="839" y="333"/>
                  </a:cubicBezTo>
                  <a:cubicBezTo>
                    <a:pt x="825" y="328"/>
                    <a:pt x="837" y="338"/>
                    <a:pt x="841" y="341"/>
                  </a:cubicBezTo>
                  <a:cubicBezTo>
                    <a:pt x="848" y="352"/>
                    <a:pt x="838" y="348"/>
                    <a:pt x="829" y="351"/>
                  </a:cubicBezTo>
                  <a:cubicBezTo>
                    <a:pt x="834" y="353"/>
                    <a:pt x="838" y="352"/>
                    <a:pt x="837" y="359"/>
                  </a:cubicBezTo>
                  <a:cubicBezTo>
                    <a:pt x="836" y="365"/>
                    <a:pt x="831" y="377"/>
                    <a:pt x="831" y="377"/>
                  </a:cubicBezTo>
                  <a:cubicBezTo>
                    <a:pt x="833" y="389"/>
                    <a:pt x="833" y="408"/>
                    <a:pt x="841" y="417"/>
                  </a:cubicBezTo>
                  <a:cubicBezTo>
                    <a:pt x="846" y="423"/>
                    <a:pt x="855" y="435"/>
                    <a:pt x="855" y="435"/>
                  </a:cubicBezTo>
                  <a:cubicBezTo>
                    <a:pt x="858" y="445"/>
                    <a:pt x="858" y="453"/>
                    <a:pt x="869" y="457"/>
                  </a:cubicBezTo>
                  <a:cubicBezTo>
                    <a:pt x="870" y="461"/>
                    <a:pt x="871" y="465"/>
                    <a:pt x="873" y="469"/>
                  </a:cubicBezTo>
                  <a:cubicBezTo>
                    <a:pt x="876" y="473"/>
                    <a:pt x="881" y="481"/>
                    <a:pt x="881" y="481"/>
                  </a:cubicBezTo>
                  <a:cubicBezTo>
                    <a:pt x="871" y="491"/>
                    <a:pt x="865" y="498"/>
                    <a:pt x="851" y="501"/>
                  </a:cubicBezTo>
                  <a:cubicBezTo>
                    <a:pt x="846" y="505"/>
                    <a:pt x="833" y="509"/>
                    <a:pt x="833" y="509"/>
                  </a:cubicBezTo>
                  <a:cubicBezTo>
                    <a:pt x="825" y="506"/>
                    <a:pt x="824" y="503"/>
                    <a:pt x="821" y="495"/>
                  </a:cubicBezTo>
                  <a:cubicBezTo>
                    <a:pt x="812" y="498"/>
                    <a:pt x="796" y="492"/>
                    <a:pt x="787" y="491"/>
                  </a:cubicBezTo>
                  <a:cubicBezTo>
                    <a:pt x="780" y="486"/>
                    <a:pt x="777" y="484"/>
                    <a:pt x="769" y="487"/>
                  </a:cubicBezTo>
                  <a:cubicBezTo>
                    <a:pt x="767" y="480"/>
                    <a:pt x="751" y="477"/>
                    <a:pt x="751" y="477"/>
                  </a:cubicBezTo>
                  <a:cubicBezTo>
                    <a:pt x="747" y="464"/>
                    <a:pt x="749" y="457"/>
                    <a:pt x="735" y="467"/>
                  </a:cubicBezTo>
                  <a:cubicBezTo>
                    <a:pt x="726" y="464"/>
                    <a:pt x="723" y="456"/>
                    <a:pt x="713" y="453"/>
                  </a:cubicBezTo>
                  <a:cubicBezTo>
                    <a:pt x="711" y="450"/>
                    <a:pt x="707" y="443"/>
                    <a:pt x="703" y="443"/>
                  </a:cubicBezTo>
                  <a:cubicBezTo>
                    <a:pt x="699" y="443"/>
                    <a:pt x="691" y="447"/>
                    <a:pt x="691" y="447"/>
                  </a:cubicBezTo>
                  <a:cubicBezTo>
                    <a:pt x="687" y="431"/>
                    <a:pt x="690" y="433"/>
                    <a:pt x="671" y="431"/>
                  </a:cubicBezTo>
                  <a:lnTo>
                    <a:pt x="653" y="433"/>
                  </a:lnTo>
                  <a:cubicBezTo>
                    <a:pt x="653" y="433"/>
                    <a:pt x="667" y="469"/>
                    <a:pt x="667" y="469"/>
                  </a:cubicBezTo>
                  <a:cubicBezTo>
                    <a:pt x="671" y="470"/>
                    <a:pt x="679" y="473"/>
                    <a:pt x="679" y="473"/>
                  </a:cubicBezTo>
                  <a:cubicBezTo>
                    <a:pt x="684" y="480"/>
                    <a:pt x="686" y="483"/>
                    <a:pt x="683" y="491"/>
                  </a:cubicBezTo>
                  <a:cubicBezTo>
                    <a:pt x="687" y="503"/>
                    <a:pt x="688" y="512"/>
                    <a:pt x="699" y="519"/>
                  </a:cubicBezTo>
                  <a:cubicBezTo>
                    <a:pt x="705" y="528"/>
                    <a:pt x="703" y="538"/>
                    <a:pt x="693" y="541"/>
                  </a:cubicBezTo>
                  <a:cubicBezTo>
                    <a:pt x="687" y="539"/>
                    <a:pt x="673" y="543"/>
                    <a:pt x="673" y="543"/>
                  </a:cubicBezTo>
                  <a:cubicBezTo>
                    <a:pt x="660" y="540"/>
                    <a:pt x="648" y="537"/>
                    <a:pt x="637" y="529"/>
                  </a:cubicBezTo>
                  <a:cubicBezTo>
                    <a:pt x="633" y="517"/>
                    <a:pt x="630" y="508"/>
                    <a:pt x="619" y="501"/>
                  </a:cubicBezTo>
                  <a:cubicBezTo>
                    <a:pt x="614" y="487"/>
                    <a:pt x="614" y="493"/>
                    <a:pt x="617" y="483"/>
                  </a:cubicBezTo>
                  <a:cubicBezTo>
                    <a:pt x="614" y="473"/>
                    <a:pt x="609" y="474"/>
                    <a:pt x="605" y="465"/>
                  </a:cubicBezTo>
                  <a:cubicBezTo>
                    <a:pt x="598" y="449"/>
                    <a:pt x="600" y="449"/>
                    <a:pt x="583" y="443"/>
                  </a:cubicBezTo>
                  <a:cubicBezTo>
                    <a:pt x="582" y="438"/>
                    <a:pt x="577" y="422"/>
                    <a:pt x="579" y="427"/>
                  </a:cubicBezTo>
                  <a:cubicBezTo>
                    <a:pt x="580" y="431"/>
                    <a:pt x="583" y="439"/>
                    <a:pt x="583" y="439"/>
                  </a:cubicBezTo>
                  <a:cubicBezTo>
                    <a:pt x="580" y="449"/>
                    <a:pt x="589" y="468"/>
                    <a:pt x="593" y="479"/>
                  </a:cubicBezTo>
                  <a:cubicBezTo>
                    <a:pt x="589" y="494"/>
                    <a:pt x="600" y="518"/>
                    <a:pt x="609" y="531"/>
                  </a:cubicBezTo>
                  <a:cubicBezTo>
                    <a:pt x="606" y="548"/>
                    <a:pt x="594" y="545"/>
                    <a:pt x="579" y="541"/>
                  </a:cubicBezTo>
                  <a:cubicBezTo>
                    <a:pt x="572" y="531"/>
                    <a:pt x="566" y="533"/>
                    <a:pt x="553" y="531"/>
                  </a:cubicBezTo>
                  <a:cubicBezTo>
                    <a:pt x="545" y="518"/>
                    <a:pt x="548" y="505"/>
                    <a:pt x="543" y="491"/>
                  </a:cubicBezTo>
                  <a:cubicBezTo>
                    <a:pt x="541" y="477"/>
                    <a:pt x="539" y="464"/>
                    <a:pt x="531" y="453"/>
                  </a:cubicBezTo>
                  <a:cubicBezTo>
                    <a:pt x="523" y="420"/>
                    <a:pt x="506" y="401"/>
                    <a:pt x="501" y="365"/>
                  </a:cubicBezTo>
                  <a:cubicBezTo>
                    <a:pt x="495" y="367"/>
                    <a:pt x="483" y="363"/>
                    <a:pt x="483" y="363"/>
                  </a:cubicBezTo>
                  <a:cubicBezTo>
                    <a:pt x="477" y="373"/>
                    <a:pt x="478" y="361"/>
                    <a:pt x="465" y="357"/>
                  </a:cubicBezTo>
                  <a:cubicBezTo>
                    <a:pt x="454" y="360"/>
                    <a:pt x="453" y="353"/>
                    <a:pt x="441" y="349"/>
                  </a:cubicBezTo>
                  <a:cubicBezTo>
                    <a:pt x="437" y="348"/>
                    <a:pt x="429" y="345"/>
                    <a:pt x="429" y="345"/>
                  </a:cubicBezTo>
                  <a:cubicBezTo>
                    <a:pt x="424" y="337"/>
                    <a:pt x="421" y="335"/>
                    <a:pt x="413" y="341"/>
                  </a:cubicBezTo>
                  <a:cubicBezTo>
                    <a:pt x="403" y="339"/>
                    <a:pt x="396" y="341"/>
                    <a:pt x="393" y="331"/>
                  </a:cubicBezTo>
                  <a:cubicBezTo>
                    <a:pt x="387" y="333"/>
                    <a:pt x="375" y="337"/>
                    <a:pt x="375" y="337"/>
                  </a:cubicBezTo>
                  <a:cubicBezTo>
                    <a:pt x="356" y="334"/>
                    <a:pt x="356" y="325"/>
                    <a:pt x="339" y="321"/>
                  </a:cubicBezTo>
                  <a:cubicBezTo>
                    <a:pt x="327" y="313"/>
                    <a:pt x="313" y="314"/>
                    <a:pt x="299" y="309"/>
                  </a:cubicBezTo>
                  <a:cubicBezTo>
                    <a:pt x="290" y="296"/>
                    <a:pt x="266" y="296"/>
                    <a:pt x="251" y="291"/>
                  </a:cubicBezTo>
                  <a:cubicBezTo>
                    <a:pt x="232" y="293"/>
                    <a:pt x="236" y="297"/>
                    <a:pt x="219" y="303"/>
                  </a:cubicBezTo>
                  <a:cubicBezTo>
                    <a:pt x="215" y="304"/>
                    <a:pt x="207" y="307"/>
                    <a:pt x="207" y="307"/>
                  </a:cubicBezTo>
                  <a:cubicBezTo>
                    <a:pt x="201" y="315"/>
                    <a:pt x="204" y="329"/>
                    <a:pt x="203" y="339"/>
                  </a:cubicBezTo>
                  <a:cubicBezTo>
                    <a:pt x="205" y="357"/>
                    <a:pt x="207" y="371"/>
                    <a:pt x="205" y="389"/>
                  </a:cubicBezTo>
                  <a:cubicBezTo>
                    <a:pt x="207" y="405"/>
                    <a:pt x="209" y="421"/>
                    <a:pt x="211" y="437"/>
                  </a:cubicBezTo>
                  <a:cubicBezTo>
                    <a:pt x="212" y="441"/>
                    <a:pt x="215" y="449"/>
                    <a:pt x="215" y="449"/>
                  </a:cubicBezTo>
                  <a:cubicBezTo>
                    <a:pt x="214" y="456"/>
                    <a:pt x="210" y="472"/>
                    <a:pt x="215" y="479"/>
                  </a:cubicBezTo>
                  <a:cubicBezTo>
                    <a:pt x="217" y="482"/>
                    <a:pt x="227" y="483"/>
                    <a:pt x="227" y="483"/>
                  </a:cubicBezTo>
                  <a:cubicBezTo>
                    <a:pt x="234" y="494"/>
                    <a:pt x="240" y="518"/>
                    <a:pt x="225" y="523"/>
                  </a:cubicBezTo>
                  <a:cubicBezTo>
                    <a:pt x="215" y="520"/>
                    <a:pt x="208" y="523"/>
                    <a:pt x="197" y="525"/>
                  </a:cubicBezTo>
                  <a:cubicBezTo>
                    <a:pt x="193" y="524"/>
                    <a:pt x="187" y="525"/>
                    <a:pt x="185" y="521"/>
                  </a:cubicBezTo>
                  <a:cubicBezTo>
                    <a:pt x="184" y="519"/>
                    <a:pt x="183" y="516"/>
                    <a:pt x="181" y="515"/>
                  </a:cubicBezTo>
                  <a:cubicBezTo>
                    <a:pt x="166" y="509"/>
                    <a:pt x="145" y="511"/>
                    <a:pt x="129" y="507"/>
                  </a:cubicBezTo>
                  <a:cubicBezTo>
                    <a:pt x="120" y="501"/>
                    <a:pt x="121" y="499"/>
                    <a:pt x="123" y="489"/>
                  </a:cubicBezTo>
                  <a:cubicBezTo>
                    <a:pt x="116" y="467"/>
                    <a:pt x="128" y="500"/>
                    <a:pt x="115" y="479"/>
                  </a:cubicBezTo>
                  <a:cubicBezTo>
                    <a:pt x="111" y="472"/>
                    <a:pt x="110" y="461"/>
                    <a:pt x="107" y="453"/>
                  </a:cubicBezTo>
                  <a:cubicBezTo>
                    <a:pt x="108" y="446"/>
                    <a:pt x="113" y="431"/>
                    <a:pt x="113" y="431"/>
                  </a:cubicBezTo>
                  <a:cubicBezTo>
                    <a:pt x="110" y="403"/>
                    <a:pt x="111" y="367"/>
                    <a:pt x="103" y="343"/>
                  </a:cubicBezTo>
                  <a:cubicBezTo>
                    <a:pt x="105" y="337"/>
                    <a:pt x="106" y="331"/>
                    <a:pt x="109" y="325"/>
                  </a:cubicBez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Rectangle 32"/>
          <p:cNvSpPr txBox="1">
            <a:spLocks noChangeArrowheads="1"/>
          </p:cNvSpPr>
          <p:nvPr/>
        </p:nvSpPr>
        <p:spPr>
          <a:xfrm>
            <a:off x="0" y="304800"/>
            <a:ext cx="5783263" cy="76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ED48"/>
                </a:solidFill>
                <a:latin typeface="+mn-lt"/>
              </a:rPr>
              <a:t>Локализованная процедура кормления животных</a:t>
            </a:r>
            <a:r>
              <a:rPr lang="en-US" sz="2800" dirty="0">
                <a:solidFill>
                  <a:srgbClr val="FFED48"/>
                </a:solidFill>
                <a:latin typeface="+mn-lt"/>
              </a:rPr>
              <a:t> </a:t>
            </a:r>
            <a:r>
              <a:rPr lang="en-US" sz="2800" kern="0" dirty="0">
                <a:solidFill>
                  <a:srgbClr val="FFED48"/>
                </a:solidFill>
                <a:latin typeface="+mn-lt"/>
                <a:ea typeface="+mj-ea"/>
                <a:cs typeface="+mj-cs"/>
              </a:rPr>
              <a:t>(CAFO</a:t>
            </a:r>
            <a:r>
              <a:rPr lang="en-US" sz="2800" kern="0" dirty="0">
                <a:solidFill>
                  <a:srgbClr val="FFED48"/>
                </a:solidFill>
                <a:latin typeface="+mn-lt"/>
                <a:ea typeface="+mj-ea"/>
                <a:cs typeface="+mj-cs"/>
              </a:rPr>
              <a:t>)</a:t>
            </a:r>
            <a:br>
              <a:rPr lang="en-US" sz="2800" kern="0" dirty="0">
                <a:solidFill>
                  <a:srgbClr val="FFED48"/>
                </a:solidFill>
                <a:latin typeface="+mn-lt"/>
                <a:ea typeface="+mj-ea"/>
                <a:cs typeface="+mj-cs"/>
              </a:rPr>
            </a:br>
            <a:r>
              <a:rPr lang="ru-RU" sz="2800" kern="0" dirty="0">
                <a:solidFill>
                  <a:srgbClr val="FFED48"/>
                </a:solidFill>
                <a:latin typeface="+mn-lt"/>
                <a:ea typeface="+mj-ea"/>
                <a:cs typeface="+mj-cs"/>
              </a:rPr>
              <a:t>Источник выбросов в атмосферу</a:t>
            </a:r>
            <a:endParaRPr lang="en-US" sz="2800" kern="0" dirty="0">
              <a:solidFill>
                <a:srgbClr val="FFED4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6083" name="Text Box 33"/>
          <p:cNvSpPr txBox="1">
            <a:spLocks noChangeArrowheads="1"/>
          </p:cNvSpPr>
          <p:nvPr/>
        </p:nvSpPr>
        <p:spPr bwMode="auto">
          <a:xfrm>
            <a:off x="4487863" y="3657600"/>
            <a:ext cx="3260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Rockwell" pitchFamily="18" charset="0"/>
              </a:rPr>
              <a:t>Газы и пары</a:t>
            </a:r>
            <a:endParaRPr lang="en-US" sz="2400">
              <a:latin typeface="Rockwell" pitchFamily="18" charset="0"/>
            </a:endParaRPr>
          </a:p>
          <a:p>
            <a:r>
              <a:rPr lang="ru-RU" sz="2400">
                <a:latin typeface="Rockwell" pitchFamily="18" charset="0"/>
              </a:rPr>
              <a:t>Запахи</a:t>
            </a:r>
            <a:r>
              <a:rPr lang="en-US" sz="2400">
                <a:latin typeface="Rockwell" pitchFamily="18" charset="0"/>
              </a:rPr>
              <a:t>, </a:t>
            </a:r>
            <a:r>
              <a:rPr lang="ru-RU" sz="2400">
                <a:latin typeface="Rockwell" pitchFamily="18" charset="0"/>
              </a:rPr>
              <a:t>биоаэрозоли</a:t>
            </a:r>
            <a:endParaRPr lang="en-US" sz="2400">
              <a:latin typeface="Rockwell" pitchFamily="18" charset="0"/>
            </a:endParaRPr>
          </a:p>
        </p:txBody>
      </p:sp>
      <p:grpSp>
        <p:nvGrpSpPr>
          <p:cNvPr id="46084" name="Group 141"/>
          <p:cNvGrpSpPr>
            <a:grpSpLocks/>
          </p:cNvGrpSpPr>
          <p:nvPr/>
        </p:nvGrpSpPr>
        <p:grpSpPr bwMode="auto">
          <a:xfrm>
            <a:off x="3482975" y="762000"/>
            <a:ext cx="5614988" cy="2595563"/>
            <a:chOff x="3581400" y="762000"/>
            <a:chExt cx="5105400" cy="2595212"/>
          </a:xfrm>
        </p:grpSpPr>
        <p:sp>
          <p:nvSpPr>
            <p:cNvPr id="46155" name="AutoShape 35"/>
            <p:cNvSpPr>
              <a:spLocks noChangeArrowheads="1"/>
            </p:cNvSpPr>
            <p:nvPr/>
          </p:nvSpPr>
          <p:spPr bwMode="auto">
            <a:xfrm>
              <a:off x="4495800" y="2133600"/>
              <a:ext cx="4191000" cy="609600"/>
            </a:xfrm>
            <a:prstGeom prst="parallelogram">
              <a:avLst>
                <a:gd name="adj" fmla="val 171875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156" name="Text Box 36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2292974" cy="46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Rockwell" pitchFamily="18" charset="0"/>
                </a:rPr>
                <a:t>Внесение навоза</a:t>
              </a:r>
              <a:endParaRPr lang="en-US" sz="2400">
                <a:latin typeface="Rockwell" pitchFamily="18" charset="0"/>
              </a:endParaRPr>
            </a:p>
          </p:txBody>
        </p:sp>
        <p:grpSp>
          <p:nvGrpSpPr>
            <p:cNvPr id="46157" name="Group 37"/>
            <p:cNvGrpSpPr>
              <a:grpSpLocks/>
            </p:cNvGrpSpPr>
            <p:nvPr/>
          </p:nvGrpSpPr>
          <p:grpSpPr bwMode="auto">
            <a:xfrm>
              <a:off x="5486400" y="1371600"/>
              <a:ext cx="3124200" cy="762000"/>
              <a:chOff x="3072" y="2064"/>
              <a:chExt cx="864" cy="480"/>
            </a:xfrm>
          </p:grpSpPr>
          <p:sp>
            <p:nvSpPr>
              <p:cNvPr id="46180" name="Line 38"/>
              <p:cNvSpPr>
                <a:spLocks noChangeShapeType="1"/>
              </p:cNvSpPr>
              <p:nvPr/>
            </p:nvSpPr>
            <p:spPr bwMode="auto">
              <a:xfrm>
                <a:off x="3072" y="2064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1" name="Line 39"/>
              <p:cNvSpPr>
                <a:spLocks noChangeShapeType="1"/>
              </p:cNvSpPr>
              <p:nvPr/>
            </p:nvSpPr>
            <p:spPr bwMode="auto">
              <a:xfrm>
                <a:off x="3792" y="2064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2" name="Line 40"/>
              <p:cNvSpPr>
                <a:spLocks noChangeShapeType="1"/>
              </p:cNvSpPr>
              <p:nvPr/>
            </p:nvSpPr>
            <p:spPr bwMode="auto">
              <a:xfrm>
                <a:off x="3648" y="2064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3" name="Line 41"/>
              <p:cNvSpPr>
                <a:spLocks noChangeShapeType="1"/>
              </p:cNvSpPr>
              <p:nvPr/>
            </p:nvSpPr>
            <p:spPr bwMode="auto">
              <a:xfrm>
                <a:off x="3504" y="2064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4" name="Line 42"/>
              <p:cNvSpPr>
                <a:spLocks noChangeShapeType="1"/>
              </p:cNvSpPr>
              <p:nvPr/>
            </p:nvSpPr>
            <p:spPr bwMode="auto">
              <a:xfrm>
                <a:off x="3360" y="2064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5" name="Line 43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0" cy="48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6" name="Line 44"/>
              <p:cNvSpPr>
                <a:spLocks noChangeShapeType="1"/>
              </p:cNvSpPr>
              <p:nvPr/>
            </p:nvSpPr>
            <p:spPr bwMode="auto">
              <a:xfrm>
                <a:off x="3072" y="216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7" name="Line 45"/>
              <p:cNvSpPr>
                <a:spLocks noChangeShapeType="1"/>
              </p:cNvSpPr>
              <p:nvPr/>
            </p:nvSpPr>
            <p:spPr bwMode="auto">
              <a:xfrm>
                <a:off x="3072" y="2256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8" name="Line 46"/>
              <p:cNvSpPr>
                <a:spLocks noChangeShapeType="1"/>
              </p:cNvSpPr>
              <p:nvPr/>
            </p:nvSpPr>
            <p:spPr bwMode="auto">
              <a:xfrm>
                <a:off x="3072" y="2352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89" name="Line 47"/>
              <p:cNvSpPr>
                <a:spLocks noChangeShapeType="1"/>
              </p:cNvSpPr>
              <p:nvPr/>
            </p:nvSpPr>
            <p:spPr bwMode="auto">
              <a:xfrm>
                <a:off x="3072" y="2448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9966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158" name="AutoShape 48"/>
            <p:cNvSpPr>
              <a:spLocks noChangeArrowheads="1"/>
            </p:cNvSpPr>
            <p:nvPr/>
          </p:nvSpPr>
          <p:spPr bwMode="auto">
            <a:xfrm>
              <a:off x="7848600" y="762000"/>
              <a:ext cx="533400" cy="457200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159" name="Line 49"/>
            <p:cNvSpPr>
              <a:spLocks noChangeShapeType="1"/>
            </p:cNvSpPr>
            <p:nvPr/>
          </p:nvSpPr>
          <p:spPr bwMode="auto">
            <a:xfrm flipH="1" flipV="1">
              <a:off x="7543800" y="1676400"/>
              <a:ext cx="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0" name="Line 50"/>
            <p:cNvSpPr>
              <a:spLocks noChangeShapeType="1"/>
            </p:cNvSpPr>
            <p:nvPr/>
          </p:nvSpPr>
          <p:spPr bwMode="auto">
            <a:xfrm flipH="1" flipV="1">
              <a:off x="6705600" y="1676400"/>
              <a:ext cx="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1" name="Line 51"/>
            <p:cNvSpPr>
              <a:spLocks noChangeShapeType="1"/>
            </p:cNvSpPr>
            <p:nvPr/>
          </p:nvSpPr>
          <p:spPr bwMode="auto">
            <a:xfrm flipH="1" flipV="1">
              <a:off x="5791200" y="16764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2" name="Freeform 52"/>
            <p:cNvSpPr>
              <a:spLocks/>
            </p:cNvSpPr>
            <p:nvPr/>
          </p:nvSpPr>
          <p:spPr bwMode="auto">
            <a:xfrm>
              <a:off x="4800600" y="2590800"/>
              <a:ext cx="2971800" cy="76200"/>
            </a:xfrm>
            <a:custGeom>
              <a:avLst/>
              <a:gdLst>
                <a:gd name="T0" fmla="*/ 0 w 2064"/>
                <a:gd name="T1" fmla="*/ 14812737 h 56"/>
                <a:gd name="T2" fmla="*/ 199017007 w 2064"/>
                <a:gd name="T3" fmla="*/ 14812737 h 56"/>
                <a:gd name="T4" fmla="*/ 398034014 w 2064"/>
                <a:gd name="T5" fmla="*/ 103686443 h 56"/>
                <a:gd name="T6" fmla="*/ 696560110 w 2064"/>
                <a:gd name="T7" fmla="*/ 14812737 h 56"/>
                <a:gd name="T8" fmla="*/ 796069468 w 2064"/>
                <a:gd name="T9" fmla="*/ 103686443 h 56"/>
                <a:gd name="T10" fmla="*/ 995086386 w 2064"/>
                <a:gd name="T11" fmla="*/ 14812737 h 56"/>
                <a:gd name="T12" fmla="*/ 1194103303 w 2064"/>
                <a:gd name="T13" fmla="*/ 103686443 h 56"/>
                <a:gd name="T14" fmla="*/ 1293612481 w 2064"/>
                <a:gd name="T15" fmla="*/ 14812737 h 56"/>
                <a:gd name="T16" fmla="*/ 1492629399 w 2064"/>
                <a:gd name="T17" fmla="*/ 103686443 h 56"/>
                <a:gd name="T18" fmla="*/ 1791155854 w 2064"/>
                <a:gd name="T19" fmla="*/ 14812737 h 56"/>
                <a:gd name="T20" fmla="*/ 1990172771 w 2064"/>
                <a:gd name="T21" fmla="*/ 103686443 h 56"/>
                <a:gd name="T22" fmla="*/ 2147483647 w 2064"/>
                <a:gd name="T23" fmla="*/ 14812737 h 56"/>
                <a:gd name="T24" fmla="*/ 2147483647 w 2064"/>
                <a:gd name="T25" fmla="*/ 103686443 h 56"/>
                <a:gd name="T26" fmla="*/ 2147483647 w 2064"/>
                <a:gd name="T27" fmla="*/ 14812737 h 56"/>
                <a:gd name="T28" fmla="*/ 2147483647 w 2064"/>
                <a:gd name="T29" fmla="*/ 103686443 h 56"/>
                <a:gd name="T30" fmla="*/ 2147483647 w 2064"/>
                <a:gd name="T31" fmla="*/ 14812737 h 56"/>
                <a:gd name="T32" fmla="*/ 2147483647 w 2064"/>
                <a:gd name="T33" fmla="*/ 103686443 h 56"/>
                <a:gd name="T34" fmla="*/ 2147483647 w 2064"/>
                <a:gd name="T35" fmla="*/ 14812737 h 56"/>
                <a:gd name="T36" fmla="*/ 2147483647 w 2064"/>
                <a:gd name="T37" fmla="*/ 103686443 h 56"/>
                <a:gd name="T38" fmla="*/ 2147483647 w 2064"/>
                <a:gd name="T39" fmla="*/ 14812737 h 56"/>
                <a:gd name="T40" fmla="*/ 2147483647 w 2064"/>
                <a:gd name="T41" fmla="*/ 103686443 h 56"/>
                <a:gd name="T42" fmla="*/ 2147483647 w 2064"/>
                <a:gd name="T43" fmla="*/ 14812737 h 56"/>
                <a:gd name="T44" fmla="*/ 2147483647 w 2064"/>
                <a:gd name="T45" fmla="*/ 103686443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64"/>
                <a:gd name="T70" fmla="*/ 0 h 56"/>
                <a:gd name="T71" fmla="*/ 2064 w 20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64" h="56">
                  <a:moveTo>
                    <a:pt x="0" y="8"/>
                  </a:moveTo>
                  <a:cubicBezTo>
                    <a:pt x="32" y="4"/>
                    <a:pt x="64" y="0"/>
                    <a:pt x="96" y="8"/>
                  </a:cubicBezTo>
                  <a:cubicBezTo>
                    <a:pt x="128" y="16"/>
                    <a:pt x="152" y="56"/>
                    <a:pt x="192" y="56"/>
                  </a:cubicBezTo>
                  <a:cubicBezTo>
                    <a:pt x="232" y="56"/>
                    <a:pt x="304" y="8"/>
                    <a:pt x="336" y="8"/>
                  </a:cubicBezTo>
                  <a:cubicBezTo>
                    <a:pt x="368" y="8"/>
                    <a:pt x="360" y="56"/>
                    <a:pt x="384" y="56"/>
                  </a:cubicBezTo>
                  <a:cubicBezTo>
                    <a:pt x="408" y="56"/>
                    <a:pt x="448" y="8"/>
                    <a:pt x="480" y="8"/>
                  </a:cubicBezTo>
                  <a:cubicBezTo>
                    <a:pt x="512" y="8"/>
                    <a:pt x="552" y="56"/>
                    <a:pt x="576" y="56"/>
                  </a:cubicBezTo>
                  <a:cubicBezTo>
                    <a:pt x="600" y="56"/>
                    <a:pt x="600" y="8"/>
                    <a:pt x="624" y="8"/>
                  </a:cubicBezTo>
                  <a:cubicBezTo>
                    <a:pt x="648" y="8"/>
                    <a:pt x="680" y="56"/>
                    <a:pt x="720" y="56"/>
                  </a:cubicBezTo>
                  <a:cubicBezTo>
                    <a:pt x="760" y="56"/>
                    <a:pt x="824" y="8"/>
                    <a:pt x="864" y="8"/>
                  </a:cubicBezTo>
                  <a:cubicBezTo>
                    <a:pt x="904" y="8"/>
                    <a:pt x="928" y="56"/>
                    <a:pt x="960" y="56"/>
                  </a:cubicBezTo>
                  <a:cubicBezTo>
                    <a:pt x="992" y="56"/>
                    <a:pt x="1032" y="8"/>
                    <a:pt x="1056" y="8"/>
                  </a:cubicBezTo>
                  <a:cubicBezTo>
                    <a:pt x="1080" y="8"/>
                    <a:pt x="1080" y="56"/>
                    <a:pt x="1104" y="56"/>
                  </a:cubicBezTo>
                  <a:cubicBezTo>
                    <a:pt x="1128" y="56"/>
                    <a:pt x="1168" y="8"/>
                    <a:pt x="1200" y="8"/>
                  </a:cubicBezTo>
                  <a:cubicBezTo>
                    <a:pt x="1232" y="8"/>
                    <a:pt x="1264" y="56"/>
                    <a:pt x="1296" y="56"/>
                  </a:cubicBezTo>
                  <a:cubicBezTo>
                    <a:pt x="1328" y="56"/>
                    <a:pt x="1360" y="8"/>
                    <a:pt x="1392" y="8"/>
                  </a:cubicBezTo>
                  <a:cubicBezTo>
                    <a:pt x="1424" y="8"/>
                    <a:pt x="1456" y="56"/>
                    <a:pt x="1488" y="56"/>
                  </a:cubicBezTo>
                  <a:cubicBezTo>
                    <a:pt x="1520" y="56"/>
                    <a:pt x="1552" y="8"/>
                    <a:pt x="1584" y="8"/>
                  </a:cubicBezTo>
                  <a:cubicBezTo>
                    <a:pt x="1616" y="8"/>
                    <a:pt x="1648" y="56"/>
                    <a:pt x="1680" y="56"/>
                  </a:cubicBezTo>
                  <a:cubicBezTo>
                    <a:pt x="1712" y="56"/>
                    <a:pt x="1744" y="8"/>
                    <a:pt x="1776" y="8"/>
                  </a:cubicBezTo>
                  <a:cubicBezTo>
                    <a:pt x="1808" y="8"/>
                    <a:pt x="1840" y="56"/>
                    <a:pt x="1872" y="56"/>
                  </a:cubicBezTo>
                  <a:cubicBezTo>
                    <a:pt x="1904" y="56"/>
                    <a:pt x="1936" y="8"/>
                    <a:pt x="1968" y="8"/>
                  </a:cubicBezTo>
                  <a:cubicBezTo>
                    <a:pt x="2000" y="8"/>
                    <a:pt x="2048" y="48"/>
                    <a:pt x="2064" y="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3" name="Freeform 53"/>
            <p:cNvSpPr>
              <a:spLocks/>
            </p:cNvSpPr>
            <p:nvPr/>
          </p:nvSpPr>
          <p:spPr bwMode="auto">
            <a:xfrm>
              <a:off x="5359400" y="2260600"/>
              <a:ext cx="2971800" cy="76200"/>
            </a:xfrm>
            <a:custGeom>
              <a:avLst/>
              <a:gdLst>
                <a:gd name="T0" fmla="*/ 0 w 2064"/>
                <a:gd name="T1" fmla="*/ 14812737 h 56"/>
                <a:gd name="T2" fmla="*/ 199017007 w 2064"/>
                <a:gd name="T3" fmla="*/ 14812737 h 56"/>
                <a:gd name="T4" fmla="*/ 398034014 w 2064"/>
                <a:gd name="T5" fmla="*/ 103686443 h 56"/>
                <a:gd name="T6" fmla="*/ 696560110 w 2064"/>
                <a:gd name="T7" fmla="*/ 14812737 h 56"/>
                <a:gd name="T8" fmla="*/ 796069468 w 2064"/>
                <a:gd name="T9" fmla="*/ 103686443 h 56"/>
                <a:gd name="T10" fmla="*/ 995086386 w 2064"/>
                <a:gd name="T11" fmla="*/ 14812737 h 56"/>
                <a:gd name="T12" fmla="*/ 1194103303 w 2064"/>
                <a:gd name="T13" fmla="*/ 103686443 h 56"/>
                <a:gd name="T14" fmla="*/ 1293612481 w 2064"/>
                <a:gd name="T15" fmla="*/ 14812737 h 56"/>
                <a:gd name="T16" fmla="*/ 1492629399 w 2064"/>
                <a:gd name="T17" fmla="*/ 103686443 h 56"/>
                <a:gd name="T18" fmla="*/ 1791155854 w 2064"/>
                <a:gd name="T19" fmla="*/ 14812737 h 56"/>
                <a:gd name="T20" fmla="*/ 1990172771 w 2064"/>
                <a:gd name="T21" fmla="*/ 103686443 h 56"/>
                <a:gd name="T22" fmla="*/ 2147483647 w 2064"/>
                <a:gd name="T23" fmla="*/ 14812737 h 56"/>
                <a:gd name="T24" fmla="*/ 2147483647 w 2064"/>
                <a:gd name="T25" fmla="*/ 103686443 h 56"/>
                <a:gd name="T26" fmla="*/ 2147483647 w 2064"/>
                <a:gd name="T27" fmla="*/ 14812737 h 56"/>
                <a:gd name="T28" fmla="*/ 2147483647 w 2064"/>
                <a:gd name="T29" fmla="*/ 103686443 h 56"/>
                <a:gd name="T30" fmla="*/ 2147483647 w 2064"/>
                <a:gd name="T31" fmla="*/ 14812737 h 56"/>
                <a:gd name="T32" fmla="*/ 2147483647 w 2064"/>
                <a:gd name="T33" fmla="*/ 103686443 h 56"/>
                <a:gd name="T34" fmla="*/ 2147483647 w 2064"/>
                <a:gd name="T35" fmla="*/ 14812737 h 56"/>
                <a:gd name="T36" fmla="*/ 2147483647 w 2064"/>
                <a:gd name="T37" fmla="*/ 103686443 h 56"/>
                <a:gd name="T38" fmla="*/ 2147483647 w 2064"/>
                <a:gd name="T39" fmla="*/ 14812737 h 56"/>
                <a:gd name="T40" fmla="*/ 2147483647 w 2064"/>
                <a:gd name="T41" fmla="*/ 103686443 h 56"/>
                <a:gd name="T42" fmla="*/ 2147483647 w 2064"/>
                <a:gd name="T43" fmla="*/ 14812737 h 56"/>
                <a:gd name="T44" fmla="*/ 2147483647 w 2064"/>
                <a:gd name="T45" fmla="*/ 103686443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64"/>
                <a:gd name="T70" fmla="*/ 0 h 56"/>
                <a:gd name="T71" fmla="*/ 2064 w 20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64" h="56">
                  <a:moveTo>
                    <a:pt x="0" y="8"/>
                  </a:moveTo>
                  <a:cubicBezTo>
                    <a:pt x="32" y="4"/>
                    <a:pt x="64" y="0"/>
                    <a:pt x="96" y="8"/>
                  </a:cubicBezTo>
                  <a:cubicBezTo>
                    <a:pt x="128" y="16"/>
                    <a:pt x="152" y="56"/>
                    <a:pt x="192" y="56"/>
                  </a:cubicBezTo>
                  <a:cubicBezTo>
                    <a:pt x="232" y="56"/>
                    <a:pt x="304" y="8"/>
                    <a:pt x="336" y="8"/>
                  </a:cubicBezTo>
                  <a:cubicBezTo>
                    <a:pt x="368" y="8"/>
                    <a:pt x="360" y="56"/>
                    <a:pt x="384" y="56"/>
                  </a:cubicBezTo>
                  <a:cubicBezTo>
                    <a:pt x="408" y="56"/>
                    <a:pt x="448" y="8"/>
                    <a:pt x="480" y="8"/>
                  </a:cubicBezTo>
                  <a:cubicBezTo>
                    <a:pt x="512" y="8"/>
                    <a:pt x="552" y="56"/>
                    <a:pt x="576" y="56"/>
                  </a:cubicBezTo>
                  <a:cubicBezTo>
                    <a:pt x="600" y="56"/>
                    <a:pt x="600" y="8"/>
                    <a:pt x="624" y="8"/>
                  </a:cubicBezTo>
                  <a:cubicBezTo>
                    <a:pt x="648" y="8"/>
                    <a:pt x="680" y="56"/>
                    <a:pt x="720" y="56"/>
                  </a:cubicBezTo>
                  <a:cubicBezTo>
                    <a:pt x="760" y="56"/>
                    <a:pt x="824" y="8"/>
                    <a:pt x="864" y="8"/>
                  </a:cubicBezTo>
                  <a:cubicBezTo>
                    <a:pt x="904" y="8"/>
                    <a:pt x="928" y="56"/>
                    <a:pt x="960" y="56"/>
                  </a:cubicBezTo>
                  <a:cubicBezTo>
                    <a:pt x="992" y="56"/>
                    <a:pt x="1032" y="8"/>
                    <a:pt x="1056" y="8"/>
                  </a:cubicBezTo>
                  <a:cubicBezTo>
                    <a:pt x="1080" y="8"/>
                    <a:pt x="1080" y="56"/>
                    <a:pt x="1104" y="56"/>
                  </a:cubicBezTo>
                  <a:cubicBezTo>
                    <a:pt x="1128" y="56"/>
                    <a:pt x="1168" y="8"/>
                    <a:pt x="1200" y="8"/>
                  </a:cubicBezTo>
                  <a:cubicBezTo>
                    <a:pt x="1232" y="8"/>
                    <a:pt x="1264" y="56"/>
                    <a:pt x="1296" y="56"/>
                  </a:cubicBezTo>
                  <a:cubicBezTo>
                    <a:pt x="1328" y="56"/>
                    <a:pt x="1360" y="8"/>
                    <a:pt x="1392" y="8"/>
                  </a:cubicBezTo>
                  <a:cubicBezTo>
                    <a:pt x="1424" y="8"/>
                    <a:pt x="1456" y="56"/>
                    <a:pt x="1488" y="56"/>
                  </a:cubicBezTo>
                  <a:cubicBezTo>
                    <a:pt x="1520" y="56"/>
                    <a:pt x="1552" y="8"/>
                    <a:pt x="1584" y="8"/>
                  </a:cubicBezTo>
                  <a:cubicBezTo>
                    <a:pt x="1616" y="8"/>
                    <a:pt x="1648" y="56"/>
                    <a:pt x="1680" y="56"/>
                  </a:cubicBezTo>
                  <a:cubicBezTo>
                    <a:pt x="1712" y="56"/>
                    <a:pt x="1744" y="8"/>
                    <a:pt x="1776" y="8"/>
                  </a:cubicBezTo>
                  <a:cubicBezTo>
                    <a:pt x="1808" y="8"/>
                    <a:pt x="1840" y="56"/>
                    <a:pt x="1872" y="56"/>
                  </a:cubicBezTo>
                  <a:cubicBezTo>
                    <a:pt x="1904" y="56"/>
                    <a:pt x="1936" y="8"/>
                    <a:pt x="1968" y="8"/>
                  </a:cubicBezTo>
                  <a:cubicBezTo>
                    <a:pt x="2000" y="8"/>
                    <a:pt x="2048" y="48"/>
                    <a:pt x="2064" y="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4" name="Freeform 54"/>
            <p:cNvSpPr>
              <a:spLocks/>
            </p:cNvSpPr>
            <p:nvPr/>
          </p:nvSpPr>
          <p:spPr bwMode="auto">
            <a:xfrm>
              <a:off x="4940300" y="2476500"/>
              <a:ext cx="2971800" cy="76200"/>
            </a:xfrm>
            <a:custGeom>
              <a:avLst/>
              <a:gdLst>
                <a:gd name="T0" fmla="*/ 0 w 2064"/>
                <a:gd name="T1" fmla="*/ 14812737 h 56"/>
                <a:gd name="T2" fmla="*/ 199017007 w 2064"/>
                <a:gd name="T3" fmla="*/ 14812737 h 56"/>
                <a:gd name="T4" fmla="*/ 398034014 w 2064"/>
                <a:gd name="T5" fmla="*/ 103686443 h 56"/>
                <a:gd name="T6" fmla="*/ 696560110 w 2064"/>
                <a:gd name="T7" fmla="*/ 14812737 h 56"/>
                <a:gd name="T8" fmla="*/ 796069468 w 2064"/>
                <a:gd name="T9" fmla="*/ 103686443 h 56"/>
                <a:gd name="T10" fmla="*/ 995086386 w 2064"/>
                <a:gd name="T11" fmla="*/ 14812737 h 56"/>
                <a:gd name="T12" fmla="*/ 1194103303 w 2064"/>
                <a:gd name="T13" fmla="*/ 103686443 h 56"/>
                <a:gd name="T14" fmla="*/ 1293612481 w 2064"/>
                <a:gd name="T15" fmla="*/ 14812737 h 56"/>
                <a:gd name="T16" fmla="*/ 1492629399 w 2064"/>
                <a:gd name="T17" fmla="*/ 103686443 h 56"/>
                <a:gd name="T18" fmla="*/ 1791155854 w 2064"/>
                <a:gd name="T19" fmla="*/ 14812737 h 56"/>
                <a:gd name="T20" fmla="*/ 1990172771 w 2064"/>
                <a:gd name="T21" fmla="*/ 103686443 h 56"/>
                <a:gd name="T22" fmla="*/ 2147483647 w 2064"/>
                <a:gd name="T23" fmla="*/ 14812737 h 56"/>
                <a:gd name="T24" fmla="*/ 2147483647 w 2064"/>
                <a:gd name="T25" fmla="*/ 103686443 h 56"/>
                <a:gd name="T26" fmla="*/ 2147483647 w 2064"/>
                <a:gd name="T27" fmla="*/ 14812737 h 56"/>
                <a:gd name="T28" fmla="*/ 2147483647 w 2064"/>
                <a:gd name="T29" fmla="*/ 103686443 h 56"/>
                <a:gd name="T30" fmla="*/ 2147483647 w 2064"/>
                <a:gd name="T31" fmla="*/ 14812737 h 56"/>
                <a:gd name="T32" fmla="*/ 2147483647 w 2064"/>
                <a:gd name="T33" fmla="*/ 103686443 h 56"/>
                <a:gd name="T34" fmla="*/ 2147483647 w 2064"/>
                <a:gd name="T35" fmla="*/ 14812737 h 56"/>
                <a:gd name="T36" fmla="*/ 2147483647 w 2064"/>
                <a:gd name="T37" fmla="*/ 103686443 h 56"/>
                <a:gd name="T38" fmla="*/ 2147483647 w 2064"/>
                <a:gd name="T39" fmla="*/ 14812737 h 56"/>
                <a:gd name="T40" fmla="*/ 2147483647 w 2064"/>
                <a:gd name="T41" fmla="*/ 103686443 h 56"/>
                <a:gd name="T42" fmla="*/ 2147483647 w 2064"/>
                <a:gd name="T43" fmla="*/ 14812737 h 56"/>
                <a:gd name="T44" fmla="*/ 2147483647 w 2064"/>
                <a:gd name="T45" fmla="*/ 103686443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64"/>
                <a:gd name="T70" fmla="*/ 0 h 56"/>
                <a:gd name="T71" fmla="*/ 2064 w 20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64" h="56">
                  <a:moveTo>
                    <a:pt x="0" y="8"/>
                  </a:moveTo>
                  <a:cubicBezTo>
                    <a:pt x="32" y="4"/>
                    <a:pt x="64" y="0"/>
                    <a:pt x="96" y="8"/>
                  </a:cubicBezTo>
                  <a:cubicBezTo>
                    <a:pt x="128" y="16"/>
                    <a:pt x="152" y="56"/>
                    <a:pt x="192" y="56"/>
                  </a:cubicBezTo>
                  <a:cubicBezTo>
                    <a:pt x="232" y="56"/>
                    <a:pt x="304" y="8"/>
                    <a:pt x="336" y="8"/>
                  </a:cubicBezTo>
                  <a:cubicBezTo>
                    <a:pt x="368" y="8"/>
                    <a:pt x="360" y="56"/>
                    <a:pt x="384" y="56"/>
                  </a:cubicBezTo>
                  <a:cubicBezTo>
                    <a:pt x="408" y="56"/>
                    <a:pt x="448" y="8"/>
                    <a:pt x="480" y="8"/>
                  </a:cubicBezTo>
                  <a:cubicBezTo>
                    <a:pt x="512" y="8"/>
                    <a:pt x="552" y="56"/>
                    <a:pt x="576" y="56"/>
                  </a:cubicBezTo>
                  <a:cubicBezTo>
                    <a:pt x="600" y="56"/>
                    <a:pt x="600" y="8"/>
                    <a:pt x="624" y="8"/>
                  </a:cubicBezTo>
                  <a:cubicBezTo>
                    <a:pt x="648" y="8"/>
                    <a:pt x="680" y="56"/>
                    <a:pt x="720" y="56"/>
                  </a:cubicBezTo>
                  <a:cubicBezTo>
                    <a:pt x="760" y="56"/>
                    <a:pt x="824" y="8"/>
                    <a:pt x="864" y="8"/>
                  </a:cubicBezTo>
                  <a:cubicBezTo>
                    <a:pt x="904" y="8"/>
                    <a:pt x="928" y="56"/>
                    <a:pt x="960" y="56"/>
                  </a:cubicBezTo>
                  <a:cubicBezTo>
                    <a:pt x="992" y="56"/>
                    <a:pt x="1032" y="8"/>
                    <a:pt x="1056" y="8"/>
                  </a:cubicBezTo>
                  <a:cubicBezTo>
                    <a:pt x="1080" y="8"/>
                    <a:pt x="1080" y="56"/>
                    <a:pt x="1104" y="56"/>
                  </a:cubicBezTo>
                  <a:cubicBezTo>
                    <a:pt x="1128" y="56"/>
                    <a:pt x="1168" y="8"/>
                    <a:pt x="1200" y="8"/>
                  </a:cubicBezTo>
                  <a:cubicBezTo>
                    <a:pt x="1232" y="8"/>
                    <a:pt x="1264" y="56"/>
                    <a:pt x="1296" y="56"/>
                  </a:cubicBezTo>
                  <a:cubicBezTo>
                    <a:pt x="1328" y="56"/>
                    <a:pt x="1360" y="8"/>
                    <a:pt x="1392" y="8"/>
                  </a:cubicBezTo>
                  <a:cubicBezTo>
                    <a:pt x="1424" y="8"/>
                    <a:pt x="1456" y="56"/>
                    <a:pt x="1488" y="56"/>
                  </a:cubicBezTo>
                  <a:cubicBezTo>
                    <a:pt x="1520" y="56"/>
                    <a:pt x="1552" y="8"/>
                    <a:pt x="1584" y="8"/>
                  </a:cubicBezTo>
                  <a:cubicBezTo>
                    <a:pt x="1616" y="8"/>
                    <a:pt x="1648" y="56"/>
                    <a:pt x="1680" y="56"/>
                  </a:cubicBezTo>
                  <a:cubicBezTo>
                    <a:pt x="1712" y="56"/>
                    <a:pt x="1744" y="8"/>
                    <a:pt x="1776" y="8"/>
                  </a:cubicBezTo>
                  <a:cubicBezTo>
                    <a:pt x="1808" y="8"/>
                    <a:pt x="1840" y="56"/>
                    <a:pt x="1872" y="56"/>
                  </a:cubicBezTo>
                  <a:cubicBezTo>
                    <a:pt x="1904" y="56"/>
                    <a:pt x="1936" y="8"/>
                    <a:pt x="1968" y="8"/>
                  </a:cubicBezTo>
                  <a:cubicBezTo>
                    <a:pt x="2000" y="8"/>
                    <a:pt x="2048" y="48"/>
                    <a:pt x="2064" y="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5" name="Freeform 55"/>
            <p:cNvSpPr>
              <a:spLocks/>
            </p:cNvSpPr>
            <p:nvPr/>
          </p:nvSpPr>
          <p:spPr bwMode="auto">
            <a:xfrm>
              <a:off x="5181600" y="2362200"/>
              <a:ext cx="2971800" cy="76200"/>
            </a:xfrm>
            <a:custGeom>
              <a:avLst/>
              <a:gdLst>
                <a:gd name="T0" fmla="*/ 0 w 2064"/>
                <a:gd name="T1" fmla="*/ 14812737 h 56"/>
                <a:gd name="T2" fmla="*/ 199017007 w 2064"/>
                <a:gd name="T3" fmla="*/ 14812737 h 56"/>
                <a:gd name="T4" fmla="*/ 398034014 w 2064"/>
                <a:gd name="T5" fmla="*/ 103686443 h 56"/>
                <a:gd name="T6" fmla="*/ 696560110 w 2064"/>
                <a:gd name="T7" fmla="*/ 14812737 h 56"/>
                <a:gd name="T8" fmla="*/ 796069468 w 2064"/>
                <a:gd name="T9" fmla="*/ 103686443 h 56"/>
                <a:gd name="T10" fmla="*/ 995086386 w 2064"/>
                <a:gd name="T11" fmla="*/ 14812737 h 56"/>
                <a:gd name="T12" fmla="*/ 1194103303 w 2064"/>
                <a:gd name="T13" fmla="*/ 103686443 h 56"/>
                <a:gd name="T14" fmla="*/ 1293612481 w 2064"/>
                <a:gd name="T15" fmla="*/ 14812737 h 56"/>
                <a:gd name="T16" fmla="*/ 1492629399 w 2064"/>
                <a:gd name="T17" fmla="*/ 103686443 h 56"/>
                <a:gd name="T18" fmla="*/ 1791155854 w 2064"/>
                <a:gd name="T19" fmla="*/ 14812737 h 56"/>
                <a:gd name="T20" fmla="*/ 1990172771 w 2064"/>
                <a:gd name="T21" fmla="*/ 103686443 h 56"/>
                <a:gd name="T22" fmla="*/ 2147483647 w 2064"/>
                <a:gd name="T23" fmla="*/ 14812737 h 56"/>
                <a:gd name="T24" fmla="*/ 2147483647 w 2064"/>
                <a:gd name="T25" fmla="*/ 103686443 h 56"/>
                <a:gd name="T26" fmla="*/ 2147483647 w 2064"/>
                <a:gd name="T27" fmla="*/ 14812737 h 56"/>
                <a:gd name="T28" fmla="*/ 2147483647 w 2064"/>
                <a:gd name="T29" fmla="*/ 103686443 h 56"/>
                <a:gd name="T30" fmla="*/ 2147483647 w 2064"/>
                <a:gd name="T31" fmla="*/ 14812737 h 56"/>
                <a:gd name="T32" fmla="*/ 2147483647 w 2064"/>
                <a:gd name="T33" fmla="*/ 103686443 h 56"/>
                <a:gd name="T34" fmla="*/ 2147483647 w 2064"/>
                <a:gd name="T35" fmla="*/ 14812737 h 56"/>
                <a:gd name="T36" fmla="*/ 2147483647 w 2064"/>
                <a:gd name="T37" fmla="*/ 103686443 h 56"/>
                <a:gd name="T38" fmla="*/ 2147483647 w 2064"/>
                <a:gd name="T39" fmla="*/ 14812737 h 56"/>
                <a:gd name="T40" fmla="*/ 2147483647 w 2064"/>
                <a:gd name="T41" fmla="*/ 103686443 h 56"/>
                <a:gd name="T42" fmla="*/ 2147483647 w 2064"/>
                <a:gd name="T43" fmla="*/ 14812737 h 56"/>
                <a:gd name="T44" fmla="*/ 2147483647 w 2064"/>
                <a:gd name="T45" fmla="*/ 103686443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64"/>
                <a:gd name="T70" fmla="*/ 0 h 56"/>
                <a:gd name="T71" fmla="*/ 2064 w 20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64" h="56">
                  <a:moveTo>
                    <a:pt x="0" y="8"/>
                  </a:moveTo>
                  <a:cubicBezTo>
                    <a:pt x="32" y="4"/>
                    <a:pt x="64" y="0"/>
                    <a:pt x="96" y="8"/>
                  </a:cubicBezTo>
                  <a:cubicBezTo>
                    <a:pt x="128" y="16"/>
                    <a:pt x="152" y="56"/>
                    <a:pt x="192" y="56"/>
                  </a:cubicBezTo>
                  <a:cubicBezTo>
                    <a:pt x="232" y="56"/>
                    <a:pt x="304" y="8"/>
                    <a:pt x="336" y="8"/>
                  </a:cubicBezTo>
                  <a:cubicBezTo>
                    <a:pt x="368" y="8"/>
                    <a:pt x="360" y="56"/>
                    <a:pt x="384" y="56"/>
                  </a:cubicBezTo>
                  <a:cubicBezTo>
                    <a:pt x="408" y="56"/>
                    <a:pt x="448" y="8"/>
                    <a:pt x="480" y="8"/>
                  </a:cubicBezTo>
                  <a:cubicBezTo>
                    <a:pt x="512" y="8"/>
                    <a:pt x="552" y="56"/>
                    <a:pt x="576" y="56"/>
                  </a:cubicBezTo>
                  <a:cubicBezTo>
                    <a:pt x="600" y="56"/>
                    <a:pt x="600" y="8"/>
                    <a:pt x="624" y="8"/>
                  </a:cubicBezTo>
                  <a:cubicBezTo>
                    <a:pt x="648" y="8"/>
                    <a:pt x="680" y="56"/>
                    <a:pt x="720" y="56"/>
                  </a:cubicBezTo>
                  <a:cubicBezTo>
                    <a:pt x="760" y="56"/>
                    <a:pt x="824" y="8"/>
                    <a:pt x="864" y="8"/>
                  </a:cubicBezTo>
                  <a:cubicBezTo>
                    <a:pt x="904" y="8"/>
                    <a:pt x="928" y="56"/>
                    <a:pt x="960" y="56"/>
                  </a:cubicBezTo>
                  <a:cubicBezTo>
                    <a:pt x="992" y="56"/>
                    <a:pt x="1032" y="8"/>
                    <a:pt x="1056" y="8"/>
                  </a:cubicBezTo>
                  <a:cubicBezTo>
                    <a:pt x="1080" y="8"/>
                    <a:pt x="1080" y="56"/>
                    <a:pt x="1104" y="56"/>
                  </a:cubicBezTo>
                  <a:cubicBezTo>
                    <a:pt x="1128" y="56"/>
                    <a:pt x="1168" y="8"/>
                    <a:pt x="1200" y="8"/>
                  </a:cubicBezTo>
                  <a:cubicBezTo>
                    <a:pt x="1232" y="8"/>
                    <a:pt x="1264" y="56"/>
                    <a:pt x="1296" y="56"/>
                  </a:cubicBezTo>
                  <a:cubicBezTo>
                    <a:pt x="1328" y="56"/>
                    <a:pt x="1360" y="8"/>
                    <a:pt x="1392" y="8"/>
                  </a:cubicBezTo>
                  <a:cubicBezTo>
                    <a:pt x="1424" y="8"/>
                    <a:pt x="1456" y="56"/>
                    <a:pt x="1488" y="56"/>
                  </a:cubicBezTo>
                  <a:cubicBezTo>
                    <a:pt x="1520" y="56"/>
                    <a:pt x="1552" y="8"/>
                    <a:pt x="1584" y="8"/>
                  </a:cubicBezTo>
                  <a:cubicBezTo>
                    <a:pt x="1616" y="8"/>
                    <a:pt x="1648" y="56"/>
                    <a:pt x="1680" y="56"/>
                  </a:cubicBezTo>
                  <a:cubicBezTo>
                    <a:pt x="1712" y="56"/>
                    <a:pt x="1744" y="8"/>
                    <a:pt x="1776" y="8"/>
                  </a:cubicBezTo>
                  <a:cubicBezTo>
                    <a:pt x="1808" y="8"/>
                    <a:pt x="1840" y="56"/>
                    <a:pt x="1872" y="56"/>
                  </a:cubicBezTo>
                  <a:cubicBezTo>
                    <a:pt x="1904" y="56"/>
                    <a:pt x="1936" y="8"/>
                    <a:pt x="1968" y="8"/>
                  </a:cubicBezTo>
                  <a:cubicBezTo>
                    <a:pt x="2000" y="8"/>
                    <a:pt x="2048" y="48"/>
                    <a:pt x="2064" y="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66" name="Freeform 56"/>
            <p:cNvSpPr>
              <a:spLocks/>
            </p:cNvSpPr>
            <p:nvPr/>
          </p:nvSpPr>
          <p:spPr bwMode="auto">
            <a:xfrm>
              <a:off x="5575300" y="2146300"/>
              <a:ext cx="2971800" cy="76200"/>
            </a:xfrm>
            <a:custGeom>
              <a:avLst/>
              <a:gdLst>
                <a:gd name="T0" fmla="*/ 0 w 2064"/>
                <a:gd name="T1" fmla="*/ 14812737 h 56"/>
                <a:gd name="T2" fmla="*/ 199017007 w 2064"/>
                <a:gd name="T3" fmla="*/ 14812737 h 56"/>
                <a:gd name="T4" fmla="*/ 398034014 w 2064"/>
                <a:gd name="T5" fmla="*/ 103686443 h 56"/>
                <a:gd name="T6" fmla="*/ 696560110 w 2064"/>
                <a:gd name="T7" fmla="*/ 14812737 h 56"/>
                <a:gd name="T8" fmla="*/ 796069468 w 2064"/>
                <a:gd name="T9" fmla="*/ 103686443 h 56"/>
                <a:gd name="T10" fmla="*/ 995086386 w 2064"/>
                <a:gd name="T11" fmla="*/ 14812737 h 56"/>
                <a:gd name="T12" fmla="*/ 1194103303 w 2064"/>
                <a:gd name="T13" fmla="*/ 103686443 h 56"/>
                <a:gd name="T14" fmla="*/ 1293612481 w 2064"/>
                <a:gd name="T15" fmla="*/ 14812737 h 56"/>
                <a:gd name="T16" fmla="*/ 1492629399 w 2064"/>
                <a:gd name="T17" fmla="*/ 103686443 h 56"/>
                <a:gd name="T18" fmla="*/ 1791155854 w 2064"/>
                <a:gd name="T19" fmla="*/ 14812737 h 56"/>
                <a:gd name="T20" fmla="*/ 1990172771 w 2064"/>
                <a:gd name="T21" fmla="*/ 103686443 h 56"/>
                <a:gd name="T22" fmla="*/ 2147483647 w 2064"/>
                <a:gd name="T23" fmla="*/ 14812737 h 56"/>
                <a:gd name="T24" fmla="*/ 2147483647 w 2064"/>
                <a:gd name="T25" fmla="*/ 103686443 h 56"/>
                <a:gd name="T26" fmla="*/ 2147483647 w 2064"/>
                <a:gd name="T27" fmla="*/ 14812737 h 56"/>
                <a:gd name="T28" fmla="*/ 2147483647 w 2064"/>
                <a:gd name="T29" fmla="*/ 103686443 h 56"/>
                <a:gd name="T30" fmla="*/ 2147483647 w 2064"/>
                <a:gd name="T31" fmla="*/ 14812737 h 56"/>
                <a:gd name="T32" fmla="*/ 2147483647 w 2064"/>
                <a:gd name="T33" fmla="*/ 103686443 h 56"/>
                <a:gd name="T34" fmla="*/ 2147483647 w 2064"/>
                <a:gd name="T35" fmla="*/ 14812737 h 56"/>
                <a:gd name="T36" fmla="*/ 2147483647 w 2064"/>
                <a:gd name="T37" fmla="*/ 103686443 h 56"/>
                <a:gd name="T38" fmla="*/ 2147483647 w 2064"/>
                <a:gd name="T39" fmla="*/ 14812737 h 56"/>
                <a:gd name="T40" fmla="*/ 2147483647 w 2064"/>
                <a:gd name="T41" fmla="*/ 103686443 h 56"/>
                <a:gd name="T42" fmla="*/ 2147483647 w 2064"/>
                <a:gd name="T43" fmla="*/ 14812737 h 56"/>
                <a:gd name="T44" fmla="*/ 2147483647 w 2064"/>
                <a:gd name="T45" fmla="*/ 103686443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64"/>
                <a:gd name="T70" fmla="*/ 0 h 56"/>
                <a:gd name="T71" fmla="*/ 2064 w 20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64" h="56">
                  <a:moveTo>
                    <a:pt x="0" y="8"/>
                  </a:moveTo>
                  <a:cubicBezTo>
                    <a:pt x="32" y="4"/>
                    <a:pt x="64" y="0"/>
                    <a:pt x="96" y="8"/>
                  </a:cubicBezTo>
                  <a:cubicBezTo>
                    <a:pt x="128" y="16"/>
                    <a:pt x="152" y="56"/>
                    <a:pt x="192" y="56"/>
                  </a:cubicBezTo>
                  <a:cubicBezTo>
                    <a:pt x="232" y="56"/>
                    <a:pt x="304" y="8"/>
                    <a:pt x="336" y="8"/>
                  </a:cubicBezTo>
                  <a:cubicBezTo>
                    <a:pt x="368" y="8"/>
                    <a:pt x="360" y="56"/>
                    <a:pt x="384" y="56"/>
                  </a:cubicBezTo>
                  <a:cubicBezTo>
                    <a:pt x="408" y="56"/>
                    <a:pt x="448" y="8"/>
                    <a:pt x="480" y="8"/>
                  </a:cubicBezTo>
                  <a:cubicBezTo>
                    <a:pt x="512" y="8"/>
                    <a:pt x="552" y="56"/>
                    <a:pt x="576" y="56"/>
                  </a:cubicBezTo>
                  <a:cubicBezTo>
                    <a:pt x="600" y="56"/>
                    <a:pt x="600" y="8"/>
                    <a:pt x="624" y="8"/>
                  </a:cubicBezTo>
                  <a:cubicBezTo>
                    <a:pt x="648" y="8"/>
                    <a:pt x="680" y="56"/>
                    <a:pt x="720" y="56"/>
                  </a:cubicBezTo>
                  <a:cubicBezTo>
                    <a:pt x="760" y="56"/>
                    <a:pt x="824" y="8"/>
                    <a:pt x="864" y="8"/>
                  </a:cubicBezTo>
                  <a:cubicBezTo>
                    <a:pt x="904" y="8"/>
                    <a:pt x="928" y="56"/>
                    <a:pt x="960" y="56"/>
                  </a:cubicBezTo>
                  <a:cubicBezTo>
                    <a:pt x="992" y="56"/>
                    <a:pt x="1032" y="8"/>
                    <a:pt x="1056" y="8"/>
                  </a:cubicBezTo>
                  <a:cubicBezTo>
                    <a:pt x="1080" y="8"/>
                    <a:pt x="1080" y="56"/>
                    <a:pt x="1104" y="56"/>
                  </a:cubicBezTo>
                  <a:cubicBezTo>
                    <a:pt x="1128" y="56"/>
                    <a:pt x="1168" y="8"/>
                    <a:pt x="1200" y="8"/>
                  </a:cubicBezTo>
                  <a:cubicBezTo>
                    <a:pt x="1232" y="8"/>
                    <a:pt x="1264" y="56"/>
                    <a:pt x="1296" y="56"/>
                  </a:cubicBezTo>
                  <a:cubicBezTo>
                    <a:pt x="1328" y="56"/>
                    <a:pt x="1360" y="8"/>
                    <a:pt x="1392" y="8"/>
                  </a:cubicBezTo>
                  <a:cubicBezTo>
                    <a:pt x="1424" y="8"/>
                    <a:pt x="1456" y="56"/>
                    <a:pt x="1488" y="56"/>
                  </a:cubicBezTo>
                  <a:cubicBezTo>
                    <a:pt x="1520" y="56"/>
                    <a:pt x="1552" y="8"/>
                    <a:pt x="1584" y="8"/>
                  </a:cubicBezTo>
                  <a:cubicBezTo>
                    <a:pt x="1616" y="8"/>
                    <a:pt x="1648" y="56"/>
                    <a:pt x="1680" y="56"/>
                  </a:cubicBezTo>
                  <a:cubicBezTo>
                    <a:pt x="1712" y="56"/>
                    <a:pt x="1744" y="8"/>
                    <a:pt x="1776" y="8"/>
                  </a:cubicBezTo>
                  <a:cubicBezTo>
                    <a:pt x="1808" y="8"/>
                    <a:pt x="1840" y="56"/>
                    <a:pt x="1872" y="56"/>
                  </a:cubicBezTo>
                  <a:cubicBezTo>
                    <a:pt x="1904" y="56"/>
                    <a:pt x="1936" y="8"/>
                    <a:pt x="1968" y="8"/>
                  </a:cubicBezTo>
                  <a:cubicBezTo>
                    <a:pt x="2000" y="8"/>
                    <a:pt x="2048" y="48"/>
                    <a:pt x="2064" y="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167" name="Group 140"/>
            <p:cNvGrpSpPr>
              <a:grpSpLocks/>
            </p:cNvGrpSpPr>
            <p:nvPr/>
          </p:nvGrpSpPr>
          <p:grpSpPr bwMode="auto">
            <a:xfrm>
              <a:off x="3581400" y="1981200"/>
              <a:ext cx="3307848" cy="1238880"/>
              <a:chOff x="8256354" y="3074990"/>
              <a:chExt cx="3307848" cy="1238880"/>
            </a:xfrm>
          </p:grpSpPr>
          <p:grpSp>
            <p:nvGrpSpPr>
              <p:cNvPr id="46168" name="Group 57"/>
              <p:cNvGrpSpPr>
                <a:grpSpLocks/>
              </p:cNvGrpSpPr>
              <p:nvPr/>
            </p:nvGrpSpPr>
            <p:grpSpPr bwMode="auto">
              <a:xfrm>
                <a:off x="8723555" y="3403335"/>
                <a:ext cx="717124" cy="383069"/>
                <a:chOff x="2928" y="1386"/>
                <a:chExt cx="206" cy="168"/>
              </a:xfrm>
            </p:grpSpPr>
            <p:sp>
              <p:nvSpPr>
                <p:cNvPr id="46177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928" y="1392"/>
                  <a:ext cx="192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178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940" y="1404"/>
                  <a:ext cx="190" cy="15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179" name="Line 60"/>
                <p:cNvSpPr>
                  <a:spLocks noChangeShapeType="1"/>
                </p:cNvSpPr>
                <p:nvPr/>
              </p:nvSpPr>
              <p:spPr bwMode="auto">
                <a:xfrm>
                  <a:off x="3122" y="1386"/>
                  <a:ext cx="12" cy="2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6169" name="Freeform 61"/>
              <p:cNvSpPr>
                <a:spLocks/>
              </p:cNvSpPr>
              <p:nvPr/>
            </p:nvSpPr>
            <p:spPr bwMode="auto">
              <a:xfrm rot="9300916" flipH="1" flipV="1">
                <a:off x="8256354" y="3839594"/>
                <a:ext cx="696237" cy="474276"/>
              </a:xfrm>
              <a:custGeom>
                <a:avLst/>
                <a:gdLst>
                  <a:gd name="T0" fmla="*/ 2147483647 w 200"/>
                  <a:gd name="T1" fmla="*/ 41592643 h 208"/>
                  <a:gd name="T2" fmla="*/ 1745086612 w 200"/>
                  <a:gd name="T3" fmla="*/ 41592643 h 208"/>
                  <a:gd name="T4" fmla="*/ 1163391220 w 200"/>
                  <a:gd name="T5" fmla="*/ 291155286 h 208"/>
                  <a:gd name="T6" fmla="*/ 1163391220 w 200"/>
                  <a:gd name="T7" fmla="*/ 540715667 h 208"/>
                  <a:gd name="T8" fmla="*/ 1745086612 w 200"/>
                  <a:gd name="T9" fmla="*/ 540715667 h 208"/>
                  <a:gd name="T10" fmla="*/ 2147483647 w 200"/>
                  <a:gd name="T11" fmla="*/ 790276119 h 208"/>
                  <a:gd name="T12" fmla="*/ 1163391220 w 200"/>
                  <a:gd name="T13" fmla="*/ 1039838709 h 208"/>
                  <a:gd name="T14" fmla="*/ 0 w 200"/>
                  <a:gd name="T15" fmla="*/ 1039838709 h 2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0"/>
                  <a:gd name="T25" fmla="*/ 0 h 208"/>
                  <a:gd name="T26" fmla="*/ 200 w 200"/>
                  <a:gd name="T27" fmla="*/ 208 h 2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0" h="208">
                    <a:moveTo>
                      <a:pt x="192" y="8"/>
                    </a:moveTo>
                    <a:cubicBezTo>
                      <a:pt x="176" y="4"/>
                      <a:pt x="160" y="0"/>
                      <a:pt x="144" y="8"/>
                    </a:cubicBezTo>
                    <a:cubicBezTo>
                      <a:pt x="128" y="16"/>
                      <a:pt x="104" y="40"/>
                      <a:pt x="96" y="56"/>
                    </a:cubicBezTo>
                    <a:cubicBezTo>
                      <a:pt x="88" y="72"/>
                      <a:pt x="88" y="96"/>
                      <a:pt x="96" y="104"/>
                    </a:cubicBezTo>
                    <a:cubicBezTo>
                      <a:pt x="104" y="112"/>
                      <a:pt x="128" y="96"/>
                      <a:pt x="144" y="104"/>
                    </a:cubicBezTo>
                    <a:cubicBezTo>
                      <a:pt x="160" y="112"/>
                      <a:pt x="200" y="136"/>
                      <a:pt x="192" y="152"/>
                    </a:cubicBezTo>
                    <a:cubicBezTo>
                      <a:pt x="184" y="168"/>
                      <a:pt x="128" y="192"/>
                      <a:pt x="96" y="200"/>
                    </a:cubicBezTo>
                    <a:cubicBezTo>
                      <a:pt x="64" y="208"/>
                      <a:pt x="32" y="204"/>
                      <a:pt x="0" y="200"/>
                    </a:cubicBezTo>
                  </a:path>
                </a:pathLst>
              </a:cu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70" name="Line 62"/>
              <p:cNvSpPr>
                <a:spLocks noChangeShapeType="1"/>
              </p:cNvSpPr>
              <p:nvPr/>
            </p:nvSpPr>
            <p:spPr bwMode="auto">
              <a:xfrm>
                <a:off x="9155222" y="3603990"/>
                <a:ext cx="118360" cy="1596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71" name="Line 63"/>
              <p:cNvSpPr>
                <a:spLocks noChangeShapeType="1"/>
              </p:cNvSpPr>
              <p:nvPr/>
            </p:nvSpPr>
            <p:spPr bwMode="auto">
              <a:xfrm flipH="1">
                <a:off x="9071674" y="3594869"/>
                <a:ext cx="62661" cy="1550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72" name="Freeform 64"/>
              <p:cNvSpPr>
                <a:spLocks/>
              </p:cNvSpPr>
              <p:nvPr/>
            </p:nvSpPr>
            <p:spPr bwMode="auto">
              <a:xfrm>
                <a:off x="9447642" y="3074990"/>
                <a:ext cx="1963388" cy="323784"/>
              </a:xfrm>
              <a:custGeom>
                <a:avLst/>
                <a:gdLst>
                  <a:gd name="T0" fmla="*/ 0 w 528"/>
                  <a:gd name="T1" fmla="*/ 689711033 h 152"/>
                  <a:gd name="T2" fmla="*/ 663721751 w 528"/>
                  <a:gd name="T3" fmla="*/ 471906603 h 152"/>
                  <a:gd name="T4" fmla="*/ 1991161768 w 528"/>
                  <a:gd name="T5" fmla="*/ 254104370 h 152"/>
                  <a:gd name="T6" fmla="*/ 2147483647 w 528"/>
                  <a:gd name="T7" fmla="*/ 36300023 h 152"/>
                  <a:gd name="T8" fmla="*/ 2147483647 w 528"/>
                  <a:gd name="T9" fmla="*/ 36300023 h 152"/>
                  <a:gd name="T10" fmla="*/ 2147483647 w 528"/>
                  <a:gd name="T11" fmla="*/ 254104370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8"/>
                  <a:gd name="T19" fmla="*/ 0 h 152"/>
                  <a:gd name="T20" fmla="*/ 528 w 528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8" h="152">
                    <a:moveTo>
                      <a:pt x="0" y="152"/>
                    </a:moveTo>
                    <a:cubicBezTo>
                      <a:pt x="12" y="136"/>
                      <a:pt x="24" y="120"/>
                      <a:pt x="48" y="104"/>
                    </a:cubicBezTo>
                    <a:cubicBezTo>
                      <a:pt x="72" y="88"/>
                      <a:pt x="104" y="72"/>
                      <a:pt x="144" y="56"/>
                    </a:cubicBezTo>
                    <a:cubicBezTo>
                      <a:pt x="184" y="40"/>
                      <a:pt x="240" y="16"/>
                      <a:pt x="288" y="8"/>
                    </a:cubicBezTo>
                    <a:cubicBezTo>
                      <a:pt x="336" y="0"/>
                      <a:pt x="392" y="0"/>
                      <a:pt x="432" y="8"/>
                    </a:cubicBezTo>
                    <a:cubicBezTo>
                      <a:pt x="472" y="16"/>
                      <a:pt x="512" y="48"/>
                      <a:pt x="528" y="56"/>
                    </a:cubicBezTo>
                  </a:path>
                </a:pathLst>
              </a:custGeom>
              <a:noFill/>
              <a:ln w="15875">
                <a:solidFill>
                  <a:srgbClr val="C89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73" name="Freeform 65"/>
              <p:cNvSpPr>
                <a:spLocks/>
              </p:cNvSpPr>
              <p:nvPr/>
            </p:nvSpPr>
            <p:spPr bwMode="auto">
              <a:xfrm>
                <a:off x="9482454" y="3246004"/>
                <a:ext cx="1587420" cy="171014"/>
              </a:xfrm>
              <a:custGeom>
                <a:avLst/>
                <a:gdLst>
                  <a:gd name="T0" fmla="*/ 0 w 456"/>
                  <a:gd name="T1" fmla="*/ 389943826 h 75"/>
                  <a:gd name="T2" fmla="*/ 775593927 w 456"/>
                  <a:gd name="T3" fmla="*/ 213170076 h 75"/>
                  <a:gd name="T4" fmla="*/ 1890509667 w 456"/>
                  <a:gd name="T5" fmla="*/ 67589283 h 75"/>
                  <a:gd name="T6" fmla="*/ 2147483647 w 456"/>
                  <a:gd name="T7" fmla="*/ 5198826 h 75"/>
                  <a:gd name="T8" fmla="*/ 2147483647 w 456"/>
                  <a:gd name="T9" fmla="*/ 88386875 h 75"/>
                  <a:gd name="T10" fmla="*/ 2147483647 w 456"/>
                  <a:gd name="T11" fmla="*/ 379546179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75"/>
                  <a:gd name="T20" fmla="*/ 456 w 456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75">
                    <a:moveTo>
                      <a:pt x="0" y="75"/>
                    </a:moveTo>
                    <a:cubicBezTo>
                      <a:pt x="19" y="63"/>
                      <a:pt x="38" y="51"/>
                      <a:pt x="64" y="41"/>
                    </a:cubicBezTo>
                    <a:cubicBezTo>
                      <a:pt x="90" y="31"/>
                      <a:pt x="125" y="20"/>
                      <a:pt x="156" y="13"/>
                    </a:cubicBezTo>
                    <a:cubicBezTo>
                      <a:pt x="187" y="6"/>
                      <a:pt x="215" y="0"/>
                      <a:pt x="250" y="1"/>
                    </a:cubicBezTo>
                    <a:cubicBezTo>
                      <a:pt x="285" y="2"/>
                      <a:pt x="334" y="5"/>
                      <a:pt x="368" y="17"/>
                    </a:cubicBezTo>
                    <a:cubicBezTo>
                      <a:pt x="402" y="29"/>
                      <a:pt x="441" y="64"/>
                      <a:pt x="456" y="73"/>
                    </a:cubicBezTo>
                  </a:path>
                </a:pathLst>
              </a:custGeom>
              <a:noFill/>
              <a:ln w="15875">
                <a:solidFill>
                  <a:srgbClr val="C89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74" name="Freeform 66"/>
              <p:cNvSpPr>
                <a:spLocks/>
              </p:cNvSpPr>
              <p:nvPr/>
            </p:nvSpPr>
            <p:spPr bwMode="auto">
              <a:xfrm>
                <a:off x="9475491" y="3161637"/>
                <a:ext cx="1775404" cy="237138"/>
              </a:xfrm>
              <a:custGeom>
                <a:avLst/>
                <a:gdLst>
                  <a:gd name="T0" fmla="*/ 0 w 456"/>
                  <a:gd name="T1" fmla="*/ 749792306 h 75"/>
                  <a:gd name="T2" fmla="*/ 970164827 w 456"/>
                  <a:gd name="T3" fmla="*/ 409885060 h 75"/>
                  <a:gd name="T4" fmla="*/ 2147483647 w 456"/>
                  <a:gd name="T5" fmla="*/ 129964268 h 75"/>
                  <a:gd name="T6" fmla="*/ 2147483647 w 456"/>
                  <a:gd name="T7" fmla="*/ 9997737 h 75"/>
                  <a:gd name="T8" fmla="*/ 2147483647 w 456"/>
                  <a:gd name="T9" fmla="*/ 169952042 h 75"/>
                  <a:gd name="T10" fmla="*/ 2147483647 w 456"/>
                  <a:gd name="T11" fmla="*/ 729796838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75"/>
                  <a:gd name="T20" fmla="*/ 456 w 456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75">
                    <a:moveTo>
                      <a:pt x="0" y="75"/>
                    </a:moveTo>
                    <a:cubicBezTo>
                      <a:pt x="19" y="63"/>
                      <a:pt x="38" y="51"/>
                      <a:pt x="64" y="41"/>
                    </a:cubicBezTo>
                    <a:cubicBezTo>
                      <a:pt x="90" y="31"/>
                      <a:pt x="125" y="20"/>
                      <a:pt x="156" y="13"/>
                    </a:cubicBezTo>
                    <a:cubicBezTo>
                      <a:pt x="187" y="6"/>
                      <a:pt x="215" y="0"/>
                      <a:pt x="250" y="1"/>
                    </a:cubicBezTo>
                    <a:cubicBezTo>
                      <a:pt x="285" y="2"/>
                      <a:pt x="334" y="5"/>
                      <a:pt x="368" y="17"/>
                    </a:cubicBezTo>
                    <a:cubicBezTo>
                      <a:pt x="402" y="29"/>
                      <a:pt x="441" y="64"/>
                      <a:pt x="456" y="73"/>
                    </a:cubicBezTo>
                  </a:path>
                </a:pathLst>
              </a:custGeom>
              <a:noFill/>
              <a:ln w="15875">
                <a:solidFill>
                  <a:srgbClr val="C89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75" name="Freeform 67"/>
              <p:cNvSpPr>
                <a:spLocks/>
              </p:cNvSpPr>
              <p:nvPr/>
            </p:nvSpPr>
            <p:spPr bwMode="auto">
              <a:xfrm>
                <a:off x="10199578" y="3127435"/>
                <a:ext cx="1308925" cy="230298"/>
              </a:xfrm>
              <a:custGeom>
                <a:avLst/>
                <a:gdLst>
                  <a:gd name="T0" fmla="*/ 0 w 298"/>
                  <a:gd name="T1" fmla="*/ 76196608 h 115"/>
                  <a:gd name="T2" fmla="*/ 1466259490 w 298"/>
                  <a:gd name="T3" fmla="*/ 4011190 h 115"/>
                  <a:gd name="T4" fmla="*/ 2147483647 w 298"/>
                  <a:gd name="T5" fmla="*/ 44115088 h 115"/>
                  <a:gd name="T6" fmla="*/ 2147483647 w 298"/>
                  <a:gd name="T7" fmla="*/ 140363652 h 115"/>
                  <a:gd name="T8" fmla="*/ 2147483647 w 298"/>
                  <a:gd name="T9" fmla="*/ 252652922 h 115"/>
                  <a:gd name="T10" fmla="*/ 2147483647 w 298"/>
                  <a:gd name="T11" fmla="*/ 437129644 h 115"/>
                  <a:gd name="T12" fmla="*/ 2147483647 w 298"/>
                  <a:gd name="T13" fmla="*/ 461192775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8"/>
                  <a:gd name="T22" fmla="*/ 0 h 115"/>
                  <a:gd name="T23" fmla="*/ 298 w 298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8" h="115">
                    <a:moveTo>
                      <a:pt x="0" y="19"/>
                    </a:moveTo>
                    <a:cubicBezTo>
                      <a:pt x="26" y="10"/>
                      <a:pt x="53" y="2"/>
                      <a:pt x="76" y="1"/>
                    </a:cubicBezTo>
                    <a:cubicBezTo>
                      <a:pt x="99" y="0"/>
                      <a:pt x="114" y="5"/>
                      <a:pt x="136" y="11"/>
                    </a:cubicBezTo>
                    <a:cubicBezTo>
                      <a:pt x="158" y="17"/>
                      <a:pt x="187" y="26"/>
                      <a:pt x="206" y="35"/>
                    </a:cubicBezTo>
                    <a:cubicBezTo>
                      <a:pt x="225" y="44"/>
                      <a:pt x="233" y="51"/>
                      <a:pt x="248" y="63"/>
                    </a:cubicBezTo>
                    <a:cubicBezTo>
                      <a:pt x="263" y="75"/>
                      <a:pt x="291" y="100"/>
                      <a:pt x="298" y="109"/>
                    </a:cubicBezTo>
                    <a:lnTo>
                      <a:pt x="288" y="115"/>
                    </a:lnTo>
                  </a:path>
                </a:pathLst>
              </a:custGeom>
              <a:noFill/>
              <a:ln w="15875">
                <a:solidFill>
                  <a:srgbClr val="C89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76" name="Freeform 68"/>
              <p:cNvSpPr>
                <a:spLocks/>
              </p:cNvSpPr>
              <p:nvPr/>
            </p:nvSpPr>
            <p:spPr bwMode="auto">
              <a:xfrm>
                <a:off x="9677400" y="3200400"/>
                <a:ext cx="1886802" cy="125410"/>
              </a:xfrm>
              <a:custGeom>
                <a:avLst/>
                <a:gdLst>
                  <a:gd name="T0" fmla="*/ 0 w 456"/>
                  <a:gd name="T1" fmla="*/ 209702208 h 75"/>
                  <a:gd name="T2" fmla="*/ 1095727384 w 456"/>
                  <a:gd name="T3" fmla="*/ 114636451 h 75"/>
                  <a:gd name="T4" fmla="*/ 2147483647 w 456"/>
                  <a:gd name="T5" fmla="*/ 36348833 h 75"/>
                  <a:gd name="T6" fmla="*/ 2147483647 w 456"/>
                  <a:gd name="T7" fmla="*/ 2795807 h 75"/>
                  <a:gd name="T8" fmla="*/ 2147483647 w 456"/>
                  <a:gd name="T9" fmla="*/ 47532056 h 75"/>
                  <a:gd name="T10" fmla="*/ 2147483647 w 456"/>
                  <a:gd name="T11" fmla="*/ 204110597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75"/>
                  <a:gd name="T20" fmla="*/ 456 w 456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75">
                    <a:moveTo>
                      <a:pt x="0" y="75"/>
                    </a:moveTo>
                    <a:cubicBezTo>
                      <a:pt x="19" y="63"/>
                      <a:pt x="38" y="51"/>
                      <a:pt x="64" y="41"/>
                    </a:cubicBezTo>
                    <a:cubicBezTo>
                      <a:pt x="90" y="31"/>
                      <a:pt x="125" y="20"/>
                      <a:pt x="156" y="13"/>
                    </a:cubicBezTo>
                    <a:cubicBezTo>
                      <a:pt x="187" y="6"/>
                      <a:pt x="215" y="0"/>
                      <a:pt x="250" y="1"/>
                    </a:cubicBezTo>
                    <a:cubicBezTo>
                      <a:pt x="285" y="2"/>
                      <a:pt x="334" y="5"/>
                      <a:pt x="368" y="17"/>
                    </a:cubicBezTo>
                    <a:cubicBezTo>
                      <a:pt x="402" y="29"/>
                      <a:pt x="441" y="64"/>
                      <a:pt x="456" y="73"/>
                    </a:cubicBezTo>
                  </a:path>
                </a:pathLst>
              </a:custGeom>
              <a:noFill/>
              <a:ln w="15875">
                <a:solidFill>
                  <a:srgbClr val="C89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6085" name="Group 69"/>
          <p:cNvGrpSpPr>
            <a:grpSpLocks/>
          </p:cNvGrpSpPr>
          <p:nvPr/>
        </p:nvGrpSpPr>
        <p:grpSpPr bwMode="auto">
          <a:xfrm>
            <a:off x="-68263" y="3048000"/>
            <a:ext cx="4827588" cy="2811463"/>
            <a:chOff x="288" y="1904"/>
            <a:chExt cx="2764" cy="1771"/>
          </a:xfrm>
        </p:grpSpPr>
        <p:sp>
          <p:nvSpPr>
            <p:cNvPr id="46120" name="Freeform 70"/>
            <p:cNvSpPr>
              <a:spLocks/>
            </p:cNvSpPr>
            <p:nvPr/>
          </p:nvSpPr>
          <p:spPr bwMode="auto">
            <a:xfrm>
              <a:off x="288" y="3312"/>
              <a:ext cx="2064" cy="56"/>
            </a:xfrm>
            <a:custGeom>
              <a:avLst/>
              <a:gdLst>
                <a:gd name="T0" fmla="*/ 0 w 2064"/>
                <a:gd name="T1" fmla="*/ 8 h 56"/>
                <a:gd name="T2" fmla="*/ 96 w 2064"/>
                <a:gd name="T3" fmla="*/ 8 h 56"/>
                <a:gd name="T4" fmla="*/ 192 w 2064"/>
                <a:gd name="T5" fmla="*/ 56 h 56"/>
                <a:gd name="T6" fmla="*/ 336 w 2064"/>
                <a:gd name="T7" fmla="*/ 8 h 56"/>
                <a:gd name="T8" fmla="*/ 384 w 2064"/>
                <a:gd name="T9" fmla="*/ 56 h 56"/>
                <a:gd name="T10" fmla="*/ 480 w 2064"/>
                <a:gd name="T11" fmla="*/ 8 h 56"/>
                <a:gd name="T12" fmla="*/ 576 w 2064"/>
                <a:gd name="T13" fmla="*/ 56 h 56"/>
                <a:gd name="T14" fmla="*/ 624 w 2064"/>
                <a:gd name="T15" fmla="*/ 8 h 56"/>
                <a:gd name="T16" fmla="*/ 720 w 2064"/>
                <a:gd name="T17" fmla="*/ 56 h 56"/>
                <a:gd name="T18" fmla="*/ 864 w 2064"/>
                <a:gd name="T19" fmla="*/ 8 h 56"/>
                <a:gd name="T20" fmla="*/ 960 w 2064"/>
                <a:gd name="T21" fmla="*/ 56 h 56"/>
                <a:gd name="T22" fmla="*/ 1056 w 2064"/>
                <a:gd name="T23" fmla="*/ 8 h 56"/>
                <a:gd name="T24" fmla="*/ 1104 w 2064"/>
                <a:gd name="T25" fmla="*/ 56 h 56"/>
                <a:gd name="T26" fmla="*/ 1200 w 2064"/>
                <a:gd name="T27" fmla="*/ 8 h 56"/>
                <a:gd name="T28" fmla="*/ 1296 w 2064"/>
                <a:gd name="T29" fmla="*/ 56 h 56"/>
                <a:gd name="T30" fmla="*/ 1392 w 2064"/>
                <a:gd name="T31" fmla="*/ 8 h 56"/>
                <a:gd name="T32" fmla="*/ 1488 w 2064"/>
                <a:gd name="T33" fmla="*/ 56 h 56"/>
                <a:gd name="T34" fmla="*/ 1584 w 2064"/>
                <a:gd name="T35" fmla="*/ 8 h 56"/>
                <a:gd name="T36" fmla="*/ 1680 w 2064"/>
                <a:gd name="T37" fmla="*/ 56 h 56"/>
                <a:gd name="T38" fmla="*/ 1776 w 2064"/>
                <a:gd name="T39" fmla="*/ 8 h 56"/>
                <a:gd name="T40" fmla="*/ 1872 w 2064"/>
                <a:gd name="T41" fmla="*/ 56 h 56"/>
                <a:gd name="T42" fmla="*/ 1968 w 2064"/>
                <a:gd name="T43" fmla="*/ 8 h 56"/>
                <a:gd name="T44" fmla="*/ 2064 w 2064"/>
                <a:gd name="T45" fmla="*/ 56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64"/>
                <a:gd name="T70" fmla="*/ 0 h 56"/>
                <a:gd name="T71" fmla="*/ 2064 w 20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64" h="56">
                  <a:moveTo>
                    <a:pt x="0" y="8"/>
                  </a:moveTo>
                  <a:cubicBezTo>
                    <a:pt x="32" y="4"/>
                    <a:pt x="64" y="0"/>
                    <a:pt x="96" y="8"/>
                  </a:cubicBezTo>
                  <a:cubicBezTo>
                    <a:pt x="128" y="16"/>
                    <a:pt x="152" y="56"/>
                    <a:pt x="192" y="56"/>
                  </a:cubicBezTo>
                  <a:cubicBezTo>
                    <a:pt x="232" y="56"/>
                    <a:pt x="304" y="8"/>
                    <a:pt x="336" y="8"/>
                  </a:cubicBezTo>
                  <a:cubicBezTo>
                    <a:pt x="368" y="8"/>
                    <a:pt x="360" y="56"/>
                    <a:pt x="384" y="56"/>
                  </a:cubicBezTo>
                  <a:cubicBezTo>
                    <a:pt x="408" y="56"/>
                    <a:pt x="448" y="8"/>
                    <a:pt x="480" y="8"/>
                  </a:cubicBezTo>
                  <a:cubicBezTo>
                    <a:pt x="512" y="8"/>
                    <a:pt x="552" y="56"/>
                    <a:pt x="576" y="56"/>
                  </a:cubicBezTo>
                  <a:cubicBezTo>
                    <a:pt x="600" y="56"/>
                    <a:pt x="600" y="8"/>
                    <a:pt x="624" y="8"/>
                  </a:cubicBezTo>
                  <a:cubicBezTo>
                    <a:pt x="648" y="8"/>
                    <a:pt x="680" y="56"/>
                    <a:pt x="720" y="56"/>
                  </a:cubicBezTo>
                  <a:cubicBezTo>
                    <a:pt x="760" y="56"/>
                    <a:pt x="824" y="8"/>
                    <a:pt x="864" y="8"/>
                  </a:cubicBezTo>
                  <a:cubicBezTo>
                    <a:pt x="904" y="8"/>
                    <a:pt x="928" y="56"/>
                    <a:pt x="960" y="56"/>
                  </a:cubicBezTo>
                  <a:cubicBezTo>
                    <a:pt x="992" y="56"/>
                    <a:pt x="1032" y="8"/>
                    <a:pt x="1056" y="8"/>
                  </a:cubicBezTo>
                  <a:cubicBezTo>
                    <a:pt x="1080" y="8"/>
                    <a:pt x="1080" y="56"/>
                    <a:pt x="1104" y="56"/>
                  </a:cubicBezTo>
                  <a:cubicBezTo>
                    <a:pt x="1128" y="56"/>
                    <a:pt x="1168" y="8"/>
                    <a:pt x="1200" y="8"/>
                  </a:cubicBezTo>
                  <a:cubicBezTo>
                    <a:pt x="1232" y="8"/>
                    <a:pt x="1264" y="56"/>
                    <a:pt x="1296" y="56"/>
                  </a:cubicBezTo>
                  <a:cubicBezTo>
                    <a:pt x="1328" y="56"/>
                    <a:pt x="1360" y="8"/>
                    <a:pt x="1392" y="8"/>
                  </a:cubicBezTo>
                  <a:cubicBezTo>
                    <a:pt x="1424" y="8"/>
                    <a:pt x="1456" y="56"/>
                    <a:pt x="1488" y="56"/>
                  </a:cubicBezTo>
                  <a:cubicBezTo>
                    <a:pt x="1520" y="56"/>
                    <a:pt x="1552" y="8"/>
                    <a:pt x="1584" y="8"/>
                  </a:cubicBezTo>
                  <a:cubicBezTo>
                    <a:pt x="1616" y="8"/>
                    <a:pt x="1648" y="56"/>
                    <a:pt x="1680" y="56"/>
                  </a:cubicBezTo>
                  <a:cubicBezTo>
                    <a:pt x="1712" y="56"/>
                    <a:pt x="1744" y="8"/>
                    <a:pt x="1776" y="8"/>
                  </a:cubicBezTo>
                  <a:cubicBezTo>
                    <a:pt x="1808" y="8"/>
                    <a:pt x="1840" y="56"/>
                    <a:pt x="1872" y="56"/>
                  </a:cubicBezTo>
                  <a:cubicBezTo>
                    <a:pt x="1904" y="56"/>
                    <a:pt x="1936" y="8"/>
                    <a:pt x="1968" y="8"/>
                  </a:cubicBezTo>
                  <a:cubicBezTo>
                    <a:pt x="2000" y="8"/>
                    <a:pt x="2048" y="48"/>
                    <a:pt x="2064" y="56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1" name="Text Box 71"/>
            <p:cNvSpPr txBox="1">
              <a:spLocks noChangeArrowheads="1"/>
            </p:cNvSpPr>
            <p:nvPr/>
          </p:nvSpPr>
          <p:spPr bwMode="auto">
            <a:xfrm>
              <a:off x="1392" y="3120"/>
              <a:ext cx="2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1" baseline="-25000">
                  <a:solidFill>
                    <a:schemeClr val="bg1"/>
                  </a:solidFill>
                  <a:latin typeface="Times New Roman" pitchFamily="18" charset="0"/>
                </a:rPr>
                <a:t>2</a:t>
              </a:r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4378" name="Line 72"/>
            <p:cNvSpPr>
              <a:spLocks noChangeShapeType="1"/>
            </p:cNvSpPr>
            <p:nvPr/>
          </p:nvSpPr>
          <p:spPr bwMode="auto">
            <a:xfrm flipH="1" flipV="1">
              <a:off x="864" y="3120"/>
              <a:ext cx="0" cy="240"/>
            </a:xfrm>
            <a:prstGeom prst="line">
              <a:avLst/>
            </a:prstGeom>
            <a:ln>
              <a:solidFill>
                <a:schemeClr val="bg2"/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46123" name="Text Box 73"/>
            <p:cNvSpPr txBox="1">
              <a:spLocks noChangeArrowheads="1"/>
            </p:cNvSpPr>
            <p:nvPr/>
          </p:nvSpPr>
          <p:spPr bwMode="auto">
            <a:xfrm>
              <a:off x="582" y="3402"/>
              <a:ext cx="16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chemeClr val="bg1"/>
                  </a:solidFill>
                  <a:latin typeface="Calibri" pitchFamily="34" charset="0"/>
                </a:rPr>
                <a:t>Моча</a:t>
              </a: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, </a:t>
              </a:r>
              <a:r>
                <a:rPr lang="ru-RU" sz="1600" b="1">
                  <a:solidFill>
                    <a:schemeClr val="bg1"/>
                  </a:solidFill>
                  <a:latin typeface="Calibri" pitchFamily="34" charset="0"/>
                </a:rPr>
                <a:t>экскременты</a:t>
              </a:r>
              <a:r>
                <a:rPr lang="en-US" sz="1600" b="1">
                  <a:solidFill>
                    <a:schemeClr val="bg1"/>
                  </a:solidFill>
                  <a:latin typeface="Calibri" pitchFamily="34" charset="0"/>
                </a:rPr>
                <a:t>, </a:t>
              </a:r>
              <a:r>
                <a:rPr lang="ru-RU" sz="1600" b="1">
                  <a:solidFill>
                    <a:schemeClr val="bg1"/>
                  </a:solidFill>
                  <a:latin typeface="Calibri" pitchFamily="34" charset="0"/>
                </a:rPr>
                <a:t>бактерии</a:t>
              </a:r>
              <a:endParaRPr lang="en-US" sz="16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380" name="Line 74"/>
            <p:cNvSpPr>
              <a:spLocks noChangeShapeType="1"/>
            </p:cNvSpPr>
            <p:nvPr/>
          </p:nvSpPr>
          <p:spPr bwMode="auto">
            <a:xfrm flipH="1" flipV="1">
              <a:off x="1300" y="3120"/>
              <a:ext cx="0" cy="240"/>
            </a:xfrm>
            <a:prstGeom prst="line">
              <a:avLst/>
            </a:prstGeom>
            <a:ln>
              <a:solidFill>
                <a:schemeClr val="bg2"/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81" name="Line 75"/>
            <p:cNvSpPr>
              <a:spLocks noChangeShapeType="1"/>
            </p:cNvSpPr>
            <p:nvPr/>
          </p:nvSpPr>
          <p:spPr bwMode="auto">
            <a:xfrm flipH="1" flipV="1">
              <a:off x="1748" y="3120"/>
              <a:ext cx="0" cy="240"/>
            </a:xfrm>
            <a:prstGeom prst="line">
              <a:avLst/>
            </a:prstGeom>
            <a:ln>
              <a:solidFill>
                <a:schemeClr val="bg2"/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82" name="Line 76"/>
            <p:cNvSpPr>
              <a:spLocks noChangeShapeType="1"/>
            </p:cNvSpPr>
            <p:nvPr/>
          </p:nvSpPr>
          <p:spPr bwMode="auto">
            <a:xfrm flipH="1" flipV="1">
              <a:off x="2204" y="3120"/>
              <a:ext cx="0" cy="240"/>
            </a:xfrm>
            <a:prstGeom prst="line">
              <a:avLst/>
            </a:prstGeom>
            <a:ln>
              <a:solidFill>
                <a:schemeClr val="bg2"/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127" name="Text Box 77"/>
            <p:cNvSpPr txBox="1">
              <a:spLocks noChangeArrowheads="1"/>
            </p:cNvSpPr>
            <p:nvPr/>
          </p:nvSpPr>
          <p:spPr bwMode="auto">
            <a:xfrm>
              <a:off x="960" y="3120"/>
              <a:ext cx="2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NH</a:t>
              </a:r>
              <a:r>
                <a:rPr lang="en-US" sz="1400" b="1" baseline="-250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  <a:endParaRPr lang="en-US" sz="1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128" name="Text Box 78"/>
            <p:cNvSpPr txBox="1">
              <a:spLocks noChangeArrowheads="1"/>
            </p:cNvSpPr>
            <p:nvPr/>
          </p:nvSpPr>
          <p:spPr bwMode="auto">
            <a:xfrm>
              <a:off x="330" y="3002"/>
              <a:ext cx="4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b="1">
                  <a:solidFill>
                    <a:schemeClr val="bg1"/>
                  </a:solidFill>
                  <a:latin typeface="Times New Roman" pitchFamily="18" charset="0"/>
                </a:rPr>
                <a:t>Пахучие </a:t>
              </a:r>
            </a:p>
            <a:p>
              <a:pPr algn="ctr"/>
              <a:r>
                <a:rPr lang="ru-RU" sz="1200" b="1">
                  <a:solidFill>
                    <a:schemeClr val="bg1"/>
                  </a:solidFill>
                  <a:latin typeface="Times New Roman" pitchFamily="18" charset="0"/>
                </a:rPr>
                <a:t>пары</a:t>
              </a:r>
              <a:endParaRPr lang="en-US" sz="1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129" name="Text Box 79"/>
            <p:cNvSpPr txBox="1">
              <a:spLocks noChangeArrowheads="1"/>
            </p:cNvSpPr>
            <p:nvPr/>
          </p:nvSpPr>
          <p:spPr bwMode="auto">
            <a:xfrm>
              <a:off x="505" y="1904"/>
              <a:ext cx="146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Биоаэрозоли</a:t>
              </a:r>
              <a:endParaRPr lang="en-US" sz="1400" b="1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Дезинфицирующие средства</a:t>
              </a:r>
              <a:endParaRPr lang="en-US" sz="1400" b="1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ru-RU" sz="1400" b="1">
                  <a:solidFill>
                    <a:schemeClr val="bg1"/>
                  </a:solidFill>
                  <a:latin typeface="Calibri" pitchFamily="34" charset="0"/>
                </a:rPr>
                <a:t>Корма и добавки</a:t>
              </a:r>
              <a:endParaRPr lang="en-US" sz="14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6130" name="Line 80"/>
            <p:cNvSpPr>
              <a:spLocks noChangeShapeType="1"/>
            </p:cNvSpPr>
            <p:nvPr/>
          </p:nvSpPr>
          <p:spPr bwMode="auto">
            <a:xfrm>
              <a:off x="2352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1" name="Line 81"/>
            <p:cNvSpPr>
              <a:spLocks noChangeShapeType="1"/>
            </p:cNvSpPr>
            <p:nvPr/>
          </p:nvSpPr>
          <p:spPr bwMode="auto">
            <a:xfrm>
              <a:off x="2352" y="2304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2" name="Line 82"/>
            <p:cNvSpPr>
              <a:spLocks noChangeShapeType="1"/>
            </p:cNvSpPr>
            <p:nvPr/>
          </p:nvSpPr>
          <p:spPr bwMode="auto">
            <a:xfrm>
              <a:off x="2352" y="244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3" name="Text Box 83"/>
            <p:cNvSpPr txBox="1">
              <a:spLocks noChangeArrowheads="1"/>
            </p:cNvSpPr>
            <p:nvPr/>
          </p:nvSpPr>
          <p:spPr bwMode="auto">
            <a:xfrm>
              <a:off x="1872" y="3120"/>
              <a:ext cx="29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</a:rPr>
                <a:t>CH</a:t>
              </a:r>
              <a:r>
                <a:rPr lang="en-US" sz="1400" b="1" baseline="-25000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  <a:endParaRPr lang="en-US" sz="1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4390" name="Line 84"/>
            <p:cNvSpPr>
              <a:spLocks noChangeShapeType="1"/>
            </p:cNvSpPr>
            <p:nvPr/>
          </p:nvSpPr>
          <p:spPr bwMode="auto">
            <a:xfrm rot="16200000">
              <a:off x="1161" y="2472"/>
              <a:ext cx="336" cy="0"/>
            </a:xfrm>
            <a:prstGeom prst="line">
              <a:avLst/>
            </a:prstGeom>
            <a:ln>
              <a:solidFill>
                <a:schemeClr val="bg2"/>
              </a:solidFill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 w="12700"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46135" name="AutoShape 85"/>
            <p:cNvSpPr>
              <a:spLocks/>
            </p:cNvSpPr>
            <p:nvPr/>
          </p:nvSpPr>
          <p:spPr bwMode="auto">
            <a:xfrm>
              <a:off x="2448" y="2976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6136" name="Text Box 86"/>
            <p:cNvSpPr txBox="1">
              <a:spLocks noChangeArrowheads="1"/>
            </p:cNvSpPr>
            <p:nvPr/>
          </p:nvSpPr>
          <p:spPr bwMode="auto">
            <a:xfrm>
              <a:off x="2402" y="2976"/>
              <a:ext cx="65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Навозная</a:t>
              </a:r>
            </a:p>
            <a:p>
              <a:pPr algn="ctr"/>
              <a:r>
                <a:rPr lang="ru-RU" b="1">
                  <a:latin typeface="Calibri" pitchFamily="34" charset="0"/>
                  <a:ea typeface="Calibri" pitchFamily="34" charset="0"/>
                  <a:cs typeface="Calibri" pitchFamily="34" charset="0"/>
                </a:rPr>
                <a:t>яма</a:t>
              </a:r>
              <a:endParaRPr lang="en-US" b="1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46137" name="Freeform 87"/>
            <p:cNvSpPr>
              <a:spLocks/>
            </p:cNvSpPr>
            <p:nvPr/>
          </p:nvSpPr>
          <p:spPr bwMode="auto">
            <a:xfrm>
              <a:off x="336" y="3408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8" name="Freeform 88"/>
            <p:cNvSpPr>
              <a:spLocks/>
            </p:cNvSpPr>
            <p:nvPr/>
          </p:nvSpPr>
          <p:spPr bwMode="auto">
            <a:xfrm>
              <a:off x="576" y="3408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39" name="Freeform 89"/>
            <p:cNvSpPr>
              <a:spLocks/>
            </p:cNvSpPr>
            <p:nvPr/>
          </p:nvSpPr>
          <p:spPr bwMode="auto">
            <a:xfrm>
              <a:off x="552" y="3630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0" name="Freeform 90"/>
            <p:cNvSpPr>
              <a:spLocks/>
            </p:cNvSpPr>
            <p:nvPr/>
          </p:nvSpPr>
          <p:spPr bwMode="auto">
            <a:xfrm>
              <a:off x="351" y="3504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1" name="Freeform 91"/>
            <p:cNvSpPr>
              <a:spLocks/>
            </p:cNvSpPr>
            <p:nvPr/>
          </p:nvSpPr>
          <p:spPr bwMode="auto">
            <a:xfrm>
              <a:off x="864" y="3408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2" name="Freeform 92"/>
            <p:cNvSpPr>
              <a:spLocks/>
            </p:cNvSpPr>
            <p:nvPr/>
          </p:nvSpPr>
          <p:spPr bwMode="auto">
            <a:xfrm>
              <a:off x="1107" y="3384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3" name="Freeform 93"/>
            <p:cNvSpPr>
              <a:spLocks/>
            </p:cNvSpPr>
            <p:nvPr/>
          </p:nvSpPr>
          <p:spPr bwMode="auto">
            <a:xfrm>
              <a:off x="1584" y="3390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4" name="Freeform 94"/>
            <p:cNvSpPr>
              <a:spLocks/>
            </p:cNvSpPr>
            <p:nvPr/>
          </p:nvSpPr>
          <p:spPr bwMode="auto">
            <a:xfrm>
              <a:off x="1875" y="3399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5" name="Freeform 95"/>
            <p:cNvSpPr>
              <a:spLocks/>
            </p:cNvSpPr>
            <p:nvPr/>
          </p:nvSpPr>
          <p:spPr bwMode="auto">
            <a:xfrm>
              <a:off x="2160" y="3504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6" name="Freeform 96"/>
            <p:cNvSpPr>
              <a:spLocks/>
            </p:cNvSpPr>
            <p:nvPr/>
          </p:nvSpPr>
          <p:spPr bwMode="auto">
            <a:xfrm>
              <a:off x="2256" y="3600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7" name="Freeform 97"/>
            <p:cNvSpPr>
              <a:spLocks/>
            </p:cNvSpPr>
            <p:nvPr/>
          </p:nvSpPr>
          <p:spPr bwMode="auto">
            <a:xfrm>
              <a:off x="1746" y="3630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8" name="Freeform 98"/>
            <p:cNvSpPr>
              <a:spLocks/>
            </p:cNvSpPr>
            <p:nvPr/>
          </p:nvSpPr>
          <p:spPr bwMode="auto">
            <a:xfrm>
              <a:off x="1362" y="3624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49" name="Freeform 99"/>
            <p:cNvSpPr>
              <a:spLocks/>
            </p:cNvSpPr>
            <p:nvPr/>
          </p:nvSpPr>
          <p:spPr bwMode="auto">
            <a:xfrm>
              <a:off x="1014" y="3636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0" name="Freeform 100"/>
            <p:cNvSpPr>
              <a:spLocks/>
            </p:cNvSpPr>
            <p:nvPr/>
          </p:nvSpPr>
          <p:spPr bwMode="auto">
            <a:xfrm>
              <a:off x="800" y="3624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1" name="Freeform 101"/>
            <p:cNvSpPr>
              <a:spLocks/>
            </p:cNvSpPr>
            <p:nvPr/>
          </p:nvSpPr>
          <p:spPr bwMode="auto">
            <a:xfrm>
              <a:off x="345" y="3603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2" name="Freeform 102"/>
            <p:cNvSpPr>
              <a:spLocks/>
            </p:cNvSpPr>
            <p:nvPr/>
          </p:nvSpPr>
          <p:spPr bwMode="auto">
            <a:xfrm>
              <a:off x="1344" y="3408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3" name="Freeform 103"/>
            <p:cNvSpPr>
              <a:spLocks/>
            </p:cNvSpPr>
            <p:nvPr/>
          </p:nvSpPr>
          <p:spPr bwMode="auto">
            <a:xfrm>
              <a:off x="2160" y="3408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54" name="Freeform 104"/>
            <p:cNvSpPr>
              <a:spLocks/>
            </p:cNvSpPr>
            <p:nvPr/>
          </p:nvSpPr>
          <p:spPr bwMode="auto">
            <a:xfrm>
              <a:off x="1989" y="3624"/>
              <a:ext cx="177" cy="39"/>
            </a:xfrm>
            <a:custGeom>
              <a:avLst/>
              <a:gdLst>
                <a:gd name="T0" fmla="*/ 0 w 177"/>
                <a:gd name="T1" fmla="*/ 29 h 39"/>
                <a:gd name="T2" fmla="*/ 24 w 177"/>
                <a:gd name="T3" fmla="*/ 11 h 39"/>
                <a:gd name="T4" fmla="*/ 57 w 177"/>
                <a:gd name="T5" fmla="*/ 2 h 39"/>
                <a:gd name="T6" fmla="*/ 84 w 177"/>
                <a:gd name="T7" fmla="*/ 23 h 39"/>
                <a:gd name="T8" fmla="*/ 120 w 177"/>
                <a:gd name="T9" fmla="*/ 38 h 39"/>
                <a:gd name="T10" fmla="*/ 156 w 177"/>
                <a:gd name="T11" fmla="*/ 20 h 39"/>
                <a:gd name="T12" fmla="*/ 177 w 177"/>
                <a:gd name="T13" fmla="*/ 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39"/>
                <a:gd name="T23" fmla="*/ 177 w 177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39">
                  <a:moveTo>
                    <a:pt x="0" y="29"/>
                  </a:moveTo>
                  <a:cubicBezTo>
                    <a:pt x="7" y="22"/>
                    <a:pt x="14" y="16"/>
                    <a:pt x="24" y="11"/>
                  </a:cubicBezTo>
                  <a:cubicBezTo>
                    <a:pt x="34" y="6"/>
                    <a:pt x="47" y="0"/>
                    <a:pt x="57" y="2"/>
                  </a:cubicBezTo>
                  <a:cubicBezTo>
                    <a:pt x="67" y="4"/>
                    <a:pt x="74" y="17"/>
                    <a:pt x="84" y="23"/>
                  </a:cubicBezTo>
                  <a:cubicBezTo>
                    <a:pt x="94" y="29"/>
                    <a:pt x="108" y="39"/>
                    <a:pt x="120" y="38"/>
                  </a:cubicBezTo>
                  <a:cubicBezTo>
                    <a:pt x="132" y="37"/>
                    <a:pt x="147" y="25"/>
                    <a:pt x="156" y="20"/>
                  </a:cubicBezTo>
                  <a:cubicBezTo>
                    <a:pt x="165" y="15"/>
                    <a:pt x="171" y="11"/>
                    <a:pt x="177" y="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086" name="Group 138"/>
          <p:cNvGrpSpPr>
            <a:grpSpLocks/>
          </p:cNvGrpSpPr>
          <p:nvPr/>
        </p:nvGrpSpPr>
        <p:grpSpPr bwMode="auto">
          <a:xfrm>
            <a:off x="3398838" y="4648200"/>
            <a:ext cx="5951537" cy="1752600"/>
            <a:chOff x="3505200" y="4648200"/>
            <a:chExt cx="5410200" cy="1752600"/>
          </a:xfrm>
        </p:grpSpPr>
        <p:sp>
          <p:nvSpPr>
            <p:cNvPr id="46088" name="Rectangle 107"/>
            <p:cNvSpPr>
              <a:spLocks noChangeArrowheads="1"/>
            </p:cNvSpPr>
            <p:nvPr/>
          </p:nvSpPr>
          <p:spPr bwMode="auto">
            <a:xfrm>
              <a:off x="3505200" y="5715000"/>
              <a:ext cx="838200" cy="2286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46089" name="Group 137"/>
            <p:cNvGrpSpPr>
              <a:grpSpLocks/>
            </p:cNvGrpSpPr>
            <p:nvPr/>
          </p:nvGrpSpPr>
          <p:grpSpPr bwMode="auto">
            <a:xfrm>
              <a:off x="3810000" y="4648200"/>
              <a:ext cx="5105400" cy="1752600"/>
              <a:chOff x="3810000" y="4648200"/>
              <a:chExt cx="5105400" cy="1752600"/>
            </a:xfrm>
          </p:grpSpPr>
          <p:sp>
            <p:nvSpPr>
              <p:cNvPr id="46090" name="AutoShape 106"/>
              <p:cNvSpPr>
                <a:spLocks noChangeArrowheads="1"/>
              </p:cNvSpPr>
              <p:nvPr/>
            </p:nvSpPr>
            <p:spPr bwMode="auto">
              <a:xfrm flipH="1">
                <a:off x="4029075" y="5486400"/>
                <a:ext cx="304800" cy="914400"/>
              </a:xfrm>
              <a:prstGeom prst="rtTriangle">
                <a:avLst/>
              </a:prstGeom>
              <a:solidFill>
                <a:srgbClr val="3333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091" name="Rectangle 108"/>
              <p:cNvSpPr>
                <a:spLocks noChangeArrowheads="1"/>
              </p:cNvSpPr>
              <p:nvPr/>
            </p:nvSpPr>
            <p:spPr bwMode="auto">
              <a:xfrm>
                <a:off x="4343400" y="5638800"/>
                <a:ext cx="4191000" cy="7620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46092" name="Line 109"/>
              <p:cNvSpPr>
                <a:spLocks noChangeShapeType="1"/>
              </p:cNvSpPr>
              <p:nvPr/>
            </p:nvSpPr>
            <p:spPr bwMode="auto">
              <a:xfrm>
                <a:off x="3886200" y="56388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3" name="Oval 110"/>
              <p:cNvSpPr>
                <a:spLocks noChangeArrowheads="1"/>
              </p:cNvSpPr>
              <p:nvPr/>
            </p:nvSpPr>
            <p:spPr bwMode="auto">
              <a:xfrm>
                <a:off x="3810000" y="5486400"/>
                <a:ext cx="152400" cy="1524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094" name="Line 111"/>
              <p:cNvSpPr>
                <a:spLocks noChangeShapeType="1"/>
              </p:cNvSpPr>
              <p:nvPr/>
            </p:nvSpPr>
            <p:spPr bwMode="auto">
              <a:xfrm flipV="1">
                <a:off x="3829050" y="5524500"/>
                <a:ext cx="128588" cy="857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5" name="Line 112"/>
              <p:cNvSpPr>
                <a:spLocks noChangeShapeType="1"/>
              </p:cNvSpPr>
              <p:nvPr/>
            </p:nvSpPr>
            <p:spPr bwMode="auto">
              <a:xfrm flipH="1" flipV="1">
                <a:off x="3829050" y="5514975"/>
                <a:ext cx="114300" cy="1047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6" name="Rectangle 113"/>
              <p:cNvSpPr>
                <a:spLocks noChangeArrowheads="1"/>
              </p:cNvSpPr>
              <p:nvPr/>
            </p:nvSpPr>
            <p:spPr bwMode="auto">
              <a:xfrm>
                <a:off x="6119457" y="4648200"/>
                <a:ext cx="232604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400">
                    <a:latin typeface="Rockwell" pitchFamily="18" charset="0"/>
                  </a:rPr>
                  <a:t>Пруд-отстойник</a:t>
                </a:r>
                <a:endParaRPr lang="en-US" sz="2400">
                  <a:latin typeface="Rockwell" pitchFamily="18" charset="0"/>
                </a:endParaRPr>
              </a:p>
            </p:txBody>
          </p:sp>
          <p:sp>
            <p:nvSpPr>
              <p:cNvPr id="46097" name="Text Box 114"/>
              <p:cNvSpPr txBox="1">
                <a:spLocks noChangeArrowheads="1"/>
              </p:cNvSpPr>
              <p:nvPr/>
            </p:nvSpPr>
            <p:spPr bwMode="auto">
              <a:xfrm>
                <a:off x="5162550" y="5989638"/>
                <a:ext cx="261800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b="1">
                    <a:solidFill>
                      <a:schemeClr val="bg1"/>
                    </a:solidFill>
                    <a:latin typeface="Calibri" pitchFamily="34" charset="0"/>
                  </a:rPr>
                  <a:t>Моча</a:t>
                </a:r>
                <a:r>
                  <a:rPr lang="en-US" sz="1600" b="1">
                    <a:solidFill>
                      <a:schemeClr val="bg1"/>
                    </a:solidFill>
                    <a:latin typeface="Calibri" pitchFamily="34" charset="0"/>
                  </a:rPr>
                  <a:t>, </a:t>
                </a:r>
                <a:r>
                  <a:rPr lang="ru-RU" sz="1600" b="1">
                    <a:solidFill>
                      <a:schemeClr val="bg1"/>
                    </a:solidFill>
                    <a:latin typeface="Calibri" pitchFamily="34" charset="0"/>
                  </a:rPr>
                  <a:t>экскременты</a:t>
                </a:r>
                <a:r>
                  <a:rPr lang="en-US" sz="1600" b="1">
                    <a:solidFill>
                      <a:schemeClr val="bg1"/>
                    </a:solidFill>
                    <a:latin typeface="Calibri" pitchFamily="34" charset="0"/>
                  </a:rPr>
                  <a:t>, </a:t>
                </a:r>
                <a:r>
                  <a:rPr lang="ru-RU" sz="1600" b="1">
                    <a:solidFill>
                      <a:schemeClr val="bg1"/>
                    </a:solidFill>
                    <a:latin typeface="Calibri" pitchFamily="34" charset="0"/>
                  </a:rPr>
                  <a:t>бактерии</a:t>
                </a:r>
                <a:endParaRPr lang="en-US" sz="16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98" name="Freeform 115"/>
              <p:cNvSpPr>
                <a:spLocks/>
              </p:cNvSpPr>
              <p:nvPr/>
            </p:nvSpPr>
            <p:spPr bwMode="auto">
              <a:xfrm>
                <a:off x="3895725" y="5819775"/>
                <a:ext cx="4638675" cy="123825"/>
              </a:xfrm>
              <a:custGeom>
                <a:avLst/>
                <a:gdLst>
                  <a:gd name="T0" fmla="*/ 0 w 816"/>
                  <a:gd name="T1" fmla="*/ 39113228 h 56"/>
                  <a:gd name="T2" fmla="*/ 1551131100 w 816"/>
                  <a:gd name="T3" fmla="*/ 39113228 h 56"/>
                  <a:gd name="T4" fmla="*/ 2147483647 w 816"/>
                  <a:gd name="T5" fmla="*/ 273796970 h 56"/>
                  <a:gd name="T6" fmla="*/ 2147483647 w 816"/>
                  <a:gd name="T7" fmla="*/ 39113228 h 56"/>
                  <a:gd name="T8" fmla="*/ 2147483647 w 816"/>
                  <a:gd name="T9" fmla="*/ 39113228 h 56"/>
                  <a:gd name="T10" fmla="*/ 2147483647 w 816"/>
                  <a:gd name="T11" fmla="*/ 273796970 h 56"/>
                  <a:gd name="T12" fmla="*/ 2147483647 w 816"/>
                  <a:gd name="T13" fmla="*/ 39113228 h 56"/>
                  <a:gd name="T14" fmla="*/ 2147483647 w 816"/>
                  <a:gd name="T15" fmla="*/ 39113228 h 56"/>
                  <a:gd name="T16" fmla="*/ 2147483647 w 816"/>
                  <a:gd name="T17" fmla="*/ 273796970 h 56"/>
                  <a:gd name="T18" fmla="*/ 2147483647 w 816"/>
                  <a:gd name="T19" fmla="*/ 39113228 h 56"/>
                  <a:gd name="T20" fmla="*/ 2147483647 w 816"/>
                  <a:gd name="T21" fmla="*/ 39113228 h 56"/>
                  <a:gd name="T22" fmla="*/ 2147483647 w 816"/>
                  <a:gd name="T23" fmla="*/ 39113228 h 56"/>
                  <a:gd name="T24" fmla="*/ 2147483647 w 816"/>
                  <a:gd name="T25" fmla="*/ 273796970 h 56"/>
                  <a:gd name="T26" fmla="*/ 2147483647 w 816"/>
                  <a:gd name="T27" fmla="*/ 39113228 h 56"/>
                  <a:gd name="T28" fmla="*/ 2147483647 w 816"/>
                  <a:gd name="T29" fmla="*/ 273796970 h 56"/>
                  <a:gd name="T30" fmla="*/ 2147483647 w 816"/>
                  <a:gd name="T31" fmla="*/ 39113228 h 56"/>
                  <a:gd name="T32" fmla="*/ 2147483647 w 816"/>
                  <a:gd name="T33" fmla="*/ 27379697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6"/>
                  <a:gd name="T52" fmla="*/ 0 h 56"/>
                  <a:gd name="T53" fmla="*/ 816 w 816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6" h="56">
                    <a:moveTo>
                      <a:pt x="0" y="8"/>
                    </a:moveTo>
                    <a:cubicBezTo>
                      <a:pt x="16" y="4"/>
                      <a:pt x="32" y="0"/>
                      <a:pt x="48" y="8"/>
                    </a:cubicBezTo>
                    <a:cubicBezTo>
                      <a:pt x="64" y="16"/>
                      <a:pt x="80" y="56"/>
                      <a:pt x="96" y="56"/>
                    </a:cubicBezTo>
                    <a:cubicBezTo>
                      <a:pt x="112" y="56"/>
                      <a:pt x="128" y="16"/>
                      <a:pt x="144" y="8"/>
                    </a:cubicBezTo>
                    <a:cubicBezTo>
                      <a:pt x="160" y="0"/>
                      <a:pt x="176" y="0"/>
                      <a:pt x="192" y="8"/>
                    </a:cubicBezTo>
                    <a:cubicBezTo>
                      <a:pt x="208" y="16"/>
                      <a:pt x="224" y="56"/>
                      <a:pt x="240" y="56"/>
                    </a:cubicBezTo>
                    <a:cubicBezTo>
                      <a:pt x="256" y="56"/>
                      <a:pt x="272" y="16"/>
                      <a:pt x="288" y="8"/>
                    </a:cubicBezTo>
                    <a:cubicBezTo>
                      <a:pt x="304" y="0"/>
                      <a:pt x="320" y="0"/>
                      <a:pt x="336" y="8"/>
                    </a:cubicBezTo>
                    <a:cubicBezTo>
                      <a:pt x="352" y="16"/>
                      <a:pt x="368" y="56"/>
                      <a:pt x="384" y="56"/>
                    </a:cubicBezTo>
                    <a:cubicBezTo>
                      <a:pt x="400" y="56"/>
                      <a:pt x="416" y="16"/>
                      <a:pt x="432" y="8"/>
                    </a:cubicBezTo>
                    <a:cubicBezTo>
                      <a:pt x="448" y="0"/>
                      <a:pt x="464" y="8"/>
                      <a:pt x="480" y="8"/>
                    </a:cubicBezTo>
                    <a:cubicBezTo>
                      <a:pt x="496" y="8"/>
                      <a:pt x="512" y="0"/>
                      <a:pt x="528" y="8"/>
                    </a:cubicBezTo>
                    <a:cubicBezTo>
                      <a:pt x="544" y="16"/>
                      <a:pt x="568" y="56"/>
                      <a:pt x="576" y="56"/>
                    </a:cubicBezTo>
                    <a:cubicBezTo>
                      <a:pt x="584" y="56"/>
                      <a:pt x="560" y="8"/>
                      <a:pt x="576" y="8"/>
                    </a:cubicBezTo>
                    <a:cubicBezTo>
                      <a:pt x="592" y="8"/>
                      <a:pt x="648" y="56"/>
                      <a:pt x="672" y="56"/>
                    </a:cubicBezTo>
                    <a:cubicBezTo>
                      <a:pt x="696" y="56"/>
                      <a:pt x="696" y="8"/>
                      <a:pt x="720" y="8"/>
                    </a:cubicBezTo>
                    <a:cubicBezTo>
                      <a:pt x="744" y="8"/>
                      <a:pt x="780" y="32"/>
                      <a:pt x="816" y="56"/>
                    </a:cubicBezTo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9" name="AutoShape 116"/>
              <p:cNvSpPr>
                <a:spLocks noChangeArrowheads="1"/>
              </p:cNvSpPr>
              <p:nvPr/>
            </p:nvSpPr>
            <p:spPr bwMode="auto">
              <a:xfrm>
                <a:off x="8534400" y="5486400"/>
                <a:ext cx="381000" cy="914400"/>
              </a:xfrm>
              <a:prstGeom prst="rtTriangle">
                <a:avLst/>
              </a:prstGeom>
              <a:solidFill>
                <a:srgbClr val="3333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46100" name="Line 117"/>
              <p:cNvSpPr>
                <a:spLocks noChangeShapeType="1"/>
              </p:cNvSpPr>
              <p:nvPr/>
            </p:nvSpPr>
            <p:spPr bwMode="auto">
              <a:xfrm>
                <a:off x="4343400" y="6400800"/>
                <a:ext cx="4191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1" name="Line 118"/>
              <p:cNvSpPr>
                <a:spLocks noChangeShapeType="1"/>
              </p:cNvSpPr>
              <p:nvPr/>
            </p:nvSpPr>
            <p:spPr bwMode="auto">
              <a:xfrm flipH="1" flipV="1">
                <a:off x="762000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2" name="Line 119"/>
              <p:cNvSpPr>
                <a:spLocks noChangeShapeType="1"/>
              </p:cNvSpPr>
              <p:nvPr/>
            </p:nvSpPr>
            <p:spPr bwMode="auto">
              <a:xfrm flipH="1" flipV="1">
                <a:off x="525780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3" name="Line 120"/>
              <p:cNvSpPr>
                <a:spLocks noChangeShapeType="1"/>
              </p:cNvSpPr>
              <p:nvPr/>
            </p:nvSpPr>
            <p:spPr bwMode="auto">
              <a:xfrm flipH="1" flipV="1">
                <a:off x="609600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4" name="Line 121"/>
              <p:cNvSpPr>
                <a:spLocks noChangeShapeType="1"/>
              </p:cNvSpPr>
              <p:nvPr/>
            </p:nvSpPr>
            <p:spPr bwMode="auto">
              <a:xfrm flipH="1" flipV="1">
                <a:off x="6934200" y="525780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5" name="Freeform 122"/>
              <p:cNvSpPr>
                <a:spLocks/>
              </p:cNvSpPr>
              <p:nvPr/>
            </p:nvSpPr>
            <p:spPr bwMode="auto">
              <a:xfrm>
                <a:off x="4572000" y="62484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6" name="Freeform 123"/>
              <p:cNvSpPr>
                <a:spLocks/>
              </p:cNvSpPr>
              <p:nvPr/>
            </p:nvSpPr>
            <p:spPr bwMode="auto">
              <a:xfrm>
                <a:off x="8077200" y="60198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7" name="Freeform 124"/>
              <p:cNvSpPr>
                <a:spLocks/>
              </p:cNvSpPr>
              <p:nvPr/>
            </p:nvSpPr>
            <p:spPr bwMode="auto">
              <a:xfrm>
                <a:off x="4572000" y="59436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8" name="Freeform 125"/>
              <p:cNvSpPr>
                <a:spLocks/>
              </p:cNvSpPr>
              <p:nvPr/>
            </p:nvSpPr>
            <p:spPr bwMode="auto">
              <a:xfrm>
                <a:off x="6743700" y="592455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9" name="Freeform 126"/>
              <p:cNvSpPr>
                <a:spLocks/>
              </p:cNvSpPr>
              <p:nvPr/>
            </p:nvSpPr>
            <p:spPr bwMode="auto">
              <a:xfrm>
                <a:off x="5486400" y="59436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0" name="Freeform 127"/>
              <p:cNvSpPr>
                <a:spLocks/>
              </p:cNvSpPr>
              <p:nvPr/>
            </p:nvSpPr>
            <p:spPr bwMode="auto">
              <a:xfrm>
                <a:off x="8153400" y="62484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1" name="Freeform 128"/>
              <p:cNvSpPr>
                <a:spLocks/>
              </p:cNvSpPr>
              <p:nvPr/>
            </p:nvSpPr>
            <p:spPr bwMode="auto">
              <a:xfrm>
                <a:off x="7924800" y="61722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2" name="Freeform 129"/>
              <p:cNvSpPr>
                <a:spLocks/>
              </p:cNvSpPr>
              <p:nvPr/>
            </p:nvSpPr>
            <p:spPr bwMode="auto">
              <a:xfrm>
                <a:off x="4981575" y="5986463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3" name="Freeform 130"/>
              <p:cNvSpPr>
                <a:spLocks/>
              </p:cNvSpPr>
              <p:nvPr/>
            </p:nvSpPr>
            <p:spPr bwMode="auto">
              <a:xfrm>
                <a:off x="4419600" y="60960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4" name="Freeform 131"/>
              <p:cNvSpPr>
                <a:spLocks/>
              </p:cNvSpPr>
              <p:nvPr/>
            </p:nvSpPr>
            <p:spPr bwMode="auto">
              <a:xfrm>
                <a:off x="4881563" y="6148388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5" name="Freeform 132"/>
              <p:cNvSpPr>
                <a:spLocks/>
              </p:cNvSpPr>
              <p:nvPr/>
            </p:nvSpPr>
            <p:spPr bwMode="auto">
              <a:xfrm>
                <a:off x="6224588" y="59055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6" name="Freeform 133"/>
              <p:cNvSpPr>
                <a:spLocks/>
              </p:cNvSpPr>
              <p:nvPr/>
            </p:nvSpPr>
            <p:spPr bwMode="auto">
              <a:xfrm>
                <a:off x="5848350" y="596265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7" name="Freeform 134"/>
              <p:cNvSpPr>
                <a:spLocks/>
              </p:cNvSpPr>
              <p:nvPr/>
            </p:nvSpPr>
            <p:spPr bwMode="auto">
              <a:xfrm>
                <a:off x="7239000" y="5943600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8" name="Freeform 135"/>
              <p:cNvSpPr>
                <a:spLocks/>
              </p:cNvSpPr>
              <p:nvPr/>
            </p:nvSpPr>
            <p:spPr bwMode="auto">
              <a:xfrm>
                <a:off x="7639050" y="5991225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9" name="Freeform 136"/>
              <p:cNvSpPr>
                <a:spLocks/>
              </p:cNvSpPr>
              <p:nvPr/>
            </p:nvSpPr>
            <p:spPr bwMode="auto">
              <a:xfrm>
                <a:off x="7867650" y="5929313"/>
                <a:ext cx="280988" cy="61913"/>
              </a:xfrm>
              <a:custGeom>
                <a:avLst/>
                <a:gdLst>
                  <a:gd name="T0" fmla="*/ 0 w 177"/>
                  <a:gd name="T1" fmla="*/ 73085911 h 39"/>
                  <a:gd name="T2" fmla="*/ 60483862 w 177"/>
                  <a:gd name="T3" fmla="*/ 27722738 h 39"/>
                  <a:gd name="T4" fmla="*/ 143649956 w 177"/>
                  <a:gd name="T5" fmla="*/ 5040353 h 39"/>
                  <a:gd name="T6" fmla="*/ 211693528 w 177"/>
                  <a:gd name="T7" fmla="*/ 57964858 h 39"/>
                  <a:gd name="T8" fmla="*/ 302419283 w 177"/>
                  <a:gd name="T9" fmla="*/ 95766698 h 39"/>
                  <a:gd name="T10" fmla="*/ 393145038 w 177"/>
                  <a:gd name="T11" fmla="*/ 50403525 h 39"/>
                  <a:gd name="T12" fmla="*/ 446069288 w 177"/>
                  <a:gd name="T13" fmla="*/ 20161411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7"/>
                  <a:gd name="T22" fmla="*/ 0 h 39"/>
                  <a:gd name="T23" fmla="*/ 177 w 17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7" h="39">
                    <a:moveTo>
                      <a:pt x="0" y="29"/>
                    </a:moveTo>
                    <a:cubicBezTo>
                      <a:pt x="7" y="22"/>
                      <a:pt x="14" y="16"/>
                      <a:pt x="24" y="11"/>
                    </a:cubicBezTo>
                    <a:cubicBezTo>
                      <a:pt x="34" y="6"/>
                      <a:pt x="47" y="0"/>
                      <a:pt x="57" y="2"/>
                    </a:cubicBezTo>
                    <a:cubicBezTo>
                      <a:pt x="67" y="4"/>
                      <a:pt x="74" y="17"/>
                      <a:pt x="84" y="23"/>
                    </a:cubicBezTo>
                    <a:cubicBezTo>
                      <a:pt x="94" y="29"/>
                      <a:pt x="108" y="39"/>
                      <a:pt x="120" y="38"/>
                    </a:cubicBezTo>
                    <a:cubicBezTo>
                      <a:pt x="132" y="37"/>
                      <a:pt x="147" y="25"/>
                      <a:pt x="156" y="20"/>
                    </a:cubicBezTo>
                    <a:cubicBezTo>
                      <a:pt x="165" y="15"/>
                      <a:pt x="171" y="11"/>
                      <a:pt x="177" y="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087" name="TextBox 10"/>
          <p:cNvSpPr txBox="1">
            <a:spLocks noChangeArrowheads="1"/>
          </p:cNvSpPr>
          <p:nvPr/>
        </p:nvSpPr>
        <p:spPr bwMode="auto">
          <a:xfrm>
            <a:off x="236538" y="6296025"/>
            <a:ext cx="9110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Rockwell" pitchFamily="18" charset="0"/>
              </a:rPr>
              <a:t>Thorne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Content Placeholder 3" descr="img9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3423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241300"/>
            <a:ext cx="9144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ED48"/>
                </a:solidFill>
                <a:latin typeface="Rockwell" pitchFamily="18" charset="0"/>
              </a:rPr>
              <a:t>Размол зерна</a:t>
            </a:r>
            <a:r>
              <a:rPr lang="en-US" sz="3200">
                <a:solidFill>
                  <a:srgbClr val="FFED48"/>
                </a:solidFill>
                <a:latin typeface="Rockwell" pitchFamily="18" charset="0"/>
              </a:rPr>
              <a:t> – </a:t>
            </a:r>
            <a:r>
              <a:rPr lang="ru-RU" sz="3200">
                <a:solidFill>
                  <a:srgbClr val="FFED48"/>
                </a:solidFill>
                <a:latin typeface="Rockwell" pitchFamily="18" charset="0"/>
              </a:rPr>
              <a:t>добавление антибиотиков</a:t>
            </a:r>
            <a:endParaRPr lang="en-US" sz="3200">
              <a:solidFill>
                <a:srgbClr val="FFED48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550" y="1681163"/>
            <a:ext cx="7924800" cy="36957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effectLst/>
              </a:rPr>
              <a:t>Участники </a:t>
            </a:r>
            <a:r>
              <a:rPr lang="en-US" sz="2800" dirty="0" smtClean="0">
                <a:effectLst/>
              </a:rPr>
              <a:t>– </a:t>
            </a:r>
            <a:r>
              <a:rPr lang="ru-RU" sz="2800" dirty="0" smtClean="0">
                <a:effectLst/>
              </a:rPr>
              <a:t>Этап </a:t>
            </a:r>
            <a:r>
              <a:rPr lang="en-US" sz="2800" dirty="0" smtClean="0">
                <a:effectLst/>
              </a:rPr>
              <a:t>1 (1994 – 1998)</a:t>
            </a: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1,640 </a:t>
            </a:r>
            <a:r>
              <a:rPr lang="ru-RU" sz="2400" dirty="0" smtClean="0">
                <a:effectLst/>
              </a:rPr>
              <a:t>взрослых </a:t>
            </a:r>
            <a:r>
              <a:rPr lang="en-US" sz="2400" dirty="0" smtClean="0">
                <a:effectLst/>
              </a:rPr>
              <a:t>(</a:t>
            </a:r>
            <a:r>
              <a:rPr lang="ru-RU" sz="2400" dirty="0" smtClean="0">
                <a:effectLst/>
              </a:rPr>
              <a:t>возраст </a:t>
            </a:r>
            <a:r>
              <a:rPr lang="en-US" sz="2400" dirty="0" smtClean="0">
                <a:effectLst/>
              </a:rPr>
              <a:t>18 – 92, 54% </a:t>
            </a:r>
            <a:r>
              <a:rPr lang="ru-RU" sz="2400" dirty="0" smtClean="0">
                <a:effectLst/>
              </a:rPr>
              <a:t>женщин</a:t>
            </a:r>
            <a:r>
              <a:rPr lang="en-US" sz="2400" dirty="0" smtClean="0">
                <a:effectLst/>
              </a:rPr>
              <a:t>)</a:t>
            </a: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616 </a:t>
            </a:r>
            <a:r>
              <a:rPr lang="ru-RU" sz="2400" dirty="0" smtClean="0">
                <a:effectLst/>
              </a:rPr>
              <a:t>детей </a:t>
            </a:r>
            <a:r>
              <a:rPr lang="en-US" sz="2400" dirty="0" smtClean="0">
                <a:effectLst/>
              </a:rPr>
              <a:t>(</a:t>
            </a:r>
            <a:r>
              <a:rPr lang="ru-RU" sz="2400" dirty="0" smtClean="0">
                <a:effectLst/>
              </a:rPr>
              <a:t>от 0 до </a:t>
            </a:r>
            <a:r>
              <a:rPr lang="en-US" sz="2400" dirty="0" smtClean="0">
                <a:effectLst/>
              </a:rPr>
              <a:t>17, 47% </a:t>
            </a:r>
            <a:r>
              <a:rPr lang="ru-RU" sz="2400" dirty="0" smtClean="0">
                <a:effectLst/>
              </a:rPr>
              <a:t>девочек</a:t>
            </a:r>
            <a:r>
              <a:rPr lang="en-US" sz="2400" dirty="0" smtClean="0">
                <a:effectLst/>
              </a:rPr>
              <a:t>)</a:t>
            </a: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34% </a:t>
            </a:r>
            <a:r>
              <a:rPr lang="ru-RU" sz="2400" dirty="0" smtClean="0">
                <a:effectLst/>
              </a:rPr>
              <a:t>фермерских хозяйств</a:t>
            </a:r>
            <a:endParaRPr lang="en-US" sz="2400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20% </a:t>
            </a:r>
            <a:r>
              <a:rPr lang="ru-RU" sz="2400" dirty="0" smtClean="0">
                <a:effectLst/>
              </a:rPr>
              <a:t>сельских нефермерских хозяйств</a:t>
            </a:r>
            <a:endParaRPr lang="en-US" sz="2400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46% </a:t>
            </a:r>
            <a:r>
              <a:rPr lang="ru-RU" sz="2400" dirty="0" smtClean="0">
                <a:effectLst/>
              </a:rPr>
              <a:t>городских хозяйств</a:t>
            </a:r>
            <a:endParaRPr lang="en-US" sz="2400" dirty="0" smtClean="0">
              <a:effectLst/>
            </a:endParaRPr>
          </a:p>
          <a:p>
            <a:pPr marL="457200" lvl="1" indent="0" fontAlgn="auto"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None/>
              <a:defRPr/>
            </a:pPr>
            <a:endParaRPr lang="en-US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263" y="244475"/>
            <a:ext cx="7764462" cy="1252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Изучение здоровья сельского населения округа </a:t>
            </a:r>
            <a:r>
              <a:rPr lang="ru-RU" sz="3200" kern="1600" spc="120" dirty="0" err="1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Киокак</a:t>
            </a: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kern="1600" spc="120" dirty="0">
              <a:solidFill>
                <a:srgbClr val="FFED4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925" y="1581150"/>
            <a:ext cx="7854950" cy="36957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    </a:t>
            </a:r>
            <a:r>
              <a:rPr lang="ru-RU" sz="2800" dirty="0" smtClean="0">
                <a:effectLst/>
              </a:rPr>
              <a:t>Участники </a:t>
            </a:r>
            <a:r>
              <a:rPr lang="en-US" sz="2800" dirty="0" smtClean="0">
                <a:effectLst/>
              </a:rPr>
              <a:t>– </a:t>
            </a:r>
            <a:r>
              <a:rPr lang="ru-RU" sz="2800" dirty="0" smtClean="0">
                <a:effectLst/>
              </a:rPr>
              <a:t>Этап </a:t>
            </a:r>
            <a:r>
              <a:rPr lang="en-US" sz="2800" dirty="0" smtClean="0">
                <a:effectLst/>
              </a:rPr>
              <a:t>2 (1999-2004)</a:t>
            </a:r>
          </a:p>
          <a:p>
            <a:pPr lvl="1" fontAlgn="auto">
              <a:lnSpc>
                <a:spcPct val="5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endParaRPr lang="en-US" sz="2400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1,678 </a:t>
            </a:r>
            <a:r>
              <a:rPr lang="ru-RU" sz="2400" dirty="0" smtClean="0">
                <a:effectLst/>
              </a:rPr>
              <a:t>взрослых </a:t>
            </a:r>
            <a:r>
              <a:rPr lang="en-US" sz="2400" dirty="0" smtClean="0">
                <a:effectLst/>
              </a:rPr>
              <a:t>(</a:t>
            </a:r>
            <a:r>
              <a:rPr lang="ru-RU" sz="2400" dirty="0" smtClean="0">
                <a:effectLst/>
              </a:rPr>
              <a:t>возраст </a:t>
            </a:r>
            <a:r>
              <a:rPr lang="en-US" sz="2400" dirty="0" smtClean="0">
                <a:effectLst/>
              </a:rPr>
              <a:t>18-92, 58.6% </a:t>
            </a:r>
            <a:r>
              <a:rPr lang="ru-RU" sz="2400" dirty="0" smtClean="0">
                <a:effectLst/>
              </a:rPr>
              <a:t>женщин</a:t>
            </a:r>
            <a:r>
              <a:rPr lang="en-US" sz="2400" dirty="0" smtClean="0">
                <a:effectLst/>
              </a:rPr>
              <a:t>)</a:t>
            </a: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575 </a:t>
            </a:r>
            <a:r>
              <a:rPr lang="ru-RU" sz="2400" dirty="0" smtClean="0">
                <a:effectLst/>
              </a:rPr>
              <a:t>детей </a:t>
            </a:r>
            <a:r>
              <a:rPr lang="en-US" sz="2400" dirty="0" smtClean="0">
                <a:effectLst/>
              </a:rPr>
              <a:t>(</a:t>
            </a:r>
            <a:r>
              <a:rPr lang="ru-RU" sz="2400" dirty="0" smtClean="0">
                <a:effectLst/>
              </a:rPr>
              <a:t>от 0 до </a:t>
            </a:r>
            <a:r>
              <a:rPr lang="en-US" sz="2400" dirty="0" smtClean="0">
                <a:effectLst/>
              </a:rPr>
              <a:t>17, 46% </a:t>
            </a:r>
            <a:r>
              <a:rPr lang="ru-RU" sz="2400" dirty="0" smtClean="0">
                <a:effectLst/>
              </a:rPr>
              <a:t>девочек</a:t>
            </a:r>
            <a:r>
              <a:rPr lang="en-US" sz="2400" dirty="0" smtClean="0">
                <a:effectLst/>
              </a:rPr>
              <a:t>)</a:t>
            </a: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31% </a:t>
            </a:r>
            <a:r>
              <a:rPr lang="ru-RU" sz="2400" dirty="0" smtClean="0">
                <a:effectLst/>
              </a:rPr>
              <a:t>фермерских хозяйств</a:t>
            </a:r>
            <a:endParaRPr lang="en-US" sz="2400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13% </a:t>
            </a:r>
            <a:r>
              <a:rPr lang="ru-RU" sz="2400" dirty="0" smtClean="0">
                <a:effectLst/>
              </a:rPr>
              <a:t>сельских нефермерских хозяйств</a:t>
            </a:r>
            <a:endParaRPr lang="en-US" sz="2400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56% </a:t>
            </a:r>
            <a:r>
              <a:rPr lang="ru-RU" sz="2400" dirty="0" smtClean="0">
                <a:effectLst/>
              </a:rPr>
              <a:t>городских хозяйств</a:t>
            </a:r>
            <a:endParaRPr lang="en-US" sz="2400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s"/>
              <a:defRPr/>
            </a:pPr>
            <a:endParaRPr lang="en-US" sz="2000" dirty="0" smtClean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3263" y="244475"/>
            <a:ext cx="7764462" cy="1252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Изучение здоровья сельского населения округа </a:t>
            </a:r>
            <a:r>
              <a:rPr lang="ru-RU" sz="3200" kern="1600" spc="120" dirty="0" err="1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Киокак</a:t>
            </a: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kern="1600" spc="120" dirty="0">
              <a:solidFill>
                <a:srgbClr val="FFED4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681163"/>
            <a:ext cx="7766050" cy="4594225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effectLst/>
              </a:rPr>
              <a:t>Детская астма известна как серьезное детское городское заболевание</a:t>
            </a:r>
            <a:r>
              <a:rPr lang="en-US" sz="3200" dirty="0" smtClean="0">
                <a:effectLst/>
              </a:rPr>
              <a:t>, </a:t>
            </a:r>
            <a:r>
              <a:rPr lang="ru-RU" sz="3200" dirty="0" smtClean="0">
                <a:effectLst/>
              </a:rPr>
              <a:t>но менее </a:t>
            </a:r>
            <a:r>
              <a:rPr lang="ru-RU" sz="3200" dirty="0" err="1" smtClean="0">
                <a:effectLst/>
              </a:rPr>
              <a:t>известена</a:t>
            </a:r>
            <a:r>
              <a:rPr lang="ru-RU" sz="3200" dirty="0" smtClean="0">
                <a:effectLst/>
              </a:rPr>
              <a:t> как заболевание сельской местности</a:t>
            </a:r>
            <a:r>
              <a:rPr lang="en-US" sz="3200" dirty="0" smtClean="0">
                <a:effectLst/>
              </a:rPr>
              <a:t>.  </a:t>
            </a:r>
            <a:endParaRPr lang="ru-RU" sz="32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dirty="0" smtClean="0">
                <a:effectLst/>
              </a:rPr>
              <a:t>Диагноз детской астмы зачастую ставится неверно, а экологическое воздействие различается</a:t>
            </a:r>
            <a:r>
              <a:rPr lang="en-US" sz="3200" dirty="0" smtClean="0">
                <a:effectLst/>
              </a:rPr>
              <a:t>.  </a:t>
            </a:r>
            <a:r>
              <a:rPr lang="ru-RU" sz="3200" dirty="0" smtClean="0">
                <a:effectLst/>
              </a:rPr>
              <a:t>Таким образом, показатели распространенности в опубликованных исследованиях 50 стран могут отличаются в </a:t>
            </a:r>
            <a:r>
              <a:rPr lang="en-US" sz="3200" dirty="0" smtClean="0">
                <a:effectLst/>
              </a:rPr>
              <a:t>15 </a:t>
            </a:r>
            <a:r>
              <a:rPr lang="ru-RU" sz="3200" dirty="0" smtClean="0">
                <a:effectLst/>
              </a:rPr>
              <a:t>раз.</a:t>
            </a:r>
            <a:endParaRPr lang="en-US" sz="3200" dirty="0"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263" y="244475"/>
            <a:ext cx="7764462" cy="1252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Изучение здоровья сельского населения округа </a:t>
            </a:r>
            <a:r>
              <a:rPr lang="ru-RU" sz="3200" kern="1600" spc="120" dirty="0" err="1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Киокак</a:t>
            </a: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kern="1600" spc="120" dirty="0">
              <a:solidFill>
                <a:srgbClr val="FFED4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681163"/>
            <a:ext cx="7766050" cy="4041775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effectLst/>
              </a:rPr>
              <a:t>Вопросы о детской астме</a:t>
            </a:r>
            <a:endParaRPr lang="en-US" sz="2800" dirty="0">
              <a:effectLst/>
            </a:endParaRPr>
          </a:p>
          <a:p>
            <a:pPr fontAlgn="auto">
              <a:lnSpc>
                <a:spcPct val="5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endParaRPr lang="en-US" sz="2400" dirty="0" smtClean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400" dirty="0" smtClean="0">
                <a:effectLst/>
              </a:rPr>
              <a:t>Какова распространенность астмы среди детей от 0 до 17 лет</a:t>
            </a:r>
            <a:r>
              <a:rPr lang="en-US" sz="2400" dirty="0" smtClean="0">
                <a:effectLst/>
              </a:rPr>
              <a:t>?</a:t>
            </a:r>
            <a:endParaRPr lang="en-US" sz="2400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400" dirty="0" smtClean="0">
                <a:effectLst/>
              </a:rPr>
              <a:t>Какие факторы риска, связанные с астмой и экологической ситуацией, влияют на исход астмы</a:t>
            </a:r>
            <a:r>
              <a:rPr lang="en-US" sz="2400" dirty="0" smtClean="0">
                <a:effectLst/>
              </a:rPr>
              <a:t>?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400" dirty="0" smtClean="0">
                <a:effectLst/>
              </a:rPr>
              <a:t>Существует ли зависимость «</a:t>
            </a:r>
            <a:r>
              <a:rPr lang="ru-RU" sz="2400" dirty="0" err="1" smtClean="0">
                <a:effectLst/>
              </a:rPr>
              <a:t>доза-ответная</a:t>
            </a:r>
            <a:r>
              <a:rPr lang="ru-RU" sz="2400" dirty="0" smtClean="0">
                <a:effectLst/>
              </a:rPr>
              <a:t> реакция» между заболеванием и экологическим состоянием</a:t>
            </a:r>
            <a:r>
              <a:rPr lang="en-US" sz="2400" dirty="0" smtClean="0">
                <a:effectLst/>
              </a:rPr>
              <a:t>?</a:t>
            </a:r>
            <a:endParaRPr lang="en-US" sz="2400" dirty="0"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263" y="244475"/>
            <a:ext cx="7764462" cy="1252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Изучение здоровья сельского населения округа </a:t>
            </a:r>
            <a:r>
              <a:rPr lang="ru-RU" sz="3200" kern="1600" spc="120" dirty="0" err="1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Киокак</a:t>
            </a: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kern="1600" spc="120" dirty="0">
              <a:solidFill>
                <a:srgbClr val="FFED4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142" y="2120587"/>
            <a:ext cx="8616992" cy="4415680"/>
          </a:xfrm>
        </p:spPr>
        <p:txBody>
          <a:bodyPr numCol="2" spcCol="0">
            <a:noAutofit/>
          </a:bodyPr>
          <a:lstStyle/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Пол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Возраст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dirty="0" smtClean="0">
                <a:effectLst/>
              </a:rPr>
              <a:t># </a:t>
            </a:r>
            <a:r>
              <a:rPr lang="ru-RU" dirty="0" smtClean="0">
                <a:effectLst/>
              </a:rPr>
              <a:t>братья, сестры </a:t>
            </a:r>
            <a:r>
              <a:rPr lang="en-US" dirty="0" smtClean="0">
                <a:effectLst/>
              </a:rPr>
              <a:t>&lt; </a:t>
            </a:r>
            <a:r>
              <a:rPr lang="en-US" dirty="0">
                <a:effectLst/>
              </a:rPr>
              <a:t>18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err="1" smtClean="0">
                <a:effectLst/>
              </a:rPr>
              <a:t>Атопия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IgE</a:t>
            </a:r>
            <a:r>
              <a:rPr lang="en-US" dirty="0">
                <a:effectLst/>
              </a:rPr>
              <a:t>)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err="1" smtClean="0">
                <a:effectLst/>
              </a:rPr>
              <a:t>Атопия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(SPT</a:t>
            </a:r>
            <a:r>
              <a:rPr lang="en-US" dirty="0">
                <a:effectLst/>
              </a:rPr>
              <a:t>)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err="1" smtClean="0">
                <a:effectLst/>
              </a:rPr>
              <a:t>Атопия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—</a:t>
            </a:r>
            <a:r>
              <a:rPr lang="ru-RU" dirty="0" smtClean="0">
                <a:effectLst/>
              </a:rPr>
              <a:t>анкета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err="1" smtClean="0">
                <a:effectLst/>
              </a:rPr>
              <a:t>Диагносцированные</a:t>
            </a:r>
            <a:r>
              <a:rPr lang="ru-RU" dirty="0" smtClean="0">
                <a:effectLst/>
              </a:rPr>
              <a:t> аллергии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Излишний вес </a:t>
            </a:r>
            <a:r>
              <a:rPr lang="en-US" dirty="0" smtClean="0">
                <a:effectLst/>
              </a:rPr>
              <a:t>(</a:t>
            </a:r>
            <a:r>
              <a:rPr lang="ru-RU" dirty="0" smtClean="0">
                <a:effectLst/>
              </a:rPr>
              <a:t>ИМТ</a:t>
            </a:r>
            <a:r>
              <a:rPr lang="en-US" dirty="0" smtClean="0">
                <a:effectLst/>
              </a:rPr>
              <a:t>&gt;95 %)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Низкая масса тела при рождении </a:t>
            </a:r>
            <a:r>
              <a:rPr lang="en-US" dirty="0" smtClean="0">
                <a:effectLst/>
              </a:rPr>
              <a:t>(&lt;2500 </a:t>
            </a:r>
            <a:r>
              <a:rPr lang="ru-RU" dirty="0" smtClean="0">
                <a:effectLst/>
              </a:rPr>
              <a:t>грамм</a:t>
            </a:r>
            <a:r>
              <a:rPr lang="en-US" dirty="0" smtClean="0">
                <a:effectLst/>
              </a:rPr>
              <a:t>)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Преждевременные роды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Ранняя респираторная инфекция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Прием на </a:t>
            </a:r>
            <a:r>
              <a:rPr lang="ru-RU" dirty="0" smtClean="0"/>
              <a:t>отделение реанимации новорождённых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Рождение с высокими рисками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Образование родителей</a:t>
            </a:r>
            <a:endParaRPr lang="en-US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/>
              </a:rPr>
              <a:t>Доход хозяйства </a:t>
            </a:r>
            <a:r>
              <a:rPr lang="en-US" dirty="0" smtClean="0">
                <a:effectLst/>
              </a:rPr>
              <a:t>&lt; </a:t>
            </a:r>
            <a:r>
              <a:rPr lang="en-US" dirty="0">
                <a:effectLst/>
              </a:rPr>
              <a:t>$</a:t>
            </a:r>
            <a:r>
              <a:rPr lang="en-US" dirty="0" smtClean="0">
                <a:effectLst/>
              </a:rPr>
              <a:t>20,00</a:t>
            </a:r>
            <a:r>
              <a:rPr lang="en-US" sz="1800" dirty="0">
                <a:effectLst/>
              </a:rPr>
              <a:t>0</a:t>
            </a:r>
          </a:p>
        </p:txBody>
      </p:sp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600075" y="1576388"/>
            <a:ext cx="79454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Rockwell" pitchFamily="18" charset="0"/>
              </a:rPr>
              <a:t>Измеренные факторы риска астмы </a:t>
            </a:r>
            <a:r>
              <a:rPr lang="en-US" sz="2800">
                <a:latin typeface="Rockwell" pitchFamily="18" charset="0"/>
              </a:rPr>
              <a:t>—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6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600" cap="none" dirty="0" smtClean="0">
                <a:solidFill>
                  <a:srgbClr val="FFED48"/>
                </a:solidFill>
              </a:rPr>
              <a:t> </a:t>
            </a:r>
            <a:r>
              <a:rPr lang="en-US" sz="3600" cap="none" dirty="0" smtClean="0">
                <a:solidFill>
                  <a:srgbClr val="FFED48"/>
                </a:solidFill>
              </a:rPr>
              <a:t/>
            </a:r>
            <a:br>
              <a:rPr lang="en-US" sz="3600" cap="none" dirty="0" smtClean="0">
                <a:solidFill>
                  <a:srgbClr val="FFED48"/>
                </a:solidFill>
              </a:rPr>
            </a:br>
            <a:r>
              <a:rPr lang="ru-RU" sz="3600" cap="none" dirty="0" smtClean="0">
                <a:solidFill>
                  <a:srgbClr val="FFED48"/>
                </a:solidFill>
              </a:rPr>
              <a:t>Этап </a:t>
            </a:r>
            <a:r>
              <a:rPr lang="en-US" sz="3600" cap="none" dirty="0" smtClean="0">
                <a:solidFill>
                  <a:srgbClr val="FFED48"/>
                </a:solidFill>
              </a:rPr>
              <a:t>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A map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54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58332" y="1543555"/>
            <a:ext cx="7128932" cy="46738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62738" y="4452938"/>
            <a:ext cx="187325" cy="1873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89600" y="4521200"/>
            <a:ext cx="525463" cy="50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94338" y="4005263"/>
            <a:ext cx="31242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Университет Айовы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9800" y="4994275"/>
            <a:ext cx="2616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Киокак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065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</a:t>
            </a: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миллиона людей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 </a:t>
            </a:r>
            <a:r>
              <a:rPr lang="ru-RU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миллионов свиней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0" y="3810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ED48"/>
                </a:solidFill>
                <a:latin typeface="Rockwell" pitchFamily="18" charset="0"/>
              </a:rPr>
              <a:t>Айова</a:t>
            </a:r>
            <a:endParaRPr lang="en-US" sz="4800">
              <a:solidFill>
                <a:srgbClr val="FFED48"/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56" y="1927895"/>
            <a:ext cx="8355692" cy="4588515"/>
          </a:xfrm>
        </p:spPr>
        <p:txBody>
          <a:bodyPr numCol="2">
            <a:noAutofit/>
          </a:bodyPr>
          <a:lstStyle/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Рождение на ферме</a:t>
            </a:r>
            <a:endParaRPr lang="en-US" sz="1800" dirty="0" smtClean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Проживание на ферме в течение 3 месяцев в возрасте до 1 года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Проживание на ферме в течение 3 месяцев в возрасте до 5 лет</a:t>
            </a:r>
            <a:endParaRPr lang="en-US" sz="1800" dirty="0" smtClean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Проживание на ферме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Родитель работает на ферме</a:t>
            </a:r>
            <a:endParaRPr lang="ru-RU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Курение матери во время беременности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Постоянный табачный дым в доме</a:t>
            </a:r>
            <a:endParaRPr lang="en-US" sz="1800" dirty="0" smtClean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Периодический табачный дым в доме 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Газовая плита на кухне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Сжигает топлива для дерева 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В доме используется осушитель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Домашние животные - кошки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Домашние животные - собаки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Применение пестицидов в прошлом году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Выращивание свиней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Выращивание крупнорогатого стока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1800" dirty="0" smtClean="0"/>
              <a:t>Добавление антибиотиков в корма</a:t>
            </a:r>
            <a:endParaRPr lang="en-US" sz="1800" dirty="0"/>
          </a:p>
        </p:txBody>
      </p:sp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466725" y="1458913"/>
            <a:ext cx="789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Rockwell" pitchFamily="18" charset="0"/>
              </a:rPr>
              <a:t>Измеренные факторы риска астмы </a:t>
            </a:r>
            <a:r>
              <a:rPr lang="en-US" sz="2400">
                <a:latin typeface="Rockwell" pitchFamily="18" charset="0"/>
              </a:rPr>
              <a:t>—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5300" y="334963"/>
            <a:ext cx="8135938" cy="1325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2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200" cap="none" dirty="0" smtClean="0">
                <a:solidFill>
                  <a:srgbClr val="FFED48"/>
                </a:solidFill>
              </a:rPr>
              <a:t> </a:t>
            </a:r>
            <a:r>
              <a:rPr lang="en-US" sz="3200" cap="none" dirty="0" smtClean="0">
                <a:solidFill>
                  <a:srgbClr val="FFED48"/>
                </a:solidFill>
              </a:rPr>
              <a:t/>
            </a:r>
            <a:br>
              <a:rPr lang="en-US" sz="3200" cap="none" dirty="0" smtClean="0">
                <a:solidFill>
                  <a:srgbClr val="FFED48"/>
                </a:solidFill>
              </a:rPr>
            </a:br>
            <a:r>
              <a:rPr lang="ru-RU" sz="3200" cap="none" dirty="0" smtClean="0">
                <a:solidFill>
                  <a:srgbClr val="FFED48"/>
                </a:solidFill>
              </a:rPr>
              <a:t>Этап </a:t>
            </a:r>
            <a:r>
              <a:rPr lang="en-US" sz="3200" cap="none" dirty="0" smtClean="0">
                <a:solidFill>
                  <a:srgbClr val="FFED48"/>
                </a:solidFill>
              </a:rPr>
              <a:t>1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4988"/>
            <a:ext cx="7766050" cy="1325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6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600" cap="none" dirty="0" smtClean="0">
                <a:solidFill>
                  <a:srgbClr val="FFED48"/>
                </a:solidFill>
              </a:rPr>
              <a:t> </a:t>
            </a:r>
            <a:r>
              <a:rPr lang="en-US" sz="3600" cap="none" dirty="0" smtClean="0">
                <a:solidFill>
                  <a:srgbClr val="FFED48"/>
                </a:solidFill>
              </a:rPr>
              <a:t/>
            </a:r>
            <a:br>
              <a:rPr lang="en-US" sz="3600" cap="none" dirty="0" smtClean="0">
                <a:solidFill>
                  <a:srgbClr val="FFED48"/>
                </a:solidFill>
              </a:rPr>
            </a:br>
            <a:r>
              <a:rPr lang="ru-RU" sz="3600" cap="none" dirty="0" smtClean="0">
                <a:solidFill>
                  <a:srgbClr val="FFED48"/>
                </a:solidFill>
              </a:rPr>
              <a:t>Этап </a:t>
            </a:r>
            <a:r>
              <a:rPr lang="en-US" sz="3600" cap="none" dirty="0" smtClean="0">
                <a:solidFill>
                  <a:srgbClr val="FFED48"/>
                </a:solidFill>
              </a:rPr>
              <a:t>1 </a:t>
            </a:r>
            <a:r>
              <a:rPr lang="en-US" sz="3600" cap="none" dirty="0">
                <a:solidFill>
                  <a:srgbClr val="FFED48"/>
                </a:solidFill>
              </a:rPr>
              <a:t/>
            </a:r>
            <a:br>
              <a:rPr lang="en-US" sz="3600" cap="none" dirty="0">
                <a:solidFill>
                  <a:srgbClr val="FFED48"/>
                </a:solidFill>
              </a:rPr>
            </a:br>
            <a:r>
              <a:rPr lang="en-US" cap="none" dirty="0" smtClean="0">
                <a:solidFill>
                  <a:srgbClr val="FFED48"/>
                </a:solidFill>
              </a:rPr>
              <a:t/>
            </a:r>
            <a:br>
              <a:rPr lang="en-US" cap="none" dirty="0" smtClean="0">
                <a:solidFill>
                  <a:srgbClr val="FFED48"/>
                </a:solidFill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62466" name="TextBox 4"/>
          <p:cNvSpPr txBox="1">
            <a:spLocks noChangeArrowheads="1"/>
          </p:cNvSpPr>
          <p:nvPr/>
        </p:nvSpPr>
        <p:spPr bwMode="auto">
          <a:xfrm>
            <a:off x="703263" y="2201863"/>
            <a:ext cx="85169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200">
                <a:latin typeface="Rockwell" pitchFamily="18" charset="0"/>
              </a:rPr>
              <a:t>Врач ставит диагноз астмы</a:t>
            </a:r>
            <a:r>
              <a:rPr lang="en-US" sz="2200">
                <a:latin typeface="Rockwell" pitchFamily="18" charset="0"/>
              </a:rPr>
              <a:t>		72/610 = 12%</a:t>
            </a:r>
          </a:p>
          <a:p>
            <a:pPr marL="285750" indent="-285750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200">
                <a:latin typeface="Rockwell" pitchFamily="18" charset="0"/>
              </a:rPr>
              <a:t>Препараты от астмы/одышки</a:t>
            </a:r>
            <a:r>
              <a:rPr lang="en-US" sz="2200">
                <a:latin typeface="Rockwell" pitchFamily="18" charset="0"/>
              </a:rPr>
              <a:t> 		101/610 = 17%</a:t>
            </a:r>
          </a:p>
          <a:p>
            <a:pPr marL="285750" indent="-285750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200">
                <a:latin typeface="Rockwell" pitchFamily="18" charset="0"/>
              </a:rPr>
              <a:t>Наличие одышки с хрипами</a:t>
            </a:r>
            <a:r>
              <a:rPr lang="en-US" sz="2200">
                <a:latin typeface="Rockwell" pitchFamily="18" charset="0"/>
              </a:rPr>
              <a:t>		120/490 = 24%</a:t>
            </a:r>
          </a:p>
          <a:p>
            <a:pPr marL="285750" indent="-285750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200">
                <a:latin typeface="Rockwell" pitchFamily="18" charset="0"/>
              </a:rPr>
              <a:t>Кашель при физической нагрузке</a:t>
            </a:r>
            <a:r>
              <a:rPr lang="en-US" sz="2200">
                <a:latin typeface="Rockwell" pitchFamily="18" charset="0"/>
              </a:rPr>
              <a:t>	117/493 = 24%	</a:t>
            </a: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6434138" y="6230938"/>
            <a:ext cx="2608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Rockwell" pitchFamily="18" charset="0"/>
              </a:rPr>
              <a:t>Merchant, 2005</a:t>
            </a:r>
          </a:p>
        </p:txBody>
      </p:sp>
      <p:sp>
        <p:nvSpPr>
          <p:cNvPr id="62468" name="TextBox 2"/>
          <p:cNvSpPr txBox="1">
            <a:spLocks noChangeArrowheads="1"/>
          </p:cNvSpPr>
          <p:nvPr/>
        </p:nvSpPr>
        <p:spPr bwMode="auto">
          <a:xfrm>
            <a:off x="685800" y="1566863"/>
            <a:ext cx="8186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FF"/>
                </a:solidFill>
                <a:latin typeface="Rockwell" pitchFamily="18" charset="0"/>
              </a:rPr>
              <a:t>Результаты детской астмы</a:t>
            </a:r>
            <a:endParaRPr lang="en-US" sz="28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350838"/>
            <a:ext cx="8137525" cy="1435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6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600" cap="none" dirty="0" smtClean="0">
                <a:solidFill>
                  <a:srgbClr val="FFED48"/>
                </a:solidFill>
              </a:rPr>
              <a:t> </a:t>
            </a:r>
            <a:r>
              <a:rPr lang="en-US" sz="3600" cap="none" dirty="0" smtClean="0">
                <a:solidFill>
                  <a:srgbClr val="FFED48"/>
                </a:solidFill>
              </a:rPr>
              <a:t/>
            </a:r>
            <a:br>
              <a:rPr lang="en-US" sz="3600" cap="none" dirty="0" smtClean="0">
                <a:solidFill>
                  <a:srgbClr val="FFED48"/>
                </a:solidFill>
              </a:rPr>
            </a:br>
            <a:r>
              <a:rPr lang="ru-RU" sz="3600" cap="none" dirty="0" smtClean="0">
                <a:solidFill>
                  <a:srgbClr val="FFED48"/>
                </a:solidFill>
              </a:rPr>
              <a:t>Этап </a:t>
            </a:r>
            <a:r>
              <a:rPr lang="en-US" sz="3600" cap="none" dirty="0" smtClean="0">
                <a:solidFill>
                  <a:srgbClr val="FFED48"/>
                </a:solidFill>
              </a:rPr>
              <a:t>1</a:t>
            </a:r>
            <a:br>
              <a:rPr lang="en-US" sz="3600" cap="none" dirty="0" smtClean="0">
                <a:solidFill>
                  <a:srgbClr val="FFED48"/>
                </a:solidFill>
              </a:rPr>
            </a:br>
            <a:r>
              <a:rPr lang="ru-RU" sz="2700" cap="none" dirty="0" smtClean="0">
                <a:solidFill>
                  <a:schemeClr val="tx1"/>
                </a:solidFill>
              </a:rPr>
              <a:t>Скорректированное соотношение рисков </a:t>
            </a:r>
            <a:r>
              <a:rPr lang="en-US" sz="2700" cap="none" dirty="0" smtClean="0">
                <a:solidFill>
                  <a:schemeClr val="tx1"/>
                </a:solidFill>
              </a:rPr>
              <a:t>(95% CI)</a:t>
            </a:r>
            <a:br>
              <a:rPr lang="en-US" sz="27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719263"/>
            <a:ext cx="8740775" cy="4910137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200" b="1" dirty="0" smtClean="0">
                <a:solidFill>
                  <a:srgbClr val="FFED48"/>
                </a:solidFill>
                <a:effectLst/>
              </a:rPr>
              <a:t>Параметр                                    Диагностированная</a:t>
            </a:r>
            <a:r>
              <a:rPr lang="en-US" sz="2200" b="1" dirty="0" smtClean="0">
                <a:solidFill>
                  <a:srgbClr val="FFED48"/>
                </a:solidFill>
                <a:effectLst/>
              </a:rPr>
              <a:t>	</a:t>
            </a:r>
            <a:r>
              <a:rPr lang="ru-RU" sz="2200" b="1" dirty="0" smtClean="0">
                <a:solidFill>
                  <a:srgbClr val="FFED48"/>
                </a:solidFill>
                <a:effectLst/>
              </a:rPr>
              <a:t>Астма</a:t>
            </a:r>
            <a:r>
              <a:rPr lang="en-US" sz="2200" b="1" dirty="0" smtClean="0">
                <a:solidFill>
                  <a:srgbClr val="FFED48"/>
                </a:solidFill>
                <a:effectLst/>
              </a:rPr>
              <a:t>/</a:t>
            </a:r>
            <a:r>
              <a:rPr lang="ru-RU" sz="2400" b="1" dirty="0" err="1" smtClean="0">
                <a:solidFill>
                  <a:srgbClr val="FFED48"/>
                </a:solidFill>
                <a:effectLst/>
              </a:rPr>
              <a:t>Мед-ты</a:t>
            </a:r>
            <a:endParaRPr lang="ru-RU" sz="2400" b="1" dirty="0" smtClean="0">
              <a:solidFill>
                <a:srgbClr val="FFED48"/>
              </a:solidFill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400" b="1" dirty="0" smtClean="0">
                <a:solidFill>
                  <a:srgbClr val="FFED48"/>
                </a:solidFill>
                <a:effectLst/>
              </a:rPr>
              <a:t>	     астма</a:t>
            </a:r>
            <a:endParaRPr lang="en-US" sz="2400" b="1" dirty="0">
              <a:solidFill>
                <a:srgbClr val="FFED48"/>
              </a:solidFill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Мужской пол</a:t>
            </a:r>
            <a:r>
              <a:rPr lang="en-US" sz="2100" dirty="0">
                <a:effectLst/>
              </a:rPr>
              <a:t>	</a:t>
            </a:r>
            <a:r>
              <a:rPr lang="en-US" sz="2100" dirty="0" smtClean="0">
                <a:effectLst/>
              </a:rPr>
              <a:t>2.62 (1.38-4.95)	</a:t>
            </a:r>
            <a:r>
              <a:rPr lang="en-US" sz="2100" dirty="0">
                <a:effectLst/>
              </a:rPr>
              <a:t>2.41 (1.38-4.22</a:t>
            </a:r>
            <a:r>
              <a:rPr lang="en-US" sz="2100" dirty="0" smtClean="0">
                <a:effectLst/>
              </a:rPr>
              <a:t>)</a:t>
            </a:r>
            <a:endParaRPr lang="en-US" sz="2100" dirty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Детский возраст</a:t>
            </a:r>
            <a:r>
              <a:rPr lang="en-US" sz="2100" dirty="0" smtClean="0">
                <a:effectLst/>
              </a:rPr>
              <a:t>	1.09 (1.03-1.15)		---</a:t>
            </a:r>
            <a:endParaRPr lang="en-US" sz="2100" dirty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Диагноз аллергии</a:t>
            </a:r>
            <a:r>
              <a:rPr lang="en-US" sz="2100" dirty="0">
                <a:effectLst/>
              </a:rPr>
              <a:t>	</a:t>
            </a:r>
            <a:r>
              <a:rPr lang="en-US" sz="2100" dirty="0" smtClean="0">
                <a:effectLst/>
              </a:rPr>
              <a:t>4.60 (2.56-8.25)	5.48 (3.10-9.70)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err="1" smtClean="0">
                <a:effectLst/>
              </a:rPr>
              <a:t>Атопия</a:t>
            </a:r>
            <a:r>
              <a:rPr lang="ru-RU" sz="2100" dirty="0" smtClean="0">
                <a:effectLst/>
              </a:rPr>
              <a:t> </a:t>
            </a:r>
            <a:r>
              <a:rPr lang="en-US" sz="2100" dirty="0" smtClean="0">
                <a:effectLst/>
              </a:rPr>
              <a:t>(</a:t>
            </a:r>
            <a:r>
              <a:rPr lang="ru-RU" sz="2100" dirty="0" smtClean="0">
                <a:effectLst/>
              </a:rPr>
              <a:t>по анкете</a:t>
            </a:r>
            <a:r>
              <a:rPr lang="en-US" sz="2100" dirty="0" smtClean="0">
                <a:effectLst/>
              </a:rPr>
              <a:t>)</a:t>
            </a:r>
            <a:r>
              <a:rPr lang="en-US" sz="2100" dirty="0">
                <a:effectLst/>
              </a:rPr>
              <a:t>	</a:t>
            </a:r>
            <a:r>
              <a:rPr lang="en-US" sz="2100" dirty="0" smtClean="0">
                <a:effectLst/>
              </a:rPr>
              <a:t>2.58 (1.22-5.45)	2.40 </a:t>
            </a:r>
            <a:r>
              <a:rPr lang="en-US" sz="2100" dirty="0">
                <a:effectLst/>
              </a:rPr>
              <a:t>(</a:t>
            </a:r>
            <a:r>
              <a:rPr lang="en-US" sz="2100" dirty="0" smtClean="0">
                <a:effectLst/>
              </a:rPr>
              <a:t>1.24-4.65)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Преждевременные роды </a:t>
            </a:r>
            <a:r>
              <a:rPr lang="en-US" sz="2100" dirty="0">
                <a:effectLst/>
              </a:rPr>
              <a:t>	</a:t>
            </a:r>
            <a:r>
              <a:rPr lang="en-US" sz="2100" dirty="0" smtClean="0">
                <a:effectLst/>
              </a:rPr>
              <a:t>2.43 (1.16-5.12)		---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Ранняя респираторная инфекция</a:t>
            </a:r>
            <a:r>
              <a:rPr lang="en-US" sz="2100" dirty="0">
                <a:effectLst/>
              </a:rPr>
              <a:t>	</a:t>
            </a:r>
            <a:r>
              <a:rPr lang="en-US" sz="2100" dirty="0" smtClean="0">
                <a:effectLst/>
              </a:rPr>
              <a:t>	---	1.92 (0.87-4.23)</a:t>
            </a:r>
            <a:endParaRPr lang="en-US" sz="2100" dirty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Рождение с высокими  рисками</a:t>
            </a:r>
            <a:r>
              <a:rPr lang="en-US" sz="2100" dirty="0">
                <a:effectLst/>
              </a:rPr>
              <a:t>	</a:t>
            </a:r>
            <a:r>
              <a:rPr lang="en-US" sz="2100" dirty="0" smtClean="0">
                <a:effectLst/>
              </a:rPr>
              <a:t>	---	2.08 </a:t>
            </a:r>
            <a:r>
              <a:rPr lang="en-US" sz="2100" dirty="0">
                <a:effectLst/>
              </a:rPr>
              <a:t>(</a:t>
            </a:r>
            <a:r>
              <a:rPr lang="en-US" sz="2100" dirty="0" smtClean="0">
                <a:effectLst/>
              </a:rPr>
              <a:t>1.23-4.23)</a:t>
            </a:r>
            <a:r>
              <a:rPr lang="en-US" sz="2100" dirty="0">
                <a:effectLst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Добавление антибиотиков в корма</a:t>
            </a:r>
            <a:endParaRPr lang="en-US" sz="2100" dirty="0" smtClean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и выращивание свиней</a:t>
            </a:r>
            <a:r>
              <a:rPr lang="en-US" sz="2100" dirty="0" smtClean="0">
                <a:effectLst/>
              </a:rPr>
              <a:t>		---</a:t>
            </a:r>
            <a:r>
              <a:rPr lang="en-US" sz="2100" dirty="0">
                <a:effectLst/>
              </a:rPr>
              <a:t>	</a:t>
            </a:r>
            <a:r>
              <a:rPr lang="en-US" sz="2100" dirty="0" smtClean="0">
                <a:effectLst/>
              </a:rPr>
              <a:t>2.47 </a:t>
            </a:r>
            <a:r>
              <a:rPr lang="en-US" sz="2100" dirty="0">
                <a:effectLst/>
              </a:rPr>
              <a:t>(</a:t>
            </a:r>
            <a:r>
              <a:rPr lang="en-US" sz="2100" dirty="0" smtClean="0">
                <a:effectLst/>
              </a:rPr>
              <a:t>1.29-4.74)</a:t>
            </a:r>
            <a:endParaRPr lang="en-US" sz="2100" dirty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sz="2100" dirty="0" smtClean="0">
                <a:effectLst/>
              </a:rPr>
              <a:t>Домашние животные</a:t>
            </a:r>
            <a:r>
              <a:rPr lang="en-US" sz="2100" dirty="0" smtClean="0">
                <a:effectLst/>
              </a:rPr>
              <a:t>: </a:t>
            </a:r>
            <a:r>
              <a:rPr lang="ru-RU" sz="2100" dirty="0" smtClean="0">
                <a:effectLst/>
              </a:rPr>
              <a:t>собаки</a:t>
            </a:r>
            <a:r>
              <a:rPr lang="en-US" sz="2100" dirty="0">
                <a:effectLst/>
              </a:rPr>
              <a:t>	</a:t>
            </a:r>
            <a:r>
              <a:rPr lang="en-US" sz="2100" dirty="0" smtClean="0">
                <a:effectLst/>
              </a:rPr>
              <a:t>	---	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---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259138" algn="l"/>
                <a:tab pos="5943600" algn="l"/>
              </a:tabLs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5" name="TextBox 3"/>
          <p:cNvSpPr txBox="1">
            <a:spLocks noChangeArrowheads="1"/>
          </p:cNvSpPr>
          <p:nvPr/>
        </p:nvSpPr>
        <p:spPr bwMode="auto">
          <a:xfrm>
            <a:off x="6977063" y="6345238"/>
            <a:ext cx="1836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Rockwell" pitchFamily="18" charset="0"/>
              </a:rPr>
              <a:t>Merchant, 2005</a:t>
            </a:r>
            <a:endParaRPr lang="en-US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449263"/>
            <a:ext cx="8137525" cy="1139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6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600" cap="none" dirty="0" smtClean="0">
                <a:solidFill>
                  <a:srgbClr val="FFED48"/>
                </a:solidFill>
              </a:rPr>
              <a:t> </a:t>
            </a:r>
            <a:r>
              <a:rPr lang="en-US" sz="3600" cap="none" dirty="0" smtClean="0">
                <a:solidFill>
                  <a:srgbClr val="FFED48"/>
                </a:solidFill>
              </a:rPr>
              <a:t/>
            </a:r>
            <a:br>
              <a:rPr lang="en-US" sz="3600" cap="none" dirty="0" smtClean="0">
                <a:solidFill>
                  <a:srgbClr val="FFED48"/>
                </a:solidFill>
              </a:rPr>
            </a:br>
            <a:r>
              <a:rPr lang="ru-RU" sz="3600" cap="none" dirty="0" smtClean="0">
                <a:solidFill>
                  <a:srgbClr val="FFED48"/>
                </a:solidFill>
              </a:rPr>
              <a:t>Этап </a:t>
            </a:r>
            <a:r>
              <a:rPr lang="en-US" sz="3600" cap="none" dirty="0" smtClean="0">
                <a:solidFill>
                  <a:srgbClr val="FFED48"/>
                </a:solidFill>
              </a:rPr>
              <a:t>1 </a:t>
            </a:r>
            <a:r>
              <a:rPr lang="en-US" cap="none" dirty="0" smtClean="0">
                <a:solidFill>
                  <a:srgbClr val="FFED48"/>
                </a:solidFill>
              </a:rPr>
              <a:t/>
            </a:r>
            <a:br>
              <a:rPr lang="en-US" cap="none" dirty="0" smtClean="0">
                <a:solidFill>
                  <a:srgbClr val="FFED48"/>
                </a:solidFill>
              </a:rPr>
            </a:br>
            <a:r>
              <a:rPr lang="ru-RU" sz="2700" cap="none" dirty="0" smtClean="0">
                <a:solidFill>
                  <a:schemeClr val="tx1"/>
                </a:solidFill>
              </a:rPr>
              <a:t>Скорректированное соотношение рисков </a:t>
            </a:r>
            <a:r>
              <a:rPr lang="en-US" sz="2700" cap="none" dirty="0" smtClean="0">
                <a:solidFill>
                  <a:schemeClr val="tx1"/>
                </a:solidFill>
              </a:rPr>
              <a:t>(95% CI)</a:t>
            </a:r>
            <a:br>
              <a:rPr lang="en-US" sz="27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531938"/>
            <a:ext cx="8740775" cy="506412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b="1" dirty="0" smtClean="0">
                <a:solidFill>
                  <a:srgbClr val="FFED48"/>
                </a:solidFill>
                <a:effectLst/>
              </a:rPr>
              <a:t>Параметр                               Одышка с хрипами</a:t>
            </a:r>
            <a:r>
              <a:rPr lang="en-US" b="1" dirty="0" smtClean="0">
                <a:solidFill>
                  <a:srgbClr val="FFED48"/>
                </a:solidFill>
                <a:effectLst/>
              </a:rPr>
              <a:t>	</a:t>
            </a:r>
            <a:r>
              <a:rPr lang="ru-RU" b="1" dirty="0" smtClean="0">
                <a:solidFill>
                  <a:srgbClr val="FFED48"/>
                </a:solidFill>
                <a:effectLst/>
              </a:rPr>
              <a:t>Кашель при</a:t>
            </a:r>
            <a:endParaRPr lang="en-US" b="1" dirty="0" smtClean="0">
              <a:solidFill>
                <a:srgbClr val="FFED48"/>
              </a:solidFill>
              <a:effectLst/>
            </a:endParaRPr>
          </a:p>
          <a:p>
            <a:pPr marL="0" indent="0" fontAlgn="auto">
              <a:lnSpc>
                <a:spcPct val="6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en-US" b="1" dirty="0" smtClean="0">
                <a:solidFill>
                  <a:srgbClr val="FFED48"/>
                </a:solidFill>
                <a:effectLst/>
              </a:rPr>
              <a:t>			</a:t>
            </a:r>
            <a:r>
              <a:rPr lang="ru-RU" b="1" dirty="0" smtClean="0">
                <a:solidFill>
                  <a:srgbClr val="FFED48"/>
                </a:solidFill>
                <a:effectLst/>
              </a:rPr>
              <a:t>физ. нагрузке</a:t>
            </a:r>
            <a:endParaRPr lang="en-US" b="1" dirty="0">
              <a:solidFill>
                <a:srgbClr val="FFED48"/>
              </a:solidFill>
              <a:effectLst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Мужской пол </a:t>
            </a:r>
            <a:r>
              <a:rPr lang="en-US" dirty="0">
                <a:effectLst/>
              </a:rPr>
              <a:t>		---</a:t>
            </a:r>
            <a:r>
              <a:rPr lang="en-US" dirty="0" smtClean="0">
                <a:effectLst/>
              </a:rPr>
              <a:t>	1.75 (1.07-2.86)</a:t>
            </a:r>
            <a:endParaRPr lang="en-US" dirty="0">
              <a:effectLst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Детский возраст </a:t>
            </a:r>
            <a:r>
              <a:rPr lang="en-US" dirty="0" smtClean="0">
                <a:effectLst/>
              </a:rPr>
              <a:t>	0.93 </a:t>
            </a:r>
            <a:r>
              <a:rPr lang="en-US" dirty="0">
                <a:effectLst/>
              </a:rPr>
              <a:t>(0.88-0.97</a:t>
            </a:r>
            <a:r>
              <a:rPr lang="en-US" dirty="0" smtClean="0">
                <a:effectLst/>
              </a:rPr>
              <a:t>)	1.07 </a:t>
            </a:r>
            <a:r>
              <a:rPr lang="en-US" dirty="0">
                <a:effectLst/>
              </a:rPr>
              <a:t>(</a:t>
            </a:r>
            <a:r>
              <a:rPr lang="en-US" dirty="0" smtClean="0">
                <a:effectLst/>
              </a:rPr>
              <a:t>1.02-1.13)</a:t>
            </a:r>
            <a:endParaRPr lang="en-US" dirty="0">
              <a:effectLst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Диагноз аллергии </a:t>
            </a: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3.88 </a:t>
            </a:r>
            <a:r>
              <a:rPr lang="en-US" dirty="0">
                <a:effectLst/>
              </a:rPr>
              <a:t>(2.26-6.66) </a:t>
            </a:r>
            <a:r>
              <a:rPr lang="en-US" dirty="0" smtClean="0">
                <a:effectLst/>
              </a:rPr>
              <a:t>	3.34 (1.97-5.67)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err="1" smtClean="0">
                <a:effectLst/>
              </a:rPr>
              <a:t>Атопия</a:t>
            </a:r>
            <a:r>
              <a:rPr lang="ru-RU" dirty="0" smtClean="0">
                <a:effectLst/>
              </a:rPr>
              <a:t> </a:t>
            </a:r>
            <a:r>
              <a:rPr lang="en-US" dirty="0" smtClean="0">
                <a:effectLst/>
              </a:rPr>
              <a:t>(</a:t>
            </a:r>
            <a:r>
              <a:rPr lang="ru-RU" dirty="0" smtClean="0">
                <a:effectLst/>
              </a:rPr>
              <a:t>по анкете</a:t>
            </a:r>
            <a:r>
              <a:rPr lang="en-US" dirty="0" smtClean="0">
                <a:effectLst/>
              </a:rPr>
              <a:t>) </a:t>
            </a: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	---		---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Преждевременные роды </a:t>
            </a:r>
            <a:r>
              <a:rPr lang="en-US" dirty="0">
                <a:effectLst/>
              </a:rPr>
              <a:t>		---</a:t>
            </a:r>
            <a:r>
              <a:rPr lang="en-US" dirty="0" smtClean="0">
                <a:effectLst/>
              </a:rPr>
              <a:t>		---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Ранняя респираторная </a:t>
            </a: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	</a:t>
            </a:r>
            <a:endParaRPr lang="en-US" dirty="0">
              <a:effectLst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инфекция</a:t>
            </a:r>
            <a:r>
              <a:rPr lang="en-US" dirty="0" smtClean="0">
                <a:effectLst/>
              </a:rPr>
              <a:t>	1.84 (0.92-3.70) 	1.91 (1.01-3.62)</a:t>
            </a:r>
            <a:endParaRPr lang="ru-RU" dirty="0" smtClean="0">
              <a:effectLst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Рождение с высокими  рисками </a:t>
            </a:r>
            <a:r>
              <a:rPr lang="en-US" dirty="0" smtClean="0">
                <a:effectLst/>
              </a:rPr>
              <a:t>	---	</a:t>
            </a:r>
            <a:r>
              <a:rPr lang="ru-RU" dirty="0" smtClean="0">
                <a:effectLst/>
              </a:rPr>
              <a:t>	</a:t>
            </a:r>
            <a:r>
              <a:rPr lang="en-US" dirty="0" smtClean="0">
                <a:effectLst/>
              </a:rPr>
              <a:t>2.13 </a:t>
            </a:r>
            <a:r>
              <a:rPr lang="en-US" dirty="0">
                <a:effectLst/>
              </a:rPr>
              <a:t>(</a:t>
            </a:r>
            <a:r>
              <a:rPr lang="en-US" dirty="0" smtClean="0">
                <a:effectLst/>
              </a:rPr>
              <a:t>1.30-3.48)</a:t>
            </a:r>
            <a:r>
              <a:rPr lang="en-US" dirty="0">
                <a:effectLst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Добавление антибиотиков в корма</a:t>
            </a:r>
            <a:endParaRPr lang="en-US" dirty="0" smtClean="0">
              <a:effectLst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и выращивание свиней </a:t>
            </a:r>
            <a:r>
              <a:rPr lang="en-US" dirty="0" smtClean="0">
                <a:effectLst/>
              </a:rPr>
              <a:t>	1.91 (0.98-3.73)	2.72 </a:t>
            </a:r>
            <a:r>
              <a:rPr lang="en-US" dirty="0">
                <a:effectLst/>
              </a:rPr>
              <a:t>(</a:t>
            </a:r>
            <a:r>
              <a:rPr lang="en-US" dirty="0" smtClean="0">
                <a:effectLst/>
              </a:rPr>
              <a:t>1.34-5.52)</a:t>
            </a:r>
            <a:endParaRPr lang="en-US" dirty="0">
              <a:effectLst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tabLst>
                <a:tab pos="3886200" algn="l"/>
                <a:tab pos="4233863" algn="l"/>
                <a:tab pos="6400800" algn="l"/>
                <a:tab pos="6748463" algn="l"/>
              </a:tabLst>
              <a:defRPr/>
            </a:pPr>
            <a:r>
              <a:rPr lang="ru-RU" dirty="0" smtClean="0">
                <a:effectLst/>
              </a:rPr>
              <a:t>Домашние животные</a:t>
            </a:r>
            <a:r>
              <a:rPr lang="en-US" dirty="0" smtClean="0">
                <a:effectLst/>
              </a:rPr>
              <a:t>: </a:t>
            </a:r>
            <a:r>
              <a:rPr lang="ru-RU" dirty="0" smtClean="0">
                <a:effectLst/>
              </a:rPr>
              <a:t>собаки </a:t>
            </a:r>
            <a:r>
              <a:rPr lang="en-US" dirty="0">
                <a:effectLst/>
              </a:rPr>
              <a:t>	</a:t>
            </a:r>
            <a:r>
              <a:rPr lang="en-US" dirty="0" smtClean="0">
                <a:effectLst/>
              </a:rPr>
              <a:t>	---	1.73 (0.98-3.06)</a:t>
            </a:r>
            <a:endParaRPr lang="en-US" dirty="0">
              <a:effectLst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259138" algn="l"/>
                <a:tab pos="5943600" algn="l"/>
              </a:tabLst>
              <a:defRPr/>
            </a:pPr>
            <a:endParaRPr lang="en-US" sz="1800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816725" y="6396038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Rockwell" pitchFamily="18" charset="0"/>
              </a:rPr>
              <a:t>Merchant, 2005</a:t>
            </a:r>
            <a:endParaRPr lang="en-US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36663" y="5783263"/>
            <a:ext cx="754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</a:rPr>
              <a:t>Asthma and Farm Exposures in a Cohort of Rural Iowa Children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+mn-lt"/>
              </a:rPr>
              <a:t>Merchant</a:t>
            </a:r>
            <a:r>
              <a:rPr lang="en-US" i="1" dirty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2005</a:t>
            </a:r>
            <a:endParaRPr lang="en-US" i="1" dirty="0"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075" y="4763"/>
            <a:ext cx="8234363" cy="1327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2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200" cap="none" dirty="0" smtClean="0">
                <a:solidFill>
                  <a:srgbClr val="FFED48"/>
                </a:solidFill>
              </a:rPr>
              <a:t> </a:t>
            </a:r>
            <a:r>
              <a:rPr lang="en-US" sz="3200" cap="none" dirty="0" smtClean="0">
                <a:solidFill>
                  <a:srgbClr val="FFED48"/>
                </a:solidFill>
              </a:rPr>
              <a:t/>
            </a:r>
            <a:br>
              <a:rPr lang="en-US" sz="3200" cap="none" dirty="0" smtClean="0">
                <a:solidFill>
                  <a:srgbClr val="FFED48"/>
                </a:solidFill>
              </a:rPr>
            </a:br>
            <a:r>
              <a:rPr lang="ru-RU" sz="3200" cap="none" dirty="0" smtClean="0">
                <a:solidFill>
                  <a:srgbClr val="FFED48"/>
                </a:solidFill>
              </a:rPr>
              <a:t>Этап </a:t>
            </a:r>
            <a:r>
              <a:rPr lang="en-US" sz="3200" cap="none" dirty="0" smtClean="0">
                <a:solidFill>
                  <a:srgbClr val="FFED48"/>
                </a:solidFill>
              </a:rPr>
              <a:t>1</a:t>
            </a:r>
            <a:endParaRPr lang="en-US" sz="3200" cap="none" dirty="0">
              <a:solidFill>
                <a:srgbClr val="FFED4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3013" y="2627313"/>
            <a:ext cx="579437" cy="16732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612" name="TextBox 2"/>
          <p:cNvSpPr txBox="1">
            <a:spLocks noChangeArrowheads="1"/>
          </p:cNvSpPr>
          <p:nvPr/>
        </p:nvSpPr>
        <p:spPr bwMode="auto">
          <a:xfrm>
            <a:off x="1244600" y="2890838"/>
            <a:ext cx="595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 Narrow Bold"/>
                <a:ea typeface="Arial Narrow Bold"/>
                <a:cs typeface="Arial Narrow Bold"/>
              </a:rPr>
              <a:t>33.6%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8738" y="2997200"/>
            <a:ext cx="576262" cy="1295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614" name="TextBox 4"/>
          <p:cNvSpPr txBox="1">
            <a:spLocks noChangeArrowheads="1"/>
          </p:cNvSpPr>
          <p:nvPr/>
        </p:nvSpPr>
        <p:spPr bwMode="auto">
          <a:xfrm>
            <a:off x="2582863" y="34036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 Bold"/>
                <a:ea typeface="Arial Narrow Bold"/>
                <a:cs typeface="Arial Narrow Bold"/>
              </a:rPr>
              <a:t>26.2%</a:t>
            </a:r>
          </a:p>
          <a:p>
            <a:endParaRPr lang="en-US" sz="1400">
              <a:latin typeface="Rockwell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4938" y="2176463"/>
            <a:ext cx="576262" cy="2133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83200" y="2133600"/>
            <a:ext cx="584200" cy="21669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2032000"/>
            <a:ext cx="576263" cy="22431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83538" y="1541463"/>
            <a:ext cx="593725" cy="27590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948113" y="2668588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 Bold"/>
                <a:ea typeface="Arial Narrow Bold"/>
                <a:cs typeface="Arial Narrow Bold"/>
              </a:rPr>
              <a:t>42.9%</a:t>
            </a:r>
          </a:p>
        </p:txBody>
      </p:sp>
      <p:sp>
        <p:nvSpPr>
          <p:cNvPr id="68620" name="Rectangle 11"/>
          <p:cNvSpPr>
            <a:spLocks noChangeArrowheads="1"/>
          </p:cNvSpPr>
          <p:nvPr/>
        </p:nvSpPr>
        <p:spPr bwMode="auto">
          <a:xfrm>
            <a:off x="5286375" y="2701925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 Bold"/>
                <a:ea typeface="Arial Narrow Bold"/>
                <a:cs typeface="Arial Narrow Bold"/>
              </a:rPr>
              <a:t>44.1%</a:t>
            </a:r>
          </a:p>
        </p:txBody>
      </p:sp>
      <p:sp>
        <p:nvSpPr>
          <p:cNvPr id="68621" name="Rectangle 14"/>
          <p:cNvSpPr>
            <a:spLocks noChangeArrowheads="1"/>
          </p:cNvSpPr>
          <p:nvPr/>
        </p:nvSpPr>
        <p:spPr bwMode="auto">
          <a:xfrm>
            <a:off x="6607175" y="2693988"/>
            <a:ext cx="601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 Narrow Bold"/>
                <a:ea typeface="Arial Narrow Bold"/>
                <a:cs typeface="Arial Narrow Bold"/>
              </a:rPr>
              <a:t>46.0%</a:t>
            </a:r>
          </a:p>
        </p:txBody>
      </p:sp>
      <p:sp>
        <p:nvSpPr>
          <p:cNvPr id="68622" name="Rectangle 12"/>
          <p:cNvSpPr>
            <a:spLocks noChangeArrowheads="1"/>
          </p:cNvSpPr>
          <p:nvPr/>
        </p:nvSpPr>
        <p:spPr bwMode="auto">
          <a:xfrm>
            <a:off x="7945438" y="2168525"/>
            <a:ext cx="657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 Narrow Bold"/>
                <a:ea typeface="Arial Narrow Bold"/>
                <a:cs typeface="Arial Narrow Bold"/>
              </a:rPr>
              <a:t>55.8%</a:t>
            </a:r>
          </a:p>
          <a:p>
            <a:pPr algn="ctr"/>
            <a:endParaRPr lang="en-US">
              <a:latin typeface="Arial Narrow Bold"/>
              <a:ea typeface="Arial Narrow Bold"/>
              <a:cs typeface="Arial Narrow Bold"/>
            </a:endParaRPr>
          </a:p>
        </p:txBody>
      </p:sp>
      <p:pic>
        <p:nvPicPr>
          <p:cNvPr id="686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0475"/>
            <a:ext cx="9010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4988"/>
            <a:ext cx="7766050" cy="1325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6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600" cap="none" dirty="0" smtClean="0">
                <a:solidFill>
                  <a:srgbClr val="FFED48"/>
                </a:solidFill>
              </a:rPr>
              <a:t> </a:t>
            </a:r>
            <a:r>
              <a:rPr lang="en-US" sz="3600" cap="none" dirty="0" smtClean="0">
                <a:solidFill>
                  <a:srgbClr val="FFED48"/>
                </a:solidFill>
              </a:rPr>
              <a:t/>
            </a:r>
            <a:br>
              <a:rPr lang="en-US" sz="3600" cap="none" dirty="0" smtClean="0">
                <a:solidFill>
                  <a:srgbClr val="FFED48"/>
                </a:solidFill>
              </a:rPr>
            </a:br>
            <a:r>
              <a:rPr lang="ru-RU" sz="3600" cap="none" dirty="0" smtClean="0">
                <a:solidFill>
                  <a:srgbClr val="FFED48"/>
                </a:solidFill>
              </a:rPr>
              <a:t>Этап 2</a:t>
            </a:r>
            <a:r>
              <a:rPr lang="en-US" sz="3600" cap="none" dirty="0" smtClean="0">
                <a:solidFill>
                  <a:srgbClr val="FFED48"/>
                </a:solidFill>
              </a:rPr>
              <a:t> </a:t>
            </a:r>
            <a:r>
              <a:rPr lang="en-US" sz="3600" cap="none" dirty="0">
                <a:solidFill>
                  <a:srgbClr val="FFED48"/>
                </a:solidFill>
              </a:rPr>
              <a:t/>
            </a:r>
            <a:br>
              <a:rPr lang="en-US" sz="3600" cap="none" dirty="0">
                <a:solidFill>
                  <a:srgbClr val="FFED48"/>
                </a:solidFill>
              </a:rPr>
            </a:br>
            <a:r>
              <a:rPr lang="en-US" cap="none" dirty="0" smtClean="0">
                <a:solidFill>
                  <a:srgbClr val="FFED48"/>
                </a:solidFill>
              </a:rPr>
              <a:t/>
            </a:r>
            <a:br>
              <a:rPr lang="en-US" cap="none" dirty="0" smtClean="0">
                <a:solidFill>
                  <a:srgbClr val="FFED48"/>
                </a:solidFill>
              </a:rPr>
            </a:br>
            <a:endParaRPr lang="en-US" sz="2700" dirty="0">
              <a:solidFill>
                <a:srgbClr val="FFFFFF"/>
              </a:solidFill>
            </a:endParaRPr>
          </a:p>
        </p:txBody>
      </p:sp>
      <p:sp>
        <p:nvSpPr>
          <p:cNvPr id="70658" name="TextBox 4"/>
          <p:cNvSpPr txBox="1">
            <a:spLocks noChangeArrowheads="1"/>
          </p:cNvSpPr>
          <p:nvPr/>
        </p:nvSpPr>
        <p:spPr bwMode="auto">
          <a:xfrm>
            <a:off x="703263" y="2201863"/>
            <a:ext cx="85169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200">
                <a:latin typeface="Rockwell" pitchFamily="18" charset="0"/>
              </a:rPr>
              <a:t>Врач ставит диагноз астмы </a:t>
            </a:r>
            <a:r>
              <a:rPr lang="en-US" sz="2200">
                <a:latin typeface="Rockwell" pitchFamily="18" charset="0"/>
              </a:rPr>
              <a:t>		93/590 = 15.8%</a:t>
            </a:r>
          </a:p>
          <a:p>
            <a:pPr marL="285750" indent="-285750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200">
                <a:latin typeface="Rockwell" pitchFamily="18" charset="0"/>
              </a:rPr>
              <a:t>Астма</a:t>
            </a:r>
            <a:r>
              <a:rPr lang="en-US" sz="2200">
                <a:latin typeface="Rockwell" pitchFamily="18" charset="0"/>
              </a:rPr>
              <a:t>/</a:t>
            </a:r>
            <a:r>
              <a:rPr lang="ru-RU" sz="2200">
                <a:latin typeface="Rockwell" pitchFamily="18" charset="0"/>
              </a:rPr>
              <a:t>сходные с астмой состояния</a:t>
            </a:r>
            <a:r>
              <a:rPr lang="en-US" sz="2200">
                <a:latin typeface="Rockwell" pitchFamily="18" charset="0"/>
              </a:rPr>
              <a:t>	98/590 = 16.6%</a:t>
            </a:r>
          </a:p>
          <a:p>
            <a:pPr marL="285750" indent="-285750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200">
                <a:latin typeface="Rockwell" pitchFamily="18" charset="0"/>
              </a:rPr>
              <a:t>Одышка с хрипами</a:t>
            </a:r>
            <a:r>
              <a:rPr lang="en-US" sz="2200">
                <a:latin typeface="Rockwell" pitchFamily="18" charset="0"/>
              </a:rPr>
              <a:t>			93/590 = 15.8%</a:t>
            </a:r>
          </a:p>
          <a:p>
            <a:pPr marL="285750" indent="-285750">
              <a:lnSpc>
                <a:spcPct val="200000"/>
              </a:lnSpc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200">
                <a:latin typeface="Rockwell" pitchFamily="18" charset="0"/>
              </a:rPr>
              <a:t>Медикаменты от астмы</a:t>
            </a:r>
            <a:r>
              <a:rPr lang="en-US" sz="2200">
                <a:latin typeface="Rockwell" pitchFamily="18" charset="0"/>
              </a:rPr>
              <a:t>		</a:t>
            </a:r>
            <a:r>
              <a:rPr lang="ru-RU" sz="2200">
                <a:latin typeface="Rockwell" pitchFamily="18" charset="0"/>
              </a:rPr>
              <a:t>	</a:t>
            </a:r>
            <a:r>
              <a:rPr lang="en-US" sz="2200">
                <a:latin typeface="Rockwell" pitchFamily="18" charset="0"/>
              </a:rPr>
              <a:t>67/493 = 11.4%	</a:t>
            </a:r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685800" y="1566863"/>
            <a:ext cx="81867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FF"/>
                </a:solidFill>
                <a:latin typeface="Rockwell" pitchFamily="18" charset="0"/>
              </a:rPr>
              <a:t>Результаты детской астмы</a:t>
            </a:r>
            <a:endParaRPr lang="en-US" sz="28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623888"/>
            <a:ext cx="7766050" cy="1327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6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600" cap="none" dirty="0" smtClean="0">
                <a:solidFill>
                  <a:srgbClr val="FFED48"/>
                </a:solidFill>
              </a:rPr>
              <a:t>  - Этап 2 </a:t>
            </a:r>
            <a:br>
              <a:rPr lang="ru-RU" sz="3600" cap="none" dirty="0" smtClean="0">
                <a:solidFill>
                  <a:srgbClr val="FFED48"/>
                </a:solidFill>
              </a:rPr>
            </a:br>
            <a:r>
              <a:rPr lang="ru-RU" sz="3600" cap="none" dirty="0" smtClean="0">
                <a:solidFill>
                  <a:srgbClr val="FFED48"/>
                </a:solidFill>
              </a:rPr>
              <a:t/>
            </a:r>
            <a:br>
              <a:rPr lang="ru-RU" sz="3600" cap="none" dirty="0" smtClean="0">
                <a:solidFill>
                  <a:srgbClr val="FFED48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Моделирование концентраций, распространенных на территории округа</a:t>
            </a:r>
            <a:endParaRPr lang="en-US" sz="3100" cap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2481263"/>
            <a:ext cx="7766050" cy="36957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effectLst/>
              </a:rPr>
              <a:t>Методы</a:t>
            </a:r>
            <a:endParaRPr lang="en-US" sz="3300" b="1" dirty="0" smtClean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600" dirty="0" smtClean="0">
                <a:effectLst/>
              </a:rPr>
              <a:t>Модель скорректирована в соответствии с зарегистрированной </a:t>
            </a:r>
            <a:r>
              <a:rPr lang="en-US" sz="2600" dirty="0" smtClean="0">
                <a:effectLst/>
              </a:rPr>
              <a:t>CAF</a:t>
            </a:r>
            <a:r>
              <a:rPr lang="ru-RU" sz="2600" dirty="0" smtClean="0">
                <a:effectLst/>
              </a:rPr>
              <a:t>О</a:t>
            </a:r>
            <a:endParaRPr lang="en-US" sz="2600" dirty="0" smtClean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600" dirty="0" smtClean="0">
                <a:effectLst/>
              </a:rPr>
              <a:t>Все процедуры </a:t>
            </a:r>
            <a:r>
              <a:rPr lang="en-US" sz="2600" dirty="0" smtClean="0">
                <a:effectLst/>
              </a:rPr>
              <a:t>CAFOs </a:t>
            </a:r>
            <a:r>
              <a:rPr lang="ru-RU" sz="2600" dirty="0" smtClean="0">
                <a:effectLst/>
              </a:rPr>
              <a:t>в округе </a:t>
            </a:r>
            <a:r>
              <a:rPr lang="ru-RU" sz="2600" dirty="0" err="1" smtClean="0">
                <a:effectLst/>
              </a:rPr>
              <a:t>Киокак</a:t>
            </a:r>
            <a:r>
              <a:rPr lang="ru-RU" sz="2600" dirty="0" smtClean="0">
                <a:effectLst/>
              </a:rPr>
              <a:t> определены лицензионной системой Департамента по природным ресурсам и реестром о применении налоговых льгот</a:t>
            </a:r>
            <a:endParaRPr lang="en-US" sz="2600" dirty="0" smtClean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600" dirty="0" smtClean="0">
                <a:effectLst/>
              </a:rPr>
              <a:t>Модель применима ко всем процедурам </a:t>
            </a:r>
            <a:r>
              <a:rPr lang="en-US" sz="2600" dirty="0" smtClean="0">
                <a:effectLst/>
              </a:rPr>
              <a:t>CAFO</a:t>
            </a:r>
            <a:r>
              <a:rPr lang="ru-RU" sz="2600" dirty="0" smtClean="0">
                <a:effectLst/>
              </a:rPr>
              <a:t> для измерения концентрации сероводорода на территории округа </a:t>
            </a:r>
            <a:endParaRPr lang="en-US" sz="2600" dirty="0" smtClean="0">
              <a:effectLst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err="1" smtClean="0">
                <a:effectLst/>
              </a:rPr>
              <a:t>Altmaier</a:t>
            </a:r>
            <a:r>
              <a:rPr lang="en-US" i="1" dirty="0" smtClean="0">
                <a:effectLst/>
              </a:rPr>
              <a:t> and O’Shaughnessy, 20</a:t>
            </a:r>
            <a:r>
              <a:rPr lang="en-US" i="1" dirty="0" smtClean="0"/>
              <a:t>10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685800" y="136525"/>
            <a:ext cx="7764463" cy="1327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cap="none" dirty="0" smtClean="0">
                <a:solidFill>
                  <a:srgbClr val="FFED48"/>
                </a:solidFill>
              </a:rPr>
              <a:t>Зарегистрированные и не зарегистрированные</a:t>
            </a:r>
            <a:r>
              <a:rPr lang="en-US" sz="3200" cap="none" dirty="0" smtClean="0">
                <a:solidFill>
                  <a:srgbClr val="FFED48"/>
                </a:solidFill>
              </a:rPr>
              <a:t> CAFOs</a:t>
            </a:r>
            <a:r>
              <a:rPr lang="ru-RU" sz="3200" cap="none" dirty="0" smtClean="0">
                <a:solidFill>
                  <a:srgbClr val="FFED48"/>
                </a:solidFill>
              </a:rPr>
              <a:t> округа </a:t>
            </a:r>
            <a:r>
              <a:rPr lang="ru-RU" sz="3200" cap="none" dirty="0" err="1" smtClean="0">
                <a:solidFill>
                  <a:srgbClr val="FFED48"/>
                </a:solidFill>
              </a:rPr>
              <a:t>Киокак</a:t>
            </a:r>
            <a:endParaRPr lang="en-US" sz="3200" cap="none" dirty="0" smtClean="0">
              <a:solidFill>
                <a:srgbClr val="FFED48"/>
              </a:solidFill>
            </a:endParaRPr>
          </a:p>
        </p:txBody>
      </p:sp>
      <p:graphicFrame>
        <p:nvGraphicFramePr>
          <p:cNvPr id="2315" name="Object 267"/>
          <p:cNvGraphicFramePr>
            <a:graphicFrameLocks noChangeAspect="1"/>
          </p:cNvGraphicFramePr>
          <p:nvPr/>
        </p:nvGraphicFramePr>
        <p:xfrm>
          <a:off x="733425" y="1368425"/>
          <a:ext cx="6535738" cy="5051425"/>
        </p:xfrm>
        <a:graphic>
          <a:graphicData uri="http://schemas.openxmlformats.org/presentationml/2006/ole">
            <p:oleObj spid="_x0000_s2315" name="Acrobat Document" r:id="rId4" imgW="8464320" imgH="6454440" progId="AcroExch.Document.11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535613" y="1252538"/>
            <a:ext cx="1900237" cy="5237162"/>
          </a:xfrm>
          <a:prstGeom prst="rect">
            <a:avLst/>
          </a:prstGeom>
          <a:solidFill>
            <a:srgbClr val="002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18" name="TextBox 7"/>
          <p:cNvSpPr txBox="1">
            <a:spLocks noChangeArrowheads="1"/>
          </p:cNvSpPr>
          <p:nvPr/>
        </p:nvSpPr>
        <p:spPr bwMode="auto">
          <a:xfrm>
            <a:off x="5643563" y="2447925"/>
            <a:ext cx="35004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Rockwell" pitchFamily="18" charset="0"/>
              </a:rPr>
              <a:t>Всего выявлено </a:t>
            </a:r>
            <a:r>
              <a:rPr lang="en-US" sz="2000">
                <a:latin typeface="Rockwell" pitchFamily="18" charset="0"/>
              </a:rPr>
              <a:t>166 CAFO</a:t>
            </a:r>
          </a:p>
          <a:p>
            <a:endParaRPr lang="ru-RU" sz="2000">
              <a:latin typeface="Rockwell" pitchFamily="18" charset="0"/>
            </a:endParaRPr>
          </a:p>
          <a:p>
            <a:endParaRPr lang="en-US" sz="2000">
              <a:latin typeface="Rockwell" pitchFamily="18" charset="0"/>
            </a:endParaRPr>
          </a:p>
          <a:p>
            <a:pPr>
              <a:buSzPct val="165000"/>
            </a:pPr>
            <a:r>
              <a:rPr lang="en-US" sz="2000">
                <a:latin typeface="Rockwell" pitchFamily="18" charset="0"/>
              </a:rPr>
              <a:t>     </a:t>
            </a:r>
            <a:r>
              <a:rPr lang="ru-RU" sz="2000">
                <a:latin typeface="Rockwell" pitchFamily="18" charset="0"/>
              </a:rPr>
              <a:t>Зарегистрированных</a:t>
            </a:r>
            <a:endParaRPr lang="en-US" sz="2000">
              <a:latin typeface="Rockwell" pitchFamily="18" charset="0"/>
            </a:endParaRPr>
          </a:p>
          <a:p>
            <a:pPr>
              <a:buSzPct val="165000"/>
            </a:pPr>
            <a:r>
              <a:rPr lang="en-US" sz="2000">
                <a:latin typeface="Rockwell" pitchFamily="18" charset="0"/>
              </a:rPr>
              <a:t>     </a:t>
            </a:r>
            <a:r>
              <a:rPr lang="ru-RU" sz="2000">
                <a:latin typeface="Rockwell" pitchFamily="18" charset="0"/>
              </a:rPr>
              <a:t>Незарегистрированных</a:t>
            </a:r>
            <a:endParaRPr lang="en-US" sz="2000">
              <a:latin typeface="Rockwell" pitchFamily="18" charset="0"/>
            </a:endParaRPr>
          </a:p>
          <a:p>
            <a:endParaRPr lang="en-US" sz="2000">
              <a:latin typeface="Rockwell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30875" y="3509963"/>
            <a:ext cx="201613" cy="176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3575" y="3779838"/>
            <a:ext cx="201613" cy="1762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21" name="TextBox 1"/>
          <p:cNvSpPr txBox="1">
            <a:spLocks noChangeArrowheads="1"/>
          </p:cNvSpPr>
          <p:nvPr/>
        </p:nvSpPr>
        <p:spPr bwMode="auto">
          <a:xfrm>
            <a:off x="4778375" y="6269038"/>
            <a:ext cx="307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>
                <a:latin typeface="Rockwell" pitchFamily="18" charset="0"/>
              </a:rPr>
              <a:t>Pavilonis,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663"/>
            <a:ext cx="9144000" cy="2352675"/>
          </a:xfrm>
        </p:spPr>
        <p:txBody>
          <a:bodyPr/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32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2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200" cap="none" dirty="0" smtClean="0">
                <a:solidFill>
                  <a:srgbClr val="FFED48"/>
                </a:solidFill>
              </a:rPr>
              <a:t>  - Этап 2 </a:t>
            </a:r>
            <a:r>
              <a:rPr lang="en-US" sz="3200" cap="none" dirty="0" smtClean="0">
                <a:solidFill>
                  <a:srgbClr val="FFED48"/>
                </a:solidFill>
              </a:rPr>
              <a:t/>
            </a:r>
            <a:br>
              <a:rPr lang="en-US" sz="3200" cap="none" dirty="0" smtClean="0">
                <a:solidFill>
                  <a:srgbClr val="FFED48"/>
                </a:solidFill>
              </a:rPr>
            </a:br>
            <a:r>
              <a:rPr lang="ru-RU" cap="none" dirty="0" smtClean="0">
                <a:solidFill>
                  <a:schemeClr val="tx1"/>
                </a:solidFill>
              </a:rPr>
              <a:t>Оценка суммарного воздействия </a:t>
            </a:r>
            <a:r>
              <a:rPr lang="en-US" cap="none" dirty="0" smtClean="0">
                <a:solidFill>
                  <a:schemeClr val="tx1"/>
                </a:solidFill>
              </a:rPr>
              <a:t>CAFO</a:t>
            </a:r>
            <a:r>
              <a:rPr lang="ru-RU" cap="none" dirty="0" smtClean="0">
                <a:solidFill>
                  <a:schemeClr val="tx1"/>
                </a:solidFill>
              </a:rPr>
              <a:t> на детей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5492750" y="6056313"/>
            <a:ext cx="3074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>
                <a:latin typeface="Rockwell" pitchFamily="18" charset="0"/>
              </a:rPr>
              <a:t>Pavilonis, 2010</a:t>
            </a:r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623888" y="2889250"/>
            <a:ext cx="80200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400">
                <a:latin typeface="Rockwell" pitchFamily="18" charset="0"/>
              </a:rPr>
              <a:t>Все дома и места применения С</a:t>
            </a:r>
            <a:r>
              <a:rPr lang="en-US" sz="2400">
                <a:latin typeface="Rockwell" pitchFamily="18" charset="0"/>
              </a:rPr>
              <a:t>AFO </a:t>
            </a:r>
            <a:r>
              <a:rPr lang="ru-RU" sz="2400">
                <a:latin typeface="Rockwell" pitchFamily="18" charset="0"/>
              </a:rPr>
              <a:t>были указаны в </a:t>
            </a:r>
            <a:r>
              <a:rPr lang="en-US" sz="2400">
                <a:latin typeface="Rockwell" pitchFamily="18" charset="0"/>
              </a:rPr>
              <a:t>GIS </a:t>
            </a:r>
            <a:r>
              <a:rPr lang="ru-RU" sz="2400">
                <a:latin typeface="Rockwell" pitchFamily="18" charset="0"/>
              </a:rPr>
              <a:t>с трехмильным радиусом вокруг каждого дома</a:t>
            </a:r>
            <a:endParaRPr lang="en-US" sz="2400">
              <a:latin typeface="Rockwell" pitchFamily="18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§"/>
            </a:pPr>
            <a:endParaRPr lang="en-US" sz="2400">
              <a:latin typeface="Rockwell" pitchFamily="18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400">
                <a:latin typeface="Rockwell" pitchFamily="18" charset="0"/>
              </a:rPr>
              <a:t>SEF= </a:t>
            </a:r>
            <a:r>
              <a:rPr lang="en-US" sz="2400">
                <a:latin typeface="Cambria Math" pitchFamily="18" charset="0"/>
              </a:rPr>
              <a:t>∑ (</a:t>
            </a:r>
            <a:r>
              <a:rPr lang="ru-RU" sz="2400" i="1">
                <a:latin typeface="Rockwell" pitchFamily="18" charset="0"/>
              </a:rPr>
              <a:t>площадь </a:t>
            </a:r>
            <a:r>
              <a:rPr lang="en-US" sz="2400" i="1">
                <a:latin typeface="Rockwell" pitchFamily="18" charset="0"/>
              </a:rPr>
              <a:t>CAFO</a:t>
            </a:r>
            <a:r>
              <a:rPr lang="ru-RU" sz="2400" i="1">
                <a:latin typeface="Rockwell" pitchFamily="18" charset="0"/>
              </a:rPr>
              <a:t> в кв. футах</a:t>
            </a:r>
            <a:r>
              <a:rPr lang="en-US" sz="2400" i="1">
                <a:latin typeface="Rockwell" pitchFamily="18" charset="0"/>
              </a:rPr>
              <a:t>/</a:t>
            </a:r>
            <a:r>
              <a:rPr lang="ru-RU" sz="2400" i="1">
                <a:latin typeface="Rockwell" pitchFamily="18" charset="0"/>
              </a:rPr>
              <a:t>Расстояние от </a:t>
            </a:r>
            <a:r>
              <a:rPr lang="en-US" sz="2400" i="1">
                <a:latin typeface="Rockwell" pitchFamily="18" charset="0"/>
              </a:rPr>
              <a:t>CAFO </a:t>
            </a:r>
            <a:r>
              <a:rPr lang="ru-RU" sz="2400" i="1">
                <a:latin typeface="Rockwell" pitchFamily="18" charset="0"/>
              </a:rPr>
              <a:t>до дома</a:t>
            </a:r>
            <a:r>
              <a:rPr lang="en-US" sz="2400" i="1">
                <a:latin typeface="Rockwell" pitchFamily="18" charset="0"/>
              </a:rPr>
              <a:t>2)* </a:t>
            </a:r>
            <a:r>
              <a:rPr lang="en-US" sz="2400">
                <a:latin typeface="Rockwell" pitchFamily="18" charset="0"/>
              </a:rPr>
              <a:t>(</a:t>
            </a:r>
            <a:r>
              <a:rPr lang="ru-RU" sz="2400">
                <a:latin typeface="Rockwell" pitchFamily="18" charset="0"/>
              </a:rPr>
              <a:t>Скорость ветра менее </a:t>
            </a:r>
            <a:r>
              <a:rPr lang="en-US" sz="2400">
                <a:latin typeface="Rockwell" pitchFamily="18" charset="0"/>
              </a:rPr>
              <a:t>4 </a:t>
            </a:r>
            <a:r>
              <a:rPr lang="ru-RU" sz="2400">
                <a:latin typeface="Rockwell" pitchFamily="18" charset="0"/>
              </a:rPr>
              <a:t>м</a:t>
            </a:r>
            <a:r>
              <a:rPr lang="en-US" sz="2400">
                <a:latin typeface="Rockwell" pitchFamily="18" charset="0"/>
              </a:rPr>
              <a:t>/</a:t>
            </a:r>
            <a:r>
              <a:rPr lang="ru-RU" sz="2400">
                <a:latin typeface="Rockwell" pitchFamily="18" charset="0"/>
              </a:rPr>
              <a:t>с</a:t>
            </a:r>
            <a:r>
              <a:rPr lang="en-US" sz="2400">
                <a:latin typeface="Rockwell" pitchFamily="18" charset="0"/>
              </a:rPr>
              <a:t>)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§"/>
            </a:pPr>
            <a:endParaRPr lang="en-US" sz="2400">
              <a:latin typeface="Rockwell" pitchFamily="18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§"/>
            </a:pPr>
            <a:r>
              <a:rPr lang="ru-RU" sz="2400">
                <a:latin typeface="Rockwell" pitchFamily="18" charset="0"/>
              </a:rPr>
              <a:t>В исследовании 2006 года, проведенном Мирабелии и др., использована похожая метрика</a:t>
            </a:r>
            <a:endParaRPr lang="en-US" sz="24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8763"/>
            <a:ext cx="7764463" cy="1327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2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200" cap="none" dirty="0" smtClean="0">
                <a:solidFill>
                  <a:srgbClr val="FFED48"/>
                </a:solidFill>
              </a:rPr>
              <a:t>  - Этап 2 </a:t>
            </a:r>
            <a:r>
              <a:rPr lang="en-US" cap="none" dirty="0" smtClean="0">
                <a:solidFill>
                  <a:srgbClr val="FFED48"/>
                </a:solidFill>
              </a:rPr>
              <a:t/>
            </a:r>
            <a:br>
              <a:rPr lang="en-US" cap="none" dirty="0" smtClean="0">
                <a:solidFill>
                  <a:srgbClr val="FFED48"/>
                </a:solidFill>
              </a:rPr>
            </a:br>
            <a:endParaRPr lang="en-US" dirty="0">
              <a:solidFill>
                <a:srgbClr val="FFED4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9563" y="2205038"/>
          <a:ext cx="8772525" cy="425291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916549"/>
                <a:gridCol w="2461668"/>
                <a:gridCol w="1395204"/>
              </a:tblGrid>
              <a:tr h="512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Показатель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Соотношение</a:t>
                      </a:r>
                      <a:r>
                        <a:rPr lang="ru-RU" sz="1900" baseline="0" dirty="0" smtClean="0">
                          <a:effectLst/>
                        </a:rPr>
                        <a:t> рисков </a:t>
                      </a:r>
                      <a:r>
                        <a:rPr lang="en-US" sz="1900" dirty="0" smtClean="0">
                          <a:effectLst/>
                        </a:rPr>
                        <a:t>(95</a:t>
                      </a:r>
                      <a:r>
                        <a:rPr lang="en-US" sz="1900" dirty="0">
                          <a:effectLst/>
                        </a:rPr>
                        <a:t>% CI)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P</a:t>
                      </a:r>
                      <a:r>
                        <a:rPr lang="ru-RU" sz="1900" dirty="0" smtClean="0">
                          <a:effectLst/>
                        </a:rPr>
                        <a:t>-величина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</a:tr>
              <a:tr h="512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Фактор подверженности влиянию свиней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1.20 (1.04-1.38)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0.010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</a:tr>
              <a:tr h="512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Возраст </a:t>
                      </a:r>
                      <a:r>
                        <a:rPr lang="en-US" sz="1700" dirty="0" smtClean="0">
                          <a:effectLst/>
                        </a:rPr>
                        <a:t>(</a:t>
                      </a:r>
                      <a:r>
                        <a:rPr lang="ru-RU" sz="1700" dirty="0" smtClean="0">
                          <a:effectLst/>
                        </a:rPr>
                        <a:t>лет</a:t>
                      </a:r>
                      <a:r>
                        <a:rPr lang="en-US" sz="1700" dirty="0" smtClean="0">
                          <a:effectLst/>
                        </a:rPr>
                        <a:t>)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1.10 (1.02-1.18)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0.009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</a:tr>
              <a:tr h="512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Аллергии, диагностированные врачом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4.70 (2.48-8.90)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&lt;0.001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</a:tr>
              <a:tr h="512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Мужской</a:t>
                      </a:r>
                      <a:r>
                        <a:rPr lang="ru-RU" sz="1700" baseline="0" dirty="0" smtClean="0">
                          <a:effectLst/>
                        </a:rPr>
                        <a:t> пол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3.27 (1.53-7.00)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0.002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</a:tr>
              <a:tr h="512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Астма у родителей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3.30 (1.07-10.22)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0.040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</a:tr>
              <a:tr h="512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Преждевременные роды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4.08 (1.74-9.56)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0.001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</a:tr>
              <a:tr h="5123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Респираторная инфекция в возрасте до </a:t>
                      </a:r>
                      <a:r>
                        <a:rPr lang="en-US" sz="1700" dirty="0" smtClean="0">
                          <a:effectLst/>
                        </a:rPr>
                        <a:t> </a:t>
                      </a:r>
                      <a:r>
                        <a:rPr lang="en-US" sz="1700" dirty="0">
                          <a:effectLst/>
                        </a:rPr>
                        <a:t>2 </a:t>
                      </a:r>
                      <a:r>
                        <a:rPr lang="ru-RU" sz="1700" dirty="0" smtClean="0">
                          <a:effectLst/>
                        </a:rPr>
                        <a:t>лет</a:t>
                      </a:r>
                      <a:endParaRPr lang="en-US" sz="17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5.84 (2.99-11.40)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&lt;0.001</a:t>
                      </a:r>
                      <a:endParaRPr lang="en-US" sz="1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21" marR="66221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00" dirty="0">
                <a:latin typeface="+mj-lt"/>
                <a:ea typeface="Calibri" pitchFamily="34" charset="0"/>
                <a:cs typeface="Arial" pitchFamily="34" charset="0"/>
              </a:rPr>
              <a:t>Многопараметровый анализ астмы, диагностированной врачом, метрики постоянной подверженности и факторов риска</a:t>
            </a:r>
            <a:endParaRPr lang="en-US" sz="2200" dirty="0">
              <a:latin typeface="+mj-lt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B80DB-3971-49D4-9D38-A53DA50CE062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9912" name="TextBox 5"/>
          <p:cNvSpPr txBox="1">
            <a:spLocks noChangeArrowheads="1"/>
          </p:cNvSpPr>
          <p:nvPr/>
        </p:nvSpPr>
        <p:spPr bwMode="auto">
          <a:xfrm>
            <a:off x="5765800" y="6332538"/>
            <a:ext cx="307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>
                <a:latin typeface="Rockwell" pitchFamily="18" charset="0"/>
              </a:rPr>
              <a:t>Pavilonis,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4138"/>
            <a:ext cx="9144000" cy="1811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ED48"/>
                </a:solidFill>
              </a:rPr>
              <a:t/>
            </a:r>
            <a:br>
              <a:rPr lang="en-US" sz="3200" dirty="0" smtClean="0">
                <a:solidFill>
                  <a:srgbClr val="FFED48"/>
                </a:solidFill>
              </a:rPr>
            </a:br>
            <a:r>
              <a:rPr lang="en-US" sz="3100" dirty="0" smtClean="0">
                <a:solidFill>
                  <a:srgbClr val="FFED48"/>
                </a:solidFill>
              </a:rPr>
              <a:t> </a:t>
            </a:r>
            <a:r>
              <a:rPr lang="ru-RU" sz="31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1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100" cap="none" dirty="0" smtClean="0">
                <a:solidFill>
                  <a:srgbClr val="FFED48"/>
                </a:solidFill>
              </a:rPr>
              <a:t> </a:t>
            </a:r>
            <a:r>
              <a:rPr lang="en-US" sz="4000" dirty="0" smtClean="0">
                <a:solidFill>
                  <a:srgbClr val="FFED48"/>
                </a:solidFill>
              </a:rPr>
              <a:t/>
            </a:r>
            <a:br>
              <a:rPr lang="en-US" sz="4000" dirty="0" smtClean="0">
                <a:solidFill>
                  <a:srgbClr val="FFED48"/>
                </a:solidFill>
              </a:rPr>
            </a:br>
            <a:r>
              <a:rPr lang="en-US" sz="3100" dirty="0" smtClean="0">
                <a:solidFill>
                  <a:srgbClr val="FFED48"/>
                </a:solidFill>
              </a:rPr>
              <a:t>(</a:t>
            </a:r>
            <a:r>
              <a:rPr lang="en-US" sz="3100" cap="none" dirty="0" smtClean="0">
                <a:solidFill>
                  <a:srgbClr val="FFED48"/>
                </a:solidFill>
              </a:rPr>
              <a:t>“</a:t>
            </a:r>
            <a:r>
              <a:rPr lang="en-US" sz="3100" cap="none" dirty="0" err="1" smtClean="0">
                <a:solidFill>
                  <a:srgbClr val="FFED48"/>
                </a:solidFill>
              </a:rPr>
              <a:t>Farmingham</a:t>
            </a:r>
            <a:r>
              <a:rPr lang="en-US" sz="3100" cap="none" dirty="0" smtClean="0">
                <a:solidFill>
                  <a:srgbClr val="FFED48"/>
                </a:solidFill>
              </a:rPr>
              <a:t>”</a:t>
            </a:r>
            <a:r>
              <a:rPr lang="en-US" sz="3100" dirty="0" smtClean="0">
                <a:solidFill>
                  <a:srgbClr val="FFED48"/>
                </a:solidFill>
              </a:rPr>
              <a:t>)</a:t>
            </a:r>
            <a:br>
              <a:rPr lang="en-US" sz="3100" dirty="0" smtClean="0">
                <a:solidFill>
                  <a:srgbClr val="FFED48"/>
                </a:solidFill>
              </a:rPr>
            </a:br>
            <a:r>
              <a:rPr lang="en-US" sz="3100" dirty="0" smtClean="0">
                <a:solidFill>
                  <a:srgbClr val="FFED48"/>
                </a:solidFill>
              </a:rPr>
              <a:t>1990-2012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spc="60" dirty="0" smtClean="0">
                <a:effectLst/>
              </a:rPr>
              <a:t>Джеймс </a:t>
            </a:r>
            <a:r>
              <a:rPr lang="ru-RU" sz="2400" spc="60" dirty="0" err="1" smtClean="0">
                <a:effectLst/>
              </a:rPr>
              <a:t>Мёчэнт</a:t>
            </a:r>
            <a:r>
              <a:rPr lang="en-US" sz="2400" spc="60" dirty="0" smtClean="0">
                <a:effectLst/>
              </a:rPr>
              <a:t>, </a:t>
            </a:r>
            <a:r>
              <a:rPr lang="ru-RU" sz="2400" spc="60" dirty="0" smtClean="0">
                <a:effectLst/>
              </a:rPr>
              <a:t>доктор медицины, доктор санитарии и общественной гигиены, ведущий исследователь</a:t>
            </a:r>
            <a:endParaRPr lang="en-US" sz="2400" spc="60" dirty="0" smtClean="0">
              <a:effectLst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spc="6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400" dirty="0" smtClean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graphicFrame>
        <p:nvGraphicFramePr>
          <p:cNvPr id="1204" name="Object 180"/>
          <p:cNvGraphicFramePr>
            <a:graphicFrameLocks noChangeAspect="1"/>
          </p:cNvGraphicFramePr>
          <p:nvPr/>
        </p:nvGraphicFramePr>
        <p:xfrm>
          <a:off x="2254250" y="3013075"/>
          <a:ext cx="4559300" cy="3362325"/>
        </p:xfrm>
        <a:graphic>
          <a:graphicData uri="http://schemas.openxmlformats.org/presentationml/2006/ole">
            <p:oleObj spid="_x0000_s1204" name="Bitmap Image" r:id="rId4" imgW="5714286" imgH="4342857" progId="PBrush">
              <p:embed/>
            </p:oleObj>
          </a:graphicData>
        </a:graphic>
      </p:graphicFrame>
      <p:sp>
        <p:nvSpPr>
          <p:cNvPr id="1207" name="Rectangle 1"/>
          <p:cNvSpPr>
            <a:spLocks noChangeArrowheads="1"/>
          </p:cNvSpPr>
          <p:nvPr/>
        </p:nvSpPr>
        <p:spPr bwMode="auto">
          <a:xfrm>
            <a:off x="4384675" y="7150100"/>
            <a:ext cx="233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00"/>
                </a:solidFill>
                <a:latin typeface="Rockwell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2016125"/>
            <a:ext cx="7513638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Box 6"/>
          <p:cNvSpPr txBox="1">
            <a:spLocks noChangeArrowheads="1"/>
          </p:cNvSpPr>
          <p:nvPr/>
        </p:nvSpPr>
        <p:spPr bwMode="auto">
          <a:xfrm>
            <a:off x="5573713" y="6288088"/>
            <a:ext cx="307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>
                <a:solidFill>
                  <a:srgbClr val="FFFFFF"/>
                </a:solidFill>
                <a:latin typeface="Rockwell" pitchFamily="18" charset="0"/>
              </a:rPr>
              <a:t>Pavilonis, 2010</a:t>
            </a:r>
          </a:p>
        </p:txBody>
      </p:sp>
      <p:sp>
        <p:nvSpPr>
          <p:cNvPr id="81923" name="Rectangle 1"/>
          <p:cNvSpPr>
            <a:spLocks noChangeArrowheads="1"/>
          </p:cNvSpPr>
          <p:nvPr/>
        </p:nvSpPr>
        <p:spPr bwMode="auto">
          <a:xfrm>
            <a:off x="0" y="153988"/>
            <a:ext cx="9144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ED48"/>
                </a:solidFill>
                <a:latin typeface="Rockwell" pitchFamily="18" charset="0"/>
              </a:rPr>
              <a:t>Изучение здоровья сельского населения округа Киокак  - Этап 2</a:t>
            </a:r>
            <a:endParaRPr lang="en-US" sz="2800">
              <a:solidFill>
                <a:srgbClr val="FFED48"/>
              </a:solidFill>
              <a:latin typeface="Rockwell" pitchFamily="18" charset="0"/>
            </a:endParaRPr>
          </a:p>
          <a:p>
            <a:pPr algn="ctr"/>
            <a:r>
              <a:rPr lang="ru-RU" sz="2800">
                <a:solidFill>
                  <a:srgbClr val="FFFFFF"/>
                </a:solidFill>
                <a:latin typeface="Rockwell" pitchFamily="18" charset="0"/>
              </a:rPr>
              <a:t>Астма, диагностированная врачом -</a:t>
            </a:r>
            <a:r>
              <a:rPr lang="en-US" sz="2800">
                <a:solidFill>
                  <a:srgbClr val="FFFFFF"/>
                </a:solidFill>
                <a:latin typeface="Rockwell" pitchFamily="18" charset="0"/>
              </a:rPr>
              <a:t> </a:t>
            </a:r>
            <a:r>
              <a:rPr lang="ru-RU" sz="2800">
                <a:latin typeface="Rockwell" pitchFamily="18" charset="0"/>
              </a:rPr>
              <a:t>Фактор подверженности влиянию свиней</a:t>
            </a:r>
            <a:endParaRPr lang="en-US" sz="28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en-US" sz="2800">
              <a:solidFill>
                <a:srgbClr val="FFFFFF"/>
              </a:solidFill>
              <a:latin typeface="Rockwell" pitchFamily="18" charset="0"/>
            </a:endParaRPr>
          </a:p>
        </p:txBody>
      </p:sp>
      <p:sp>
        <p:nvSpPr>
          <p:cNvPr id="81924" name="Rectangle 2"/>
          <p:cNvSpPr>
            <a:spLocks noChangeArrowheads="1"/>
          </p:cNvSpPr>
          <p:nvPr/>
        </p:nvSpPr>
        <p:spPr bwMode="auto">
          <a:xfrm>
            <a:off x="4919663" y="5341938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b="1">
                <a:solidFill>
                  <a:srgbClr val="FFFFFF"/>
                </a:solidFill>
                <a:latin typeface="Rockwell" pitchFamily="18" charset="0"/>
              </a:rPr>
              <a:t>Model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439738"/>
            <a:ext cx="8347075" cy="5826125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solidFill>
                  <a:srgbClr val="FFED48"/>
                </a:solidFill>
                <a:effectLst/>
              </a:rPr>
              <a:t>Выводы</a:t>
            </a:r>
            <a:r>
              <a:rPr lang="en-US" sz="3300" b="1" dirty="0" smtClean="0">
                <a:solidFill>
                  <a:srgbClr val="FFED48"/>
                </a:solidFill>
                <a:effectLst/>
              </a:rPr>
              <a:t>—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3200" dirty="0" smtClean="0">
                <a:effectLst/>
              </a:rPr>
              <a:t>Популяционные</a:t>
            </a:r>
            <a:r>
              <a:rPr lang="en-US" sz="3200" dirty="0" smtClean="0">
                <a:effectLst/>
              </a:rPr>
              <a:t>, </a:t>
            </a:r>
            <a:r>
              <a:rPr lang="ru-RU" sz="3200" dirty="0" smtClean="0">
                <a:effectLst/>
              </a:rPr>
              <a:t>перекрестные эпидемиологические исследования</a:t>
            </a:r>
            <a:r>
              <a:rPr lang="en-US" sz="3200" dirty="0" smtClean="0">
                <a:effectLst/>
              </a:rPr>
              <a:t>, </a:t>
            </a:r>
            <a:r>
              <a:rPr lang="ru-RU" sz="3200" dirty="0" smtClean="0">
                <a:effectLst/>
              </a:rPr>
              <a:t>сочетающие клинические результаты с эпидемиологическими и экологическими данными</a:t>
            </a:r>
            <a:r>
              <a:rPr lang="en-US" sz="3200" dirty="0" smtClean="0">
                <a:effectLst/>
              </a:rPr>
              <a:t>, </a:t>
            </a:r>
            <a:r>
              <a:rPr lang="ru-RU" sz="3200" dirty="0" smtClean="0">
                <a:effectLst/>
              </a:rPr>
              <a:t>представляют собой мощный  исследовательский подход, который позволяет определить распространенность заболевания</a:t>
            </a:r>
            <a:r>
              <a:rPr lang="en-US" sz="3200" dirty="0" smtClean="0">
                <a:effectLst/>
              </a:rPr>
              <a:t>, </a:t>
            </a:r>
            <a:r>
              <a:rPr lang="ru-RU" sz="3200" dirty="0" smtClean="0">
                <a:effectLst/>
              </a:rPr>
              <a:t>важные факторы риска и приоритеты для клинической практики, экологического вмешательства и дальнейших исследований</a:t>
            </a:r>
            <a:endParaRPr lang="en-US" sz="3200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endParaRPr lang="en-US" sz="3200" dirty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3200" dirty="0" smtClean="0">
                <a:effectLst/>
              </a:rPr>
              <a:t>Хоть и не представлено</a:t>
            </a:r>
            <a:r>
              <a:rPr lang="en-US" sz="3200" dirty="0" smtClean="0">
                <a:effectLst/>
              </a:rPr>
              <a:t>, </a:t>
            </a:r>
            <a:r>
              <a:rPr lang="ru-RU" sz="3200" dirty="0" smtClean="0">
                <a:effectLst/>
              </a:rPr>
              <a:t>следование определенной популяции исследования </a:t>
            </a:r>
            <a:r>
              <a:rPr lang="ru-RU" sz="3200" dirty="0" err="1" smtClean="0">
                <a:effectLst/>
              </a:rPr>
              <a:t>проспективно</a:t>
            </a:r>
            <a:r>
              <a:rPr lang="ru-RU" sz="3200" dirty="0" smtClean="0">
                <a:effectLst/>
              </a:rPr>
              <a:t> позволяет выявить факторы риска, которые прогнозируют прогрессирование заболевания</a:t>
            </a:r>
            <a:r>
              <a:rPr lang="en-US" sz="3200" dirty="0" smtClean="0">
                <a:effectLst/>
              </a:rPr>
              <a:t>, </a:t>
            </a:r>
            <a:r>
              <a:rPr lang="ru-RU" sz="3200" dirty="0" smtClean="0">
                <a:effectLst/>
              </a:rPr>
              <a:t>и эффективность как клинических, так и местных вмешательств, предотвращающих начало и прогрессирование заболевания</a:t>
            </a:r>
            <a:r>
              <a:rPr lang="en-US" sz="3200" dirty="0" smtClean="0">
                <a:effectLst/>
              </a:rPr>
              <a:t>.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403225"/>
            <a:ext cx="7766050" cy="13271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6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600" cap="none" dirty="0" smtClean="0">
                <a:solidFill>
                  <a:srgbClr val="FFED48"/>
                </a:solidFill>
              </a:rPr>
              <a:t> </a:t>
            </a:r>
            <a:r>
              <a:rPr lang="en-US" sz="3600" cap="none" dirty="0" smtClean="0">
                <a:solidFill>
                  <a:srgbClr val="FFED48"/>
                </a:solidFill>
              </a:rPr>
              <a:t/>
            </a:r>
            <a:br>
              <a:rPr lang="en-US" sz="3600" cap="none" dirty="0" smtClean="0">
                <a:solidFill>
                  <a:srgbClr val="FFED48"/>
                </a:solidFill>
              </a:rPr>
            </a:br>
            <a:r>
              <a:rPr lang="en-US" sz="3600" cap="none" dirty="0" smtClean="0">
                <a:solidFill>
                  <a:srgbClr val="FFED48"/>
                </a:solidFill>
              </a:rPr>
              <a:t>1990-2012</a:t>
            </a:r>
            <a:endParaRPr lang="en-US" sz="3100" cap="none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828800"/>
            <a:ext cx="8348662" cy="4173538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300" b="1" dirty="0" smtClean="0">
                <a:effectLst/>
              </a:rPr>
              <a:t>Другие преимущества и результаты</a:t>
            </a:r>
            <a:r>
              <a:rPr lang="en-US" sz="3300" b="1" dirty="0" smtClean="0">
                <a:effectLst/>
              </a:rPr>
              <a:t>--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600" dirty="0" smtClean="0">
                <a:effectLst/>
              </a:rPr>
              <a:t>Опубликовано рецензируемых страниц </a:t>
            </a:r>
            <a:r>
              <a:rPr lang="en-US" sz="2600" dirty="0" smtClean="0">
                <a:effectLst/>
              </a:rPr>
              <a:t>= 51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600" dirty="0" smtClean="0">
                <a:effectLst/>
              </a:rPr>
              <a:t>Научное обучение студентов магистратуры и аспирантов </a:t>
            </a:r>
            <a:r>
              <a:rPr lang="en-US" sz="2600" dirty="0" smtClean="0">
                <a:effectLst/>
              </a:rPr>
              <a:t> = 28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600" dirty="0" smtClean="0">
                <a:effectLst/>
              </a:rPr>
              <a:t>Вклад в другие финансируемые проекты</a:t>
            </a:r>
            <a:r>
              <a:rPr lang="en-US" sz="2600" dirty="0" smtClean="0">
                <a:effectLst/>
              </a:rPr>
              <a:t> = 24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600" dirty="0" smtClean="0">
                <a:effectLst/>
              </a:rPr>
              <a:t>Научное сотрудничество с организациями</a:t>
            </a:r>
            <a:r>
              <a:rPr lang="en-US" sz="2600" dirty="0" smtClean="0">
                <a:effectLst/>
              </a:rPr>
              <a:t> = 26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600" dirty="0" smtClean="0">
                <a:effectLst/>
              </a:rPr>
              <a:t>Научное сотрудничество с  другими лицами </a:t>
            </a:r>
            <a:r>
              <a:rPr lang="en-US" sz="2600" dirty="0" smtClean="0">
                <a:effectLst/>
              </a:rPr>
              <a:t>= 52</a:t>
            </a:r>
          </a:p>
          <a:p>
            <a:pPr marL="0" indent="0" fontAlgn="auto">
              <a:spcAft>
                <a:spcPts val="0"/>
              </a:spcAft>
              <a:buClr>
                <a:srgbClr val="FF6600"/>
              </a:buClr>
              <a:buFont typeface="Arial" panose="020B0604020202020204" pitchFamily="34" charset="0"/>
              <a:buNone/>
              <a:defRPr/>
            </a:pPr>
            <a:endParaRPr lang="en-US" sz="2600" dirty="0" smtClean="0">
              <a:effectLst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-160338"/>
            <a:ext cx="776605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cap="none" dirty="0" smtClean="0">
                <a:solidFill>
                  <a:srgbClr val="FFED48"/>
                </a:solidFill>
              </a:rPr>
              <a:t>Айова выражает благодарность</a:t>
            </a:r>
            <a:endParaRPr lang="en-US" sz="3200" cap="none" dirty="0" smtClean="0">
              <a:solidFill>
                <a:srgbClr val="FFED48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944563"/>
            <a:ext cx="4268788" cy="55753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Ralph Altmaier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Leon </a:t>
            </a:r>
            <a:r>
              <a:rPr lang="en-US" sz="2400" dirty="0" err="1" smtClean="0"/>
              <a:t>Burmeister</a:t>
            </a:r>
            <a:endParaRPr 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Betsy </a:t>
            </a:r>
            <a:r>
              <a:rPr lang="en-US" sz="2400" dirty="0" err="1" smtClean="0"/>
              <a:t>Chrischilles</a:t>
            </a:r>
            <a:endParaRPr 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Kevin Kelly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/>
              <a:t>Allison </a:t>
            </a:r>
            <a:r>
              <a:rPr lang="en-US" sz="2400" dirty="0" err="1" smtClean="0"/>
              <a:t>Naleway</a:t>
            </a:r>
            <a:endParaRPr 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Patti O’Neill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tabLst>
                <a:tab pos="1490663" algn="l"/>
              </a:tabLst>
              <a:defRPr/>
            </a:pPr>
            <a:r>
              <a:rPr lang="en-US" sz="2400" dirty="0" smtClean="0"/>
              <a:t>Patrick O’Shaughnessy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Brian </a:t>
            </a:r>
            <a:r>
              <a:rPr lang="en-US" sz="2400" dirty="0" err="1" smtClean="0"/>
              <a:t>Pavilonis</a:t>
            </a:r>
            <a:endParaRPr 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Steve Reynolds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Wayne Sanderson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Ann </a:t>
            </a:r>
            <a:r>
              <a:rPr lang="en-US" sz="2400" dirty="0" err="1" smtClean="0"/>
              <a:t>Stromquist</a:t>
            </a:r>
            <a:endParaRPr 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Craig Taylor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Peter Thorne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/>
              <a:t>Craig </a:t>
            </a:r>
            <a:r>
              <a:rPr lang="en-US" sz="2400" dirty="0" err="1" smtClean="0"/>
              <a:t>Zwerling</a:t>
            </a:r>
            <a:endParaRPr lang="en-US" sz="2400" dirty="0" smtClean="0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1863" y="922338"/>
            <a:ext cx="3878262" cy="5181600"/>
          </a:xfrm>
        </p:spPr>
        <p:txBody>
          <a:bodyPr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институт безопасности и гигиена труда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сельскохозяйственной гигиены плато Великие равнины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по изучению здоровья жителей сельской местности округа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Киокак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институт гигиены окружающей среды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центр гигиены окружающей среды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Церковные благотворительные фонды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03263" y="244475"/>
            <a:ext cx="7764462" cy="1252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cap="none" dirty="0" smtClean="0">
                <a:solidFill>
                  <a:srgbClr val="FFED48"/>
                </a:solidFill>
              </a:rPr>
              <a:t>Изучение здоровья сельского населения округа </a:t>
            </a:r>
            <a:r>
              <a:rPr lang="ru-RU" sz="3200" cap="none" dirty="0" err="1" smtClean="0">
                <a:solidFill>
                  <a:srgbClr val="FFED48"/>
                </a:solidFill>
              </a:rPr>
              <a:t>Киокак</a:t>
            </a:r>
            <a:r>
              <a:rPr lang="ru-RU" sz="3200" cap="none" dirty="0" smtClean="0">
                <a:solidFill>
                  <a:srgbClr val="FFED48"/>
                </a:solidFill>
              </a:rPr>
              <a:t> </a:t>
            </a:r>
            <a:r>
              <a:rPr lang="en-US" sz="3200" cap="none" dirty="0" smtClean="0">
                <a:solidFill>
                  <a:srgbClr val="FFED48"/>
                </a:solidFill>
              </a:rPr>
              <a:t/>
            </a:r>
            <a:br>
              <a:rPr lang="en-US" sz="3200" cap="none" dirty="0" smtClean="0">
                <a:solidFill>
                  <a:srgbClr val="FFED48"/>
                </a:solidFill>
              </a:rPr>
            </a:br>
            <a:r>
              <a:rPr lang="en-US" sz="3200" cap="none" dirty="0" smtClean="0">
                <a:solidFill>
                  <a:srgbClr val="FFED48"/>
                </a:solidFill>
              </a:rPr>
              <a:t>1990-2012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1820863"/>
            <a:ext cx="7766050" cy="3694112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300" b="1" dirty="0" smtClean="0">
                <a:effectLst/>
              </a:rPr>
              <a:t>Округ </a:t>
            </a:r>
            <a:r>
              <a:rPr lang="ru-RU" sz="3300" b="1" dirty="0" err="1" smtClean="0">
                <a:effectLst/>
              </a:rPr>
              <a:t>Киокак</a:t>
            </a:r>
            <a:endParaRPr lang="en-US" sz="3300" b="1" dirty="0" smtClean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800" dirty="0" smtClean="0">
                <a:effectLst/>
              </a:rPr>
              <a:t>Население </a:t>
            </a:r>
            <a:r>
              <a:rPr lang="en-US" sz="2800" dirty="0" smtClean="0">
                <a:effectLst/>
              </a:rPr>
              <a:t>– 11,624 (</a:t>
            </a:r>
            <a:r>
              <a:rPr lang="ru-RU" sz="2800" dirty="0" smtClean="0">
                <a:effectLst/>
              </a:rPr>
              <a:t>Перепись </a:t>
            </a:r>
            <a:r>
              <a:rPr lang="en-US" sz="2800" dirty="0" smtClean="0">
                <a:effectLst/>
              </a:rPr>
              <a:t>1990</a:t>
            </a:r>
            <a:r>
              <a:rPr lang="ru-RU" sz="2800" dirty="0" smtClean="0">
                <a:effectLst/>
              </a:rPr>
              <a:t> г.</a:t>
            </a:r>
            <a:r>
              <a:rPr lang="en-US" sz="2800" dirty="0" smtClean="0">
                <a:effectLst/>
              </a:rPr>
              <a:t>)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800" dirty="0" smtClean="0">
                <a:effectLst/>
              </a:rPr>
              <a:t>Административный центр </a:t>
            </a:r>
            <a:r>
              <a:rPr lang="en-US" sz="2800" dirty="0" smtClean="0">
                <a:effectLst/>
              </a:rPr>
              <a:t>– </a:t>
            </a:r>
            <a:r>
              <a:rPr lang="ru-RU" sz="2800" dirty="0" err="1" smtClean="0">
                <a:effectLst/>
              </a:rPr>
              <a:t>Сигурни</a:t>
            </a:r>
            <a:r>
              <a:rPr lang="en-US" sz="2800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население </a:t>
            </a:r>
            <a:r>
              <a:rPr lang="en-US" sz="2800" dirty="0" smtClean="0">
                <a:effectLst/>
              </a:rPr>
              <a:t>2,111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800" dirty="0" smtClean="0">
                <a:effectLst/>
              </a:rPr>
              <a:t>Территория </a:t>
            </a:r>
            <a:r>
              <a:rPr lang="en-US" sz="2800" dirty="0" smtClean="0">
                <a:effectLst/>
              </a:rPr>
              <a:t>– 579.2 </a:t>
            </a:r>
            <a:r>
              <a:rPr lang="ru-RU" sz="2800" dirty="0" err="1" smtClean="0">
                <a:effectLst/>
              </a:rPr>
              <a:t>кв</a:t>
            </a:r>
            <a:r>
              <a:rPr lang="en-US" sz="2800" dirty="0" smtClean="0">
                <a:effectLst/>
              </a:rPr>
              <a:t>. </a:t>
            </a:r>
            <a:r>
              <a:rPr lang="ru-RU" sz="2800" dirty="0" smtClean="0">
                <a:effectLst/>
              </a:rPr>
              <a:t>миль (~1 500 кв. км)</a:t>
            </a:r>
            <a:endParaRPr lang="en-US" sz="2800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400" dirty="0" smtClean="0">
                <a:effectLst/>
              </a:rPr>
              <a:t>Всего </a:t>
            </a:r>
            <a:r>
              <a:rPr lang="en-US" sz="2400" dirty="0" smtClean="0">
                <a:effectLst/>
              </a:rPr>
              <a:t>370,688 </a:t>
            </a:r>
            <a:r>
              <a:rPr lang="ru-RU" sz="2400" dirty="0" smtClean="0">
                <a:effectLst/>
              </a:rPr>
              <a:t>акров (</a:t>
            </a:r>
            <a:r>
              <a:rPr lang="en-US" sz="2400" dirty="0" smtClean="0">
                <a:effectLst/>
              </a:rPr>
              <a:t>~ 150</a:t>
            </a:r>
            <a:r>
              <a:rPr lang="ru-RU" sz="2400" dirty="0" smtClean="0">
                <a:effectLst/>
              </a:rPr>
              <a:t> га)</a:t>
            </a:r>
            <a:endParaRPr lang="en-US" sz="2400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z="2400" dirty="0" smtClean="0">
                <a:effectLst/>
              </a:rPr>
              <a:t>354,300 </a:t>
            </a:r>
            <a:r>
              <a:rPr lang="ru-RU" sz="2400" dirty="0" smtClean="0">
                <a:effectLst/>
              </a:rPr>
              <a:t>акров – фермерская земля (</a:t>
            </a:r>
            <a:r>
              <a:rPr lang="en-US" sz="2400" dirty="0" smtClean="0">
                <a:effectLst/>
              </a:rPr>
              <a:t>~ 143 </a:t>
            </a:r>
            <a:r>
              <a:rPr lang="ru-RU" sz="2400" dirty="0" smtClean="0">
                <a:effectLst/>
              </a:rPr>
              <a:t>га)</a:t>
            </a:r>
            <a:endParaRPr lang="en-US" sz="2400" dirty="0" smtClean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800" dirty="0" smtClean="0">
                <a:effectLst/>
              </a:rPr>
              <a:t>Урожай </a:t>
            </a:r>
            <a:r>
              <a:rPr lang="en-US" sz="2800" dirty="0" smtClean="0">
                <a:effectLst/>
              </a:rPr>
              <a:t>– </a:t>
            </a:r>
            <a:r>
              <a:rPr lang="ru-RU" sz="2800" dirty="0" smtClean="0">
                <a:effectLst/>
              </a:rPr>
              <a:t>кукуруза</a:t>
            </a:r>
            <a:r>
              <a:rPr lang="en-US" sz="2800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соевые бобы</a:t>
            </a:r>
            <a:r>
              <a:rPr lang="en-US" sz="2800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пшеница</a:t>
            </a:r>
            <a:r>
              <a:rPr lang="en-US" sz="2800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сорго</a:t>
            </a:r>
            <a:r>
              <a:rPr lang="en-US" sz="2800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сено</a:t>
            </a:r>
            <a:endParaRPr lang="en-US" sz="2800" dirty="0" smtClean="0">
              <a:effectLst/>
            </a:endParaRP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z="2800" dirty="0" smtClean="0">
                <a:effectLst/>
              </a:rPr>
              <a:t>Скот </a:t>
            </a:r>
            <a:r>
              <a:rPr lang="en-US" sz="2800" dirty="0" smtClean="0">
                <a:effectLst/>
              </a:rPr>
              <a:t>– </a:t>
            </a:r>
            <a:r>
              <a:rPr lang="ru-RU" sz="2800" dirty="0" smtClean="0">
                <a:effectLst/>
              </a:rPr>
              <a:t>свиньи</a:t>
            </a:r>
            <a:r>
              <a:rPr lang="en-US" sz="2800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птица</a:t>
            </a:r>
            <a:r>
              <a:rPr lang="en-US" sz="2800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рогатый скот</a:t>
            </a:r>
            <a:r>
              <a:rPr lang="en-US" sz="2800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овцы</a:t>
            </a:r>
            <a:endParaRPr lang="en-US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2060575"/>
            <a:ext cx="7997825" cy="2105025"/>
          </a:xfrm>
        </p:spPr>
        <p:txBody>
          <a:bodyPr>
            <a:normAutofit fontScale="90000"/>
          </a:bodyPr>
          <a:lstStyle/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2700" cap="none" dirty="0" smtClean="0">
                <a:solidFill>
                  <a:srgbClr val="FFED48"/>
                </a:solidFill>
                <a:latin typeface="+mn-lt"/>
              </a:rPr>
              <a:t>Цель</a:t>
            </a:r>
            <a:r>
              <a:rPr lang="en-US" sz="3100" cap="none" dirty="0">
                <a:solidFill>
                  <a:schemeClr val="tx1"/>
                </a:solidFill>
              </a:rPr>
              <a:t/>
            </a:r>
            <a:br>
              <a:rPr lang="en-US" sz="3100" cap="none" dirty="0">
                <a:solidFill>
                  <a:schemeClr val="tx1"/>
                </a:solidFill>
              </a:rPr>
            </a:br>
            <a:r>
              <a:rPr lang="ru-RU" sz="2200" cap="none" dirty="0" smtClean="0">
                <a:solidFill>
                  <a:schemeClr val="tx1"/>
                </a:solidFill>
                <a:latin typeface="+mn-lt"/>
              </a:rPr>
              <a:t>Оценить влияние на травмы, респираторные, </a:t>
            </a:r>
            <a:br>
              <a:rPr lang="ru-RU" sz="2200" cap="none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cap="none" dirty="0" err="1" smtClean="0">
                <a:solidFill>
                  <a:schemeClr val="tx1"/>
                </a:solidFill>
                <a:latin typeface="+mn-lt"/>
              </a:rPr>
              <a:t>склетно-мышечные</a:t>
            </a:r>
            <a:r>
              <a:rPr lang="en-US" sz="2200" cap="none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200" cap="none" dirty="0" err="1" smtClean="0">
                <a:solidFill>
                  <a:schemeClr val="tx1"/>
                </a:solidFill>
                <a:latin typeface="+mn-lt"/>
              </a:rPr>
              <a:t>нейроповеденческие</a:t>
            </a:r>
            <a:r>
              <a:rPr lang="ru-RU" sz="2200" cap="none" dirty="0" smtClean="0">
                <a:solidFill>
                  <a:schemeClr val="tx1"/>
                </a:solidFill>
                <a:latin typeface="+mn-lt"/>
              </a:rPr>
              <a:t> функции</a:t>
            </a:r>
            <a:r>
              <a:rPr lang="en-US" sz="2200" cap="none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200" cap="none" dirty="0" smtClean="0">
                <a:solidFill>
                  <a:schemeClr val="tx1"/>
                </a:solidFill>
                <a:latin typeface="+mn-lt"/>
              </a:rPr>
              <a:t>слух и зрение и взаимосвязь с сельскохозяйственными и экологическими условия</a:t>
            </a:r>
            <a:r>
              <a:rPr lang="en-US" sz="2200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200" cap="none" dirty="0" smtClean="0">
                <a:solidFill>
                  <a:schemeClr val="tx1"/>
                </a:solidFill>
                <a:latin typeface="+mn-lt"/>
              </a:rPr>
              <a:t>среди фермерского и нефермерского сельского населения всех возрастов</a:t>
            </a:r>
            <a:r>
              <a:rPr lang="en-US" sz="2200" cap="none" dirty="0" smtClean="0">
                <a:solidFill>
                  <a:srgbClr val="FFED48"/>
                </a:solidFill>
                <a:latin typeface="+mn-lt"/>
              </a:rPr>
              <a:t/>
            </a:r>
            <a:br>
              <a:rPr lang="en-US" sz="2200" cap="none" dirty="0" smtClean="0">
                <a:solidFill>
                  <a:srgbClr val="FFED48"/>
                </a:solidFill>
                <a:latin typeface="+mn-lt"/>
              </a:rPr>
            </a:br>
            <a:r>
              <a:rPr lang="en-US" sz="2200" cap="none" dirty="0" smtClean="0">
                <a:solidFill>
                  <a:srgbClr val="FFED48"/>
                </a:solidFill>
                <a:latin typeface="+mn-lt"/>
              </a:rPr>
              <a:t/>
            </a:r>
            <a:br>
              <a:rPr lang="en-US" sz="2200" cap="none" dirty="0" smtClean="0">
                <a:solidFill>
                  <a:srgbClr val="FFED48"/>
                </a:solidFill>
                <a:latin typeface="+mn-lt"/>
              </a:rPr>
            </a:br>
            <a:r>
              <a:rPr lang="en-US" sz="3600" cap="none" dirty="0" smtClean="0">
                <a:solidFill>
                  <a:srgbClr val="FFED48"/>
                </a:solidFill>
              </a:rPr>
              <a:t/>
            </a:r>
            <a:br>
              <a:rPr lang="en-US" sz="3600" cap="none" dirty="0" smtClean="0">
                <a:solidFill>
                  <a:srgbClr val="FFED48"/>
                </a:solidFill>
              </a:rPr>
            </a:br>
            <a:endParaRPr lang="en-US" cap="none" dirty="0" smtClean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095750"/>
            <a:ext cx="7766050" cy="3887788"/>
          </a:xfrm>
        </p:spPr>
        <p:txBody>
          <a:bodyPr/>
          <a:lstStyle/>
          <a:p>
            <a:pPr fontAlgn="auto">
              <a:spcAft>
                <a:spcPts val="120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en-US" spc="50" dirty="0" smtClean="0">
                <a:effectLst/>
              </a:rPr>
              <a:t>1,000 </a:t>
            </a:r>
            <a:r>
              <a:rPr lang="ru-RU" spc="50" dirty="0" smtClean="0">
                <a:effectLst/>
              </a:rPr>
              <a:t>домашних хозяйств определено с помощью послойной случайной выборки</a:t>
            </a:r>
            <a:r>
              <a:rPr lang="en-US" spc="50" dirty="0" smtClean="0">
                <a:effectLst/>
              </a:rPr>
              <a:t>.</a:t>
            </a:r>
          </a:p>
          <a:p>
            <a:pPr fontAlgn="auto">
              <a:spcAft>
                <a:spcPts val="120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pc="50" dirty="0" smtClean="0">
                <a:effectLst/>
              </a:rPr>
              <a:t>Это примерно </a:t>
            </a:r>
            <a:r>
              <a:rPr lang="en-US" spc="50" dirty="0" smtClean="0">
                <a:effectLst/>
              </a:rPr>
              <a:t>1/5 </a:t>
            </a:r>
            <a:r>
              <a:rPr lang="ru-RU" spc="50" dirty="0" smtClean="0">
                <a:effectLst/>
              </a:rPr>
              <a:t>домашних хозяйств округа</a:t>
            </a:r>
            <a:r>
              <a:rPr lang="en-US" spc="50" dirty="0" smtClean="0">
                <a:effectLst/>
              </a:rPr>
              <a:t>.</a:t>
            </a:r>
          </a:p>
          <a:p>
            <a:pPr fontAlgn="auto">
              <a:spcAft>
                <a:spcPts val="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pc="50" dirty="0" smtClean="0">
                <a:effectLst/>
              </a:rPr>
              <a:t>Исследование разделено на три этапа и запланировано продолжительностью в 20 лет</a:t>
            </a:r>
            <a:r>
              <a:rPr lang="en-US" spc="50" dirty="0" smtClean="0">
                <a:effectLst/>
              </a:rPr>
              <a:t>.</a:t>
            </a:r>
          </a:p>
          <a:p>
            <a:pPr lvl="1" fontAlgn="auto"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  <a:p>
            <a:pPr lvl="1" fontAlgn="auto"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w"/>
              <a:defRPr/>
            </a:pPr>
            <a:endParaRPr lang="en-US" dirty="0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725488" y="3565525"/>
            <a:ext cx="616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Этап 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1 </a:t>
            </a:r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Стратегия тестирования</a:t>
            </a:r>
            <a:endParaRPr lang="en-US" sz="2400">
              <a:solidFill>
                <a:srgbClr val="FFED48"/>
              </a:solidFill>
              <a:latin typeface="Rockwell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3263" y="244475"/>
            <a:ext cx="7764462" cy="1252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Изучение здоровья сельского населения округа </a:t>
            </a:r>
            <a:r>
              <a:rPr lang="ru-RU" sz="3200" kern="1600" spc="120" dirty="0" err="1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Киокак</a:t>
            </a: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kern="1600" spc="120" dirty="0">
              <a:solidFill>
                <a:srgbClr val="FFED4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652463" y="996950"/>
            <a:ext cx="79914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Rockwell" pitchFamily="18" charset="0"/>
              </a:rPr>
              <a:t/>
            </a:r>
            <a:br>
              <a:rPr lang="en-US">
                <a:latin typeface="Rockwell" pitchFamily="18" charset="0"/>
              </a:rPr>
            </a:br>
            <a:r>
              <a:rPr lang="ru-RU" sz="2800">
                <a:latin typeface="Rockwell" pitchFamily="18" charset="0"/>
              </a:rPr>
              <a:t>Участие домашних хозяйств в исследовании по этапам</a:t>
            </a:r>
            <a:endParaRPr lang="en-US" sz="2800">
              <a:latin typeface="Rockwell" pitchFamily="18" charset="0"/>
            </a:endParaRPr>
          </a:p>
        </p:txBody>
      </p:sp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201613" y="2463800"/>
            <a:ext cx="8772525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Этап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		</a:t>
            </a:r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Дом. Хоз-ва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	  </a:t>
            </a:r>
            <a:r>
              <a:rPr lang="ru-RU" sz="2400">
                <a:solidFill>
                  <a:srgbClr val="FFED48"/>
                </a:solidFill>
                <a:latin typeface="Rockwell" pitchFamily="18" charset="0"/>
              </a:rPr>
              <a:t>Фермы       Городские Сельские</a:t>
            </a:r>
            <a:r>
              <a:rPr lang="en-US" sz="2400">
                <a:solidFill>
                  <a:srgbClr val="FFED48"/>
                </a:solidFill>
                <a:latin typeface="Rockwell" pitchFamily="18" charset="0"/>
              </a:rPr>
              <a:t>	% </a:t>
            </a:r>
          </a:p>
          <a:p>
            <a:pPr>
              <a:lnSpc>
                <a:spcPct val="80000"/>
              </a:lnSpc>
            </a:pPr>
            <a:endParaRPr lang="en-US" sz="2400">
              <a:latin typeface="Rockwell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400">
                <a:latin typeface="Rockwell" pitchFamily="18" charset="0"/>
              </a:rPr>
              <a:t>Этап </a:t>
            </a:r>
            <a:r>
              <a:rPr lang="en-US" sz="2400">
                <a:latin typeface="Rockwell" pitchFamily="18" charset="0"/>
              </a:rPr>
              <a:t>1 	      1004	   341        461       202	67%</a:t>
            </a:r>
          </a:p>
          <a:p>
            <a:pPr>
              <a:lnSpc>
                <a:spcPct val="130000"/>
              </a:lnSpc>
            </a:pPr>
            <a:r>
              <a:rPr lang="ru-RU" sz="2400">
                <a:latin typeface="Rockwell" pitchFamily="18" charset="0"/>
              </a:rPr>
              <a:t>Этап </a:t>
            </a:r>
            <a:r>
              <a:rPr lang="en-US" sz="2400">
                <a:latin typeface="Rockwell" pitchFamily="18" charset="0"/>
              </a:rPr>
              <a:t>2*	      1002	   311        563       128	84%</a:t>
            </a:r>
          </a:p>
          <a:p>
            <a:pPr>
              <a:lnSpc>
                <a:spcPct val="130000"/>
              </a:lnSpc>
            </a:pPr>
            <a:r>
              <a:rPr lang="ru-RU" sz="2400">
                <a:latin typeface="Rockwell" pitchFamily="18" charset="0"/>
              </a:rPr>
              <a:t>Этап </a:t>
            </a:r>
            <a:r>
              <a:rPr lang="en-US" sz="2400">
                <a:latin typeface="Rockwell" pitchFamily="18" charset="0"/>
              </a:rPr>
              <a:t>3*	        662	   220        363         79	86%</a:t>
            </a:r>
          </a:p>
          <a:p>
            <a:pPr>
              <a:lnSpc>
                <a:spcPct val="130000"/>
              </a:lnSpc>
            </a:pPr>
            <a:endParaRPr lang="en-US" sz="2400">
              <a:latin typeface="Rockwell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>
                <a:latin typeface="Rockwell" pitchFamily="18" charset="0"/>
              </a:rPr>
              <a:t>	*</a:t>
            </a:r>
            <a:r>
              <a:rPr lang="ru-RU" sz="2400">
                <a:latin typeface="Rockwell" pitchFamily="18" charset="0"/>
              </a:rPr>
              <a:t>Участие между этапами</a:t>
            </a:r>
            <a:endParaRPr lang="en-US" sz="2400">
              <a:latin typeface="Rockwell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3263" y="244475"/>
            <a:ext cx="7764462" cy="1252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Изучение здоровья сельского населения округа </a:t>
            </a:r>
            <a:r>
              <a:rPr lang="ru-RU" sz="3200" kern="1600" spc="120" dirty="0" err="1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Киокак</a:t>
            </a: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kern="1600" spc="120" dirty="0">
              <a:solidFill>
                <a:srgbClr val="FFED4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2638425"/>
            <a:ext cx="8143875" cy="3895725"/>
          </a:xfrm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pc="40" dirty="0" smtClean="0">
                <a:effectLst/>
              </a:rPr>
              <a:t>Медицинский скрининг, проведенный в исследовательском центре в </a:t>
            </a:r>
            <a:r>
              <a:rPr lang="ru-RU" spc="40" dirty="0" err="1" smtClean="0">
                <a:effectLst/>
              </a:rPr>
              <a:t>Сигурни</a:t>
            </a:r>
            <a:endParaRPr lang="en-US" spc="40" dirty="0" smtClean="0">
              <a:effectLst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pc="40" dirty="0" smtClean="0">
                <a:effectLst/>
              </a:rPr>
              <a:t>Личные беседы, проведенные в исследовательском центре в </a:t>
            </a:r>
            <a:r>
              <a:rPr lang="ru-RU" spc="40" dirty="0" err="1" smtClean="0">
                <a:effectLst/>
              </a:rPr>
              <a:t>Сигурни</a:t>
            </a:r>
            <a:endParaRPr lang="en-US" spc="40" dirty="0" smtClean="0">
              <a:effectLst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pc="40" dirty="0" smtClean="0">
                <a:effectLst/>
              </a:rPr>
              <a:t>Оценка состояния окружающей среды в местах проживания и на фермах</a:t>
            </a:r>
            <a:endParaRPr lang="en-US" spc="40" dirty="0" smtClean="0">
              <a:effectLst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ct val="100000"/>
              </a:spcAft>
              <a:buClr>
                <a:srgbClr val="FF6600"/>
              </a:buClr>
              <a:buFont typeface="Wingdings" charset="2"/>
              <a:buChar char="§"/>
              <a:defRPr/>
            </a:pPr>
            <a:r>
              <a:rPr lang="ru-RU" spc="40" dirty="0" smtClean="0">
                <a:effectLst/>
              </a:rPr>
              <a:t>Комплексная анкета по профессиональному анамнезу</a:t>
            </a:r>
            <a:endParaRPr lang="en-US" spc="40" dirty="0" smtClean="0">
              <a:effectLst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4988" y="1765300"/>
            <a:ext cx="76628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2000" dirty="0">
                <a:latin typeface="+mn-lt"/>
              </a:rPr>
              <a:t>Методы</a:t>
            </a:r>
            <a:endParaRPr lang="en-US" sz="24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3263" y="244475"/>
            <a:ext cx="7764462" cy="12525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Изучение здоровья сельского населения округа </a:t>
            </a:r>
            <a:r>
              <a:rPr lang="ru-RU" sz="3200" kern="1600" spc="120" dirty="0" err="1">
                <a:solidFill>
                  <a:srgbClr val="FFED48"/>
                </a:solidFill>
                <a:latin typeface="+mj-lt"/>
                <a:ea typeface="+mj-ea"/>
                <a:cs typeface="+mj-cs"/>
              </a:rPr>
              <a:t>Киокак</a:t>
            </a:r>
            <a:r>
              <a:rPr lang="ru-RU" sz="3200" kern="1600" spc="120" dirty="0">
                <a:solidFill>
                  <a:srgbClr val="FFED48"/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kern="1600" spc="120" dirty="0">
              <a:solidFill>
                <a:srgbClr val="FFED48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T17"/>
          <p:cNvPicPr>
            <a:picLocks noChangeAspect="1" noChangeArrowheads="1"/>
          </p:cNvPicPr>
          <p:nvPr/>
        </p:nvPicPr>
        <p:blipFill>
          <a:blip r:embed="rId3"/>
          <a:srcRect t="3162" b="9229"/>
          <a:stretch>
            <a:fillRect/>
          </a:stretch>
        </p:blipFill>
        <p:spPr bwMode="auto">
          <a:xfrm>
            <a:off x="-34925" y="1604963"/>
            <a:ext cx="932021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230188"/>
            <a:ext cx="9144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600" spc="120" dirty="0">
                <a:solidFill>
                  <a:srgbClr val="FFED48"/>
                </a:solidFill>
                <a:latin typeface="+mn-lt"/>
              </a:rPr>
              <a:t>Изучение здоровья сельского населения округа </a:t>
            </a:r>
            <a:r>
              <a:rPr lang="ru-RU" sz="3200" kern="1600" spc="120" dirty="0" err="1">
                <a:solidFill>
                  <a:srgbClr val="FFED48"/>
                </a:solidFill>
                <a:latin typeface="+mn-lt"/>
              </a:rPr>
              <a:t>Киокак</a:t>
            </a:r>
            <a:r>
              <a:rPr lang="ru-RU" sz="3200" kern="1600" spc="120" dirty="0">
                <a:solidFill>
                  <a:srgbClr val="FFED48"/>
                </a:solidFill>
                <a:latin typeface="+mn-lt"/>
              </a:rPr>
              <a:t> </a:t>
            </a:r>
            <a:endParaRPr lang="en-US" sz="3200" kern="1600" spc="120" dirty="0">
              <a:solidFill>
                <a:srgbClr val="FFED48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FF"/>
                </a:solidFill>
                <a:latin typeface="+mn-lt"/>
              </a:rPr>
              <a:t>Исследовательский центр  в </a:t>
            </a:r>
            <a:r>
              <a:rPr lang="ru-RU" sz="2400" dirty="0" err="1">
                <a:solidFill>
                  <a:srgbClr val="FFFFFF"/>
                </a:solidFill>
                <a:latin typeface="+mn-lt"/>
              </a:rPr>
              <a:t>Сигурни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ru-RU" sz="2400" dirty="0">
                <a:solidFill>
                  <a:srgbClr val="FFFFFF"/>
                </a:solidFill>
                <a:latin typeface="+mn-lt"/>
              </a:rPr>
              <a:t>Айова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EnvSurv1"/>
          <p:cNvPicPr>
            <a:picLocks noChangeAspect="1" noChangeArrowheads="1"/>
          </p:cNvPicPr>
          <p:nvPr/>
        </p:nvPicPr>
        <p:blipFill>
          <a:blip r:embed="rId3"/>
          <a:srcRect l="-467" t="6107" r="467" b="11691"/>
          <a:stretch>
            <a:fillRect/>
          </a:stretch>
        </p:blipFill>
        <p:spPr bwMode="auto">
          <a:xfrm>
            <a:off x="-44450" y="1514475"/>
            <a:ext cx="91884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04800" y="23813"/>
            <a:ext cx="8610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600" spc="120" dirty="0">
                <a:solidFill>
                  <a:srgbClr val="FFED48"/>
                </a:solidFill>
                <a:latin typeface="+mn-lt"/>
              </a:rPr>
              <a:t>Изучение здоровья сельского населения округа </a:t>
            </a:r>
            <a:r>
              <a:rPr lang="ru-RU" sz="2800" kern="1600" spc="120" dirty="0" err="1">
                <a:solidFill>
                  <a:srgbClr val="FFED48"/>
                </a:solidFill>
                <a:latin typeface="+mn-lt"/>
              </a:rPr>
              <a:t>Киокак</a:t>
            </a:r>
            <a:r>
              <a:rPr lang="ru-RU" sz="2800" kern="1600" spc="120" dirty="0">
                <a:solidFill>
                  <a:srgbClr val="FFED48"/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40" dirty="0">
                <a:latin typeface="+mn-lt"/>
              </a:rPr>
              <a:t>Оценка состояния окружающей среды и сбор профессионального анамнеза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9683</TotalTime>
  <Words>1231</Words>
  <Application>Microsoft Office PowerPoint</Application>
  <PresentationFormat>Экран (4:3)</PresentationFormat>
  <Paragraphs>276</Paragraphs>
  <Slides>33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Rockwell</vt:lpstr>
      <vt:lpstr>Arial</vt:lpstr>
      <vt:lpstr>Calibri</vt:lpstr>
      <vt:lpstr>Wingdings</vt:lpstr>
      <vt:lpstr>Times New Roman</vt:lpstr>
      <vt:lpstr>Arial Narrow Bold</vt:lpstr>
      <vt:lpstr>Cambria Math</vt:lpstr>
      <vt:lpstr>Calibri Light</vt:lpstr>
      <vt:lpstr>Damask</vt:lpstr>
      <vt:lpstr>Damask</vt:lpstr>
      <vt:lpstr>Bitmap Image</vt:lpstr>
      <vt:lpstr>Acrobat Document</vt:lpstr>
      <vt:lpstr>КОНФЕРЕНЦИЯ «ИССЛЕДОВАНИЯ КАК КРИТЕРИЙ ПРОФЕССИОНАЛЬНОГО  РАЗВИТИЯ ВРАЧЕЙ ОБЩЕЙ ПРАКТИКИ»  ЭПИДЕМИОЛОГИЯ СЕЛЬСКОГО НАСЕЛЕНИЯ ИЗУЧЕНИЕ ЗДОРОВЬЯ СЕЛЬСКОГО НАСЕЛЕНИЯ ОКРУГА КИОКАК  ЭПИДЕМИОЛОГИЯ ДЕТСКОЙ АСТМЫ</vt:lpstr>
      <vt:lpstr>Слайд 2</vt:lpstr>
      <vt:lpstr>  Изучение здоровья сельского населения округа Киокак  (“Farmingham”) 1990-2012</vt:lpstr>
      <vt:lpstr>Изучение здоровья сельского населения округа Киокак  1990-2012</vt:lpstr>
      <vt:lpstr>Цель Оценить влияние на травмы, респираторные,  склетно-мышечные, нейроповеденческие функции, слух и зрение и взаимосвязь с сельскохозяйственными и экологическими условия среди фермерского и нефермерского сельского населения всех возрастов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Изучение здоровья сельского населения округа Киокак  Этап 1 </vt:lpstr>
      <vt:lpstr>Изучение здоровья сельского населения округа Киокак  Этап 1  </vt:lpstr>
      <vt:lpstr>Изучение здоровья сельского населения округа Киокак  Этап 1   </vt:lpstr>
      <vt:lpstr>Изучение здоровья сельского населения округа Киокак  Этап 1 Скорректированное соотношение рисков (95% CI) </vt:lpstr>
      <vt:lpstr>Изучение здоровья сельского населения округа Киокак  Этап 1  Скорректированное соотношение рисков (95% CI) </vt:lpstr>
      <vt:lpstr>Изучение здоровья сельского населения округа Киокак  Этап 1</vt:lpstr>
      <vt:lpstr>Изучение здоровья сельского населения округа Киокак  Этап 2   </vt:lpstr>
      <vt:lpstr>Изучение здоровья сельского населения округа Киокак  - Этап 2   Моделирование концентраций, распространенных на территории округа</vt:lpstr>
      <vt:lpstr>Зарегистрированные и не зарегистрированные CAFOs округа Киокак</vt:lpstr>
      <vt:lpstr>Изучение здоровья сельского населения округа Киокак  - Этап 2  Оценка суммарного воздействия CAFO на детей</vt:lpstr>
      <vt:lpstr>Изучение здоровья сельского населения округа Киокак  - Этап 2  </vt:lpstr>
      <vt:lpstr>Слайд 30</vt:lpstr>
      <vt:lpstr>Слайд 31</vt:lpstr>
      <vt:lpstr>Изучение здоровья сельского населения округа Киокак  1990-2012</vt:lpstr>
      <vt:lpstr>Айова выражает благодарность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Kevin M</dc:creator>
  <cp:lastModifiedBy>irina.moiseeva</cp:lastModifiedBy>
  <cp:revision>392</cp:revision>
  <cp:lastPrinted>2014-04-01T16:34:39Z</cp:lastPrinted>
  <dcterms:created xsi:type="dcterms:W3CDTF">2014-03-25T19:16:47Z</dcterms:created>
  <dcterms:modified xsi:type="dcterms:W3CDTF">2014-06-09T07:00:59Z</dcterms:modified>
</cp:coreProperties>
</file>