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8" r:id="rId3"/>
    <p:sldId id="292" r:id="rId4"/>
    <p:sldId id="259" r:id="rId5"/>
    <p:sldId id="291" r:id="rId6"/>
    <p:sldId id="278" r:id="rId7"/>
    <p:sldId id="277" r:id="rId8"/>
    <p:sldId id="282" r:id="rId9"/>
    <p:sldId id="283" r:id="rId10"/>
    <p:sldId id="271" r:id="rId11"/>
    <p:sldId id="274" r:id="rId12"/>
    <p:sldId id="275" r:id="rId13"/>
    <p:sldId id="276" r:id="rId14"/>
    <p:sldId id="290" r:id="rId15"/>
    <p:sldId id="265" r:id="rId16"/>
    <p:sldId id="297" r:id="rId17"/>
    <p:sldId id="287" r:id="rId18"/>
    <p:sldId id="270" r:id="rId19"/>
    <p:sldId id="269" r:id="rId20"/>
    <p:sldId id="295" r:id="rId21"/>
    <p:sldId id="298" r:id="rId22"/>
    <p:sldId id="294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93EF7D"/>
    <a:srgbClr val="FE909A"/>
    <a:srgbClr val="81E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27441-7BAD-4ACE-9A9F-56FF342C9C22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13D8A03-085F-4C38-A472-33CE5F3F7DE3}">
      <dgm:prSet phldrT="[Текст]" custT="1"/>
      <dgm:spPr>
        <a:blipFill dpi="0" rotWithShape="0">
          <a:blip xmlns:r="http://schemas.openxmlformats.org/officeDocument/2006/relationships" r:embed="rId1">
            <a:alphaModFix amt="42000"/>
          </a:blip>
          <a:srcRect/>
          <a:stretch>
            <a:fillRect/>
          </a:stretch>
        </a:blipFill>
      </dgm:spPr>
      <dgm:t>
        <a:bodyPr lIns="0" tIns="0" rIns="0" bIns="0"/>
        <a:lstStyle/>
        <a:p>
          <a:r>
            <a:rPr lang="ru-RU" sz="1600" dirty="0" smtClean="0"/>
            <a:t>Образовательные программы – обучение пациентов</a:t>
          </a:r>
          <a:endParaRPr lang="ru-RU" sz="1600" dirty="0"/>
        </a:p>
      </dgm:t>
    </dgm:pt>
    <dgm:pt modelId="{6545372B-6D3D-44BE-BB53-05F303B06996}" type="parTrans" cxnId="{07EDCF35-6FCC-46A0-9A20-8BA6A0E7727D}">
      <dgm:prSet/>
      <dgm:spPr/>
      <dgm:t>
        <a:bodyPr/>
        <a:lstStyle/>
        <a:p>
          <a:endParaRPr lang="ru-RU"/>
        </a:p>
      </dgm:t>
    </dgm:pt>
    <dgm:pt modelId="{CB241701-6DAB-4942-9987-9DCEF37B3E59}" type="sibTrans" cxnId="{07EDCF35-6FCC-46A0-9A20-8BA6A0E7727D}">
      <dgm:prSet/>
      <dgm:spPr/>
      <dgm:t>
        <a:bodyPr/>
        <a:lstStyle/>
        <a:p>
          <a:endParaRPr lang="ru-RU"/>
        </a:p>
      </dgm:t>
    </dgm:pt>
    <dgm:pt modelId="{233834DE-661B-41EF-A569-5532EF37680A}">
      <dgm:prSet phldrT="[Текст]" custT="1"/>
      <dgm:spPr>
        <a:solidFill>
          <a:srgbClr val="81ECFB">
            <a:alpha val="49804"/>
          </a:srgbClr>
        </a:solidFill>
      </dgm:spPr>
      <dgm:t>
        <a:bodyPr/>
        <a:lstStyle/>
        <a:p>
          <a:r>
            <a:rPr lang="ru-RU" sz="1700" dirty="0" smtClean="0"/>
            <a:t>Физические упражнения</a:t>
          </a:r>
          <a:endParaRPr lang="ru-RU" sz="1600" dirty="0"/>
        </a:p>
      </dgm:t>
    </dgm:pt>
    <dgm:pt modelId="{8A7D1BC1-0455-4CD4-A200-A7919B09FA74}" type="parTrans" cxnId="{2678F7AE-F0C9-4E0A-87DC-72B81C9C1F75}">
      <dgm:prSet/>
      <dgm:spPr/>
      <dgm:t>
        <a:bodyPr/>
        <a:lstStyle/>
        <a:p>
          <a:endParaRPr lang="ru-RU"/>
        </a:p>
      </dgm:t>
    </dgm:pt>
    <dgm:pt modelId="{CC633F25-8A06-4E01-A111-A9E851176386}" type="sibTrans" cxnId="{2678F7AE-F0C9-4E0A-87DC-72B81C9C1F75}">
      <dgm:prSet/>
      <dgm:spPr/>
      <dgm:t>
        <a:bodyPr/>
        <a:lstStyle/>
        <a:p>
          <a:endParaRPr lang="ru-RU"/>
        </a:p>
      </dgm:t>
    </dgm:pt>
    <dgm:pt modelId="{F60377A0-AB6F-445B-A378-31C5B0F75921}">
      <dgm:prSet phldrT="[Текст]" custT="1"/>
      <dgm:spPr>
        <a:solidFill>
          <a:srgbClr val="FE909A">
            <a:alpha val="49804"/>
          </a:srgbClr>
        </a:solidFill>
      </dgm:spPr>
      <dgm:t>
        <a:bodyPr/>
        <a:lstStyle/>
        <a:p>
          <a:r>
            <a:rPr lang="ru-RU" sz="1700" dirty="0" smtClean="0"/>
            <a:t>Отказ от вредных привычек</a:t>
          </a:r>
          <a:endParaRPr lang="ru-RU" sz="1700" dirty="0"/>
        </a:p>
      </dgm:t>
    </dgm:pt>
    <dgm:pt modelId="{A4FAB2E7-977C-4701-9CC5-267E9FEF546E}" type="parTrans" cxnId="{CF5E3190-4C5D-4B22-BE34-DB6057614F4D}">
      <dgm:prSet/>
      <dgm:spPr/>
      <dgm:t>
        <a:bodyPr/>
        <a:lstStyle/>
        <a:p>
          <a:endParaRPr lang="ru-RU"/>
        </a:p>
      </dgm:t>
    </dgm:pt>
    <dgm:pt modelId="{076747FD-F1B2-4EDA-A298-6B949B46901F}" type="sibTrans" cxnId="{CF5E3190-4C5D-4B22-BE34-DB6057614F4D}">
      <dgm:prSet/>
      <dgm:spPr/>
      <dgm:t>
        <a:bodyPr/>
        <a:lstStyle/>
        <a:p>
          <a:endParaRPr lang="ru-RU"/>
        </a:p>
      </dgm:t>
    </dgm:pt>
    <dgm:pt modelId="{8AA94A6D-27D7-49EE-ACE8-F4849F50D3B6}">
      <dgm:prSet phldrT="[Текст]" custT="1"/>
      <dgm:spPr>
        <a:solidFill>
          <a:srgbClr val="93EF7D">
            <a:alpha val="49804"/>
          </a:srgbClr>
        </a:solidFill>
      </dgm:spPr>
      <dgm:t>
        <a:bodyPr/>
        <a:lstStyle/>
        <a:p>
          <a:r>
            <a:rPr lang="ru-RU" sz="1600" dirty="0" smtClean="0"/>
            <a:t>Профилактика падений и переломов</a:t>
          </a:r>
          <a:endParaRPr lang="ru-RU" sz="1400" dirty="0"/>
        </a:p>
      </dgm:t>
    </dgm:pt>
    <dgm:pt modelId="{0B77C3E4-64DA-4248-85B4-223E98AAAD16}" type="parTrans" cxnId="{00083631-BC5B-45B5-A539-1DBF2D5FF9AD}">
      <dgm:prSet/>
      <dgm:spPr/>
      <dgm:t>
        <a:bodyPr/>
        <a:lstStyle/>
        <a:p>
          <a:endParaRPr lang="ru-RU"/>
        </a:p>
      </dgm:t>
    </dgm:pt>
    <dgm:pt modelId="{5BDB6328-58A1-461A-B946-DF69F7D82818}" type="sibTrans" cxnId="{00083631-BC5B-45B5-A539-1DBF2D5FF9AD}">
      <dgm:prSet/>
      <dgm:spPr/>
      <dgm:t>
        <a:bodyPr/>
        <a:lstStyle/>
        <a:p>
          <a:endParaRPr lang="ru-RU"/>
        </a:p>
      </dgm:t>
    </dgm:pt>
    <dgm:pt modelId="{76DFCD27-A0CD-4688-B5D1-68860A50624D}">
      <dgm:prSet phldrT="[Текст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1700" dirty="0" smtClean="0"/>
            <a:t>Коррекция питания</a:t>
          </a:r>
        </a:p>
        <a:p>
          <a:r>
            <a:rPr lang="ru-RU" sz="1700" dirty="0" err="1" smtClean="0"/>
            <a:t>Са</a:t>
          </a:r>
          <a:r>
            <a:rPr lang="ru-RU" sz="1700" dirty="0" smtClean="0"/>
            <a:t>+</a:t>
          </a:r>
          <a:r>
            <a:rPr lang="en-US" sz="1700" dirty="0" smtClean="0"/>
            <a:t>D</a:t>
          </a:r>
          <a:endParaRPr lang="ru-RU" sz="1700" dirty="0"/>
        </a:p>
      </dgm:t>
    </dgm:pt>
    <dgm:pt modelId="{D9A73E78-6B67-440E-B04C-BF0782B236A6}" type="parTrans" cxnId="{A2B2648A-444D-4681-8AFC-9A8CBD060BB5}">
      <dgm:prSet/>
      <dgm:spPr/>
      <dgm:t>
        <a:bodyPr/>
        <a:lstStyle/>
        <a:p>
          <a:endParaRPr lang="ru-RU"/>
        </a:p>
      </dgm:t>
    </dgm:pt>
    <dgm:pt modelId="{D13D271B-988D-45C0-AD26-F8772179F6C6}" type="sibTrans" cxnId="{A2B2648A-444D-4681-8AFC-9A8CBD060BB5}">
      <dgm:prSet/>
      <dgm:spPr/>
      <dgm:t>
        <a:bodyPr/>
        <a:lstStyle/>
        <a:p>
          <a:endParaRPr lang="ru-RU"/>
        </a:p>
      </dgm:t>
    </dgm:pt>
    <dgm:pt modelId="{2FC859D3-B6D7-4B82-B004-21282518468B}" type="pres">
      <dgm:prSet presAssocID="{DD027441-7BAD-4ACE-9A9F-56FF342C9C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70BB2-8AAC-4BF8-8035-7889A6805029}" type="pres">
      <dgm:prSet presAssocID="{DD027441-7BAD-4ACE-9A9F-56FF342C9C22}" presName="radial" presStyleCnt="0">
        <dgm:presLayoutVars>
          <dgm:animLvl val="ctr"/>
        </dgm:presLayoutVars>
      </dgm:prSet>
      <dgm:spPr/>
    </dgm:pt>
    <dgm:pt modelId="{43843E44-1DDE-4DE8-993B-AD86C105E590}" type="pres">
      <dgm:prSet presAssocID="{013D8A03-085F-4C38-A472-33CE5F3F7DE3}" presName="centerShape" presStyleLbl="vennNode1" presStyleIdx="0" presStyleCnt="5" custScaleX="73828" custScaleY="74312" custLinFactNeighborX="188" custLinFactNeighborY="-1301"/>
      <dgm:spPr/>
      <dgm:t>
        <a:bodyPr/>
        <a:lstStyle/>
        <a:p>
          <a:endParaRPr lang="ru-RU"/>
        </a:p>
      </dgm:t>
    </dgm:pt>
    <dgm:pt modelId="{1E5EB85E-3309-43B0-8CFB-057A960A9010}" type="pres">
      <dgm:prSet presAssocID="{233834DE-661B-41EF-A569-5532EF37680A}" presName="node" presStyleLbl="vennNode1" presStyleIdx="1" presStyleCnt="5" custScaleX="130310" custScaleY="130310" custRadScaleRad="97298" custRadScaleInc="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65A41-0371-471B-BEB1-884BD440657D}" type="pres">
      <dgm:prSet presAssocID="{F60377A0-AB6F-445B-A378-31C5B0F75921}" presName="node" presStyleLbl="vennNode1" presStyleIdx="2" presStyleCnt="5" custScaleX="130310" custScaleY="130310" custRadScaleRad="108888" custRadScaleInc="-2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1F387-E630-435C-BF7C-E1107FC1A0F5}" type="pres">
      <dgm:prSet presAssocID="{8AA94A6D-27D7-49EE-ACE8-F4849F50D3B6}" presName="node" presStyleLbl="vennNode1" presStyleIdx="3" presStyleCnt="5" custScaleX="130310" custScaleY="130310" custRadScaleRad="90612" custRadScaleInc="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080EB-D9CA-4590-B015-7BB862700C2D}" type="pres">
      <dgm:prSet presAssocID="{76DFCD27-A0CD-4688-B5D1-68860A50624D}" presName="node" presStyleLbl="vennNode1" presStyleIdx="4" presStyleCnt="5" custScaleX="130310" custScaleY="130310" custRadScaleRad="110746" custRadScaleInc="2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B0C802-EA15-4E80-A628-504CEDBD6A50}" type="presOf" srcId="{76DFCD27-A0CD-4688-B5D1-68860A50624D}" destId="{FA4080EB-D9CA-4590-B015-7BB862700C2D}" srcOrd="0" destOrd="0" presId="urn:microsoft.com/office/officeart/2005/8/layout/radial3"/>
    <dgm:cxn modelId="{B78A3AD5-A288-4B43-A486-273E232DDE80}" type="presOf" srcId="{233834DE-661B-41EF-A569-5532EF37680A}" destId="{1E5EB85E-3309-43B0-8CFB-057A960A9010}" srcOrd="0" destOrd="0" presId="urn:microsoft.com/office/officeart/2005/8/layout/radial3"/>
    <dgm:cxn modelId="{E61BF09B-1EFD-4C3B-8BAA-1C482FB32F07}" type="presOf" srcId="{DD027441-7BAD-4ACE-9A9F-56FF342C9C22}" destId="{2FC859D3-B6D7-4B82-B004-21282518468B}" srcOrd="0" destOrd="0" presId="urn:microsoft.com/office/officeart/2005/8/layout/radial3"/>
    <dgm:cxn modelId="{CF5E3190-4C5D-4B22-BE34-DB6057614F4D}" srcId="{013D8A03-085F-4C38-A472-33CE5F3F7DE3}" destId="{F60377A0-AB6F-445B-A378-31C5B0F75921}" srcOrd="1" destOrd="0" parTransId="{A4FAB2E7-977C-4701-9CC5-267E9FEF546E}" sibTransId="{076747FD-F1B2-4EDA-A298-6B949B46901F}"/>
    <dgm:cxn modelId="{07EDCF35-6FCC-46A0-9A20-8BA6A0E7727D}" srcId="{DD027441-7BAD-4ACE-9A9F-56FF342C9C22}" destId="{013D8A03-085F-4C38-A472-33CE5F3F7DE3}" srcOrd="0" destOrd="0" parTransId="{6545372B-6D3D-44BE-BB53-05F303B06996}" sibTransId="{CB241701-6DAB-4942-9987-9DCEF37B3E59}"/>
    <dgm:cxn modelId="{00083631-BC5B-45B5-A539-1DBF2D5FF9AD}" srcId="{013D8A03-085F-4C38-A472-33CE5F3F7DE3}" destId="{8AA94A6D-27D7-49EE-ACE8-F4849F50D3B6}" srcOrd="2" destOrd="0" parTransId="{0B77C3E4-64DA-4248-85B4-223E98AAAD16}" sibTransId="{5BDB6328-58A1-461A-B946-DF69F7D82818}"/>
    <dgm:cxn modelId="{2678F7AE-F0C9-4E0A-87DC-72B81C9C1F75}" srcId="{013D8A03-085F-4C38-A472-33CE5F3F7DE3}" destId="{233834DE-661B-41EF-A569-5532EF37680A}" srcOrd="0" destOrd="0" parTransId="{8A7D1BC1-0455-4CD4-A200-A7919B09FA74}" sibTransId="{CC633F25-8A06-4E01-A111-A9E851176386}"/>
    <dgm:cxn modelId="{C181503E-B2E5-4EE3-94A8-CFDF26196079}" type="presOf" srcId="{013D8A03-085F-4C38-A472-33CE5F3F7DE3}" destId="{43843E44-1DDE-4DE8-993B-AD86C105E590}" srcOrd="0" destOrd="0" presId="urn:microsoft.com/office/officeart/2005/8/layout/radial3"/>
    <dgm:cxn modelId="{B6D7CC08-9AC6-4FA4-B199-C285396E5563}" type="presOf" srcId="{F60377A0-AB6F-445B-A378-31C5B0F75921}" destId="{4C065A41-0371-471B-BEB1-884BD440657D}" srcOrd="0" destOrd="0" presId="urn:microsoft.com/office/officeart/2005/8/layout/radial3"/>
    <dgm:cxn modelId="{22D187DB-E95E-4BD1-B461-B935D6EA221A}" type="presOf" srcId="{8AA94A6D-27D7-49EE-ACE8-F4849F50D3B6}" destId="{3291F387-E630-435C-BF7C-E1107FC1A0F5}" srcOrd="0" destOrd="0" presId="urn:microsoft.com/office/officeart/2005/8/layout/radial3"/>
    <dgm:cxn modelId="{A2B2648A-444D-4681-8AFC-9A8CBD060BB5}" srcId="{013D8A03-085F-4C38-A472-33CE5F3F7DE3}" destId="{76DFCD27-A0CD-4688-B5D1-68860A50624D}" srcOrd="3" destOrd="0" parTransId="{D9A73E78-6B67-440E-B04C-BF0782B236A6}" sibTransId="{D13D271B-988D-45C0-AD26-F8772179F6C6}"/>
    <dgm:cxn modelId="{C6686307-136E-4F9A-A97F-017CF01B114D}" type="presParOf" srcId="{2FC859D3-B6D7-4B82-B004-21282518468B}" destId="{FBF70BB2-8AAC-4BF8-8035-7889A6805029}" srcOrd="0" destOrd="0" presId="urn:microsoft.com/office/officeart/2005/8/layout/radial3"/>
    <dgm:cxn modelId="{847C679C-7409-4442-AB6C-716B678A8FDC}" type="presParOf" srcId="{FBF70BB2-8AAC-4BF8-8035-7889A6805029}" destId="{43843E44-1DDE-4DE8-993B-AD86C105E590}" srcOrd="0" destOrd="0" presId="urn:microsoft.com/office/officeart/2005/8/layout/radial3"/>
    <dgm:cxn modelId="{3354E522-90C4-4427-906B-2844687BE62E}" type="presParOf" srcId="{FBF70BB2-8AAC-4BF8-8035-7889A6805029}" destId="{1E5EB85E-3309-43B0-8CFB-057A960A9010}" srcOrd="1" destOrd="0" presId="urn:microsoft.com/office/officeart/2005/8/layout/radial3"/>
    <dgm:cxn modelId="{63EF2149-AF9A-4208-AE4B-BF360B6EC709}" type="presParOf" srcId="{FBF70BB2-8AAC-4BF8-8035-7889A6805029}" destId="{4C065A41-0371-471B-BEB1-884BD440657D}" srcOrd="2" destOrd="0" presId="urn:microsoft.com/office/officeart/2005/8/layout/radial3"/>
    <dgm:cxn modelId="{6F87658A-8B16-4BA4-A2ED-40FFC111D67D}" type="presParOf" srcId="{FBF70BB2-8AAC-4BF8-8035-7889A6805029}" destId="{3291F387-E630-435C-BF7C-E1107FC1A0F5}" srcOrd="3" destOrd="0" presId="urn:microsoft.com/office/officeart/2005/8/layout/radial3"/>
    <dgm:cxn modelId="{37211C75-F450-4104-B32D-346FFAF3A2EB}" type="presParOf" srcId="{FBF70BB2-8AAC-4BF8-8035-7889A6805029}" destId="{FA4080EB-D9CA-4590-B015-7BB862700C2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43E44-1DDE-4DE8-993B-AD86C105E590}">
      <dsp:nvSpPr>
        <dsp:cNvPr id="0" name=""/>
        <dsp:cNvSpPr/>
      </dsp:nvSpPr>
      <dsp:spPr>
        <a:xfrm>
          <a:off x="3124851" y="1734876"/>
          <a:ext cx="2497204" cy="2513575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42000"/>
          </a:blip>
          <a:srcRect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Образовательные программы – обучение пациентов</a:t>
          </a:r>
          <a:endParaRPr lang="ru-RU" sz="1600" kern="1200" dirty="0"/>
        </a:p>
      </dsp:txBody>
      <dsp:txXfrm>
        <a:off x="3490558" y="2102981"/>
        <a:ext cx="1765790" cy="1777365"/>
      </dsp:txXfrm>
    </dsp:sp>
    <dsp:sp modelId="{1E5EB85E-3309-43B0-8CFB-057A960A9010}">
      <dsp:nvSpPr>
        <dsp:cNvPr id="0" name=""/>
        <dsp:cNvSpPr/>
      </dsp:nvSpPr>
      <dsp:spPr>
        <a:xfrm>
          <a:off x="3278163" y="-196131"/>
          <a:ext cx="2203843" cy="2203843"/>
        </a:xfrm>
        <a:prstGeom prst="ellipse">
          <a:avLst/>
        </a:prstGeom>
        <a:solidFill>
          <a:srgbClr val="81ECFB">
            <a:alpha val="49804"/>
          </a:srgb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Физические упражнения</a:t>
          </a:r>
          <a:endParaRPr lang="ru-RU" sz="1600" kern="1200" dirty="0"/>
        </a:p>
      </dsp:txBody>
      <dsp:txXfrm>
        <a:off x="3600908" y="126614"/>
        <a:ext cx="1558353" cy="1558353"/>
      </dsp:txXfrm>
    </dsp:sp>
    <dsp:sp modelId="{4C065A41-0371-471B-BEB1-884BD440657D}">
      <dsp:nvSpPr>
        <dsp:cNvPr id="0" name=""/>
        <dsp:cNvSpPr/>
      </dsp:nvSpPr>
      <dsp:spPr>
        <a:xfrm>
          <a:off x="5659259" y="1836856"/>
          <a:ext cx="2203843" cy="2203843"/>
        </a:xfrm>
        <a:prstGeom prst="ellipse">
          <a:avLst/>
        </a:prstGeom>
        <a:solidFill>
          <a:srgbClr val="FE909A">
            <a:alpha val="49804"/>
          </a:srgb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Отказ от вредных привычек</a:t>
          </a:r>
          <a:endParaRPr lang="ru-RU" sz="1700" kern="1200" dirty="0"/>
        </a:p>
      </dsp:txBody>
      <dsp:txXfrm>
        <a:off x="5982004" y="2159601"/>
        <a:ext cx="1558353" cy="1558353"/>
      </dsp:txXfrm>
    </dsp:sp>
    <dsp:sp modelId="{3291F387-E630-435C-BF7C-E1107FC1A0F5}">
      <dsp:nvSpPr>
        <dsp:cNvPr id="0" name=""/>
        <dsp:cNvSpPr/>
      </dsp:nvSpPr>
      <dsp:spPr>
        <a:xfrm>
          <a:off x="3252683" y="3942996"/>
          <a:ext cx="2203843" cy="2203843"/>
        </a:xfrm>
        <a:prstGeom prst="ellipse">
          <a:avLst/>
        </a:prstGeom>
        <a:solidFill>
          <a:srgbClr val="93EF7D">
            <a:alpha val="49804"/>
          </a:srgb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Профилактика падений и переломов</a:t>
          </a:r>
          <a:endParaRPr lang="ru-RU" sz="1400" kern="1200" dirty="0"/>
        </a:p>
      </dsp:txBody>
      <dsp:txXfrm>
        <a:off x="3575428" y="4265741"/>
        <a:ext cx="1558353" cy="1558353"/>
      </dsp:txXfrm>
    </dsp:sp>
    <dsp:sp modelId="{FA4080EB-D9CA-4590-B015-7BB862700C2D}">
      <dsp:nvSpPr>
        <dsp:cNvPr id="0" name=""/>
        <dsp:cNvSpPr/>
      </dsp:nvSpPr>
      <dsp:spPr>
        <a:xfrm>
          <a:off x="826270" y="1836852"/>
          <a:ext cx="2203843" cy="2203843"/>
        </a:xfrm>
        <a:prstGeom prst="ellipse">
          <a:avLst/>
        </a:prstGeom>
        <a:solidFill>
          <a:srgbClr val="FFFF00">
            <a:alpha val="50000"/>
          </a:srgb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Коррекция питания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Са</a:t>
          </a:r>
          <a:r>
            <a:rPr lang="ru-RU" sz="1700" kern="1200" dirty="0" smtClean="0"/>
            <a:t>+</a:t>
          </a:r>
          <a:r>
            <a:rPr lang="en-US" sz="1700" kern="1200" dirty="0" smtClean="0"/>
            <a:t>D</a:t>
          </a:r>
          <a:endParaRPr lang="ru-RU" sz="1700" kern="1200" dirty="0"/>
        </a:p>
      </dsp:txBody>
      <dsp:txXfrm>
        <a:off x="1149015" y="2159597"/>
        <a:ext cx="1558353" cy="155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81364-343A-4F16-A472-1A5B391EF184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88382-C127-46A6-848C-7DE0D9DA4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3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CCA2E-02F7-4E42-806E-A052911D1C3C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2A6D3-EC7D-41CA-80A3-48363D918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1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A6D3-EC7D-41CA-80A3-48363D91801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0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Физиологическая потребность в белке для взрослого населения -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65 до 117 г/сутки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мужчин, и от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58 до 87 г/сутки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для женщин.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Физиологические потребности в белке  детей до 1 года  –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2,2-2,9  г/кг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массы тела, детей старше 1 года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36 до 87 г/ сутки.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A6D3-EC7D-41CA-80A3-48363D91801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8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Низкий уровень риска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мужчины: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до 3 порций в день (75 мл водки (40%) или 200 мл вина (15%) или 500 мл пива (6%).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до 21 порции в неделю (525 мл водки (40%) или 1400 мл вина (15%) или 3500 мл пива (6%), включая, по меньшей мере, 2 дня в неделю без алкоголя).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енщины: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до 2 порций в день (50 мл водки (40%) или 130 мл вина (15%) или 330 мл пива (6%).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до 14 порций в неделю (350 мл водки (40%) или 930 мл вина (15%) или 2300 мл пива (6%), включая, по меньшей мере, 2 дня в неделю без алкоголя).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A6D3-EC7D-41CA-80A3-48363D91801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9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CAD-5D6D-4B2D-AF92-397BCF1B431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A3C-A470-421E-B8AB-9C8FAF7AFF5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CAD-5D6D-4B2D-AF92-397BCF1B431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A3C-A470-421E-B8AB-9C8FAF7AF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CAD-5D6D-4B2D-AF92-397BCF1B431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A3C-A470-421E-B8AB-9C8FAF7AF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CAD-5D6D-4B2D-AF92-397BCF1B431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A3C-A470-421E-B8AB-9C8FAF7AF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CAD-5D6D-4B2D-AF92-397BCF1B431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A3C-A470-421E-B8AB-9C8FAF7AFF5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CAD-5D6D-4B2D-AF92-397BCF1B431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A3C-A470-421E-B8AB-9C8FAF7AF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CAD-5D6D-4B2D-AF92-397BCF1B431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A3C-A470-421E-B8AB-9C8FAF7AFF5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CAD-5D6D-4B2D-AF92-397BCF1B431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A3C-A470-421E-B8AB-9C8FAF7AF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CAD-5D6D-4B2D-AF92-397BCF1B431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A3C-A470-421E-B8AB-9C8FAF7AF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CAD-5D6D-4B2D-AF92-397BCF1B431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A3C-A470-421E-B8AB-9C8FAF7AFF5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CAD-5D6D-4B2D-AF92-397BCF1B431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A3C-A470-421E-B8AB-9C8FAF7AF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FB3CAD-5D6D-4B2D-AF92-397BCF1B431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761CA3C-A470-421E-B8AB-9C8FAF7AF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307" y="2576567"/>
            <a:ext cx="8671385" cy="222864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НЕМЕДИКАМЕНТОЗНЫЕ МЕТОДЫ 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ЛЕЧЕНИИ остеопороза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6279"/>
            <a:ext cx="6400800" cy="136815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dirty="0" smtClean="0">
                <a:solidFill>
                  <a:srgbClr val="000099"/>
                </a:solidFill>
              </a:rPr>
              <a:t>И.Е. Моисеева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</a:rPr>
              <a:t>Кафедра семейной медицины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</a:rPr>
              <a:t>СЗГМУ им. И.И. Мечникова</a:t>
            </a:r>
            <a:endParaRPr lang="en-US" sz="2400" dirty="0" smtClean="0">
              <a:solidFill>
                <a:srgbClr val="000099"/>
              </a:solidFill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27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мая 2014 г.</a:t>
            </a:r>
            <a:endParaRPr lang="ru-RU" sz="2400" dirty="0">
              <a:solidFill>
                <a:srgbClr val="000099"/>
              </a:solidFill>
            </a:endParaRPr>
          </a:p>
        </p:txBody>
      </p:sp>
      <p:pic>
        <p:nvPicPr>
          <p:cNvPr id="4" name="Picture 2" descr="http://osteoporoz-ivanovo.ru/img/ind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096" y="437167"/>
            <a:ext cx="2643808" cy="19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упражнения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029" y="1970314"/>
            <a:ext cx="8708571" cy="450668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Рекомендуются:</a:t>
            </a:r>
          </a:p>
          <a:p>
            <a:r>
              <a:rPr lang="ru-RU" sz="2800" dirty="0" smtClean="0"/>
              <a:t>Упражнения с нагрузкой весом тела при передвижении: уменьшают уровень потери костной массы и приводят к приросту костной массы (А)</a:t>
            </a:r>
          </a:p>
          <a:p>
            <a:r>
              <a:rPr lang="ru-RU" sz="2800" dirty="0" smtClean="0"/>
              <a:t>Силовые упражнения: увеличивают мышечную силу, замедляют потери минеральной плотности кости</a:t>
            </a:r>
          </a:p>
          <a:p>
            <a:r>
              <a:rPr lang="ru-RU" sz="2800" dirty="0" smtClean="0"/>
              <a:t>Упражнения на тренировку равновесия: улучшают реакцию и снижают риск падений</a:t>
            </a:r>
          </a:p>
          <a:p>
            <a:endParaRPr lang="ru-RU" sz="2800" dirty="0" smtClean="0"/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Противопоказаны</a:t>
            </a:r>
            <a:r>
              <a:rPr lang="ru-RU" sz="2800" dirty="0"/>
              <a:t> бег и прыжки, резкие наклоны, упражнения с ротацией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249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с нагрузкой весом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829" y="1611085"/>
            <a:ext cx="8741227" cy="4386943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с нагрузкой весом тела при передвижении</a:t>
            </a:r>
            <a:r>
              <a:rPr lang="ru-RU" dirty="0"/>
              <a:t>: ходьба, гимнастика, аэробика, занятия на беговой </a:t>
            </a:r>
            <a:r>
              <a:rPr lang="ru-RU" dirty="0" smtClean="0"/>
              <a:t>дорожке, скандинавская ходьба</a:t>
            </a:r>
            <a:endParaRPr lang="ru-RU" dirty="0"/>
          </a:p>
          <a:p>
            <a:r>
              <a:rPr lang="ru-RU" dirty="0" smtClean="0"/>
              <a:t>Ходьба </a:t>
            </a:r>
            <a:r>
              <a:rPr lang="ru-RU" dirty="0"/>
              <a:t>– 4 часа в неделю (12 км за 3-4 раза), предпочтительнее – ходьба с увеличением скорости или угла наклона плоскости</a:t>
            </a:r>
          </a:p>
          <a:p>
            <a:r>
              <a:rPr lang="ru-RU" dirty="0"/>
              <a:t>Интенсивность нагрузки – </a:t>
            </a:r>
            <a:r>
              <a:rPr lang="ru-RU" dirty="0" err="1"/>
              <a:t>субмаксимальная</a:t>
            </a:r>
            <a:r>
              <a:rPr lang="ru-RU" dirty="0"/>
              <a:t> по возрасту: ЧСС = 70</a:t>
            </a:r>
            <a:r>
              <a:rPr lang="ru-RU" dirty="0" smtClean="0"/>
              <a:t>%×(</a:t>
            </a:r>
            <a:r>
              <a:rPr lang="ru-RU" dirty="0"/>
              <a:t>220 </a:t>
            </a:r>
            <a:r>
              <a:rPr lang="ru-RU" dirty="0" smtClean="0"/>
              <a:t>— возраст) или ЧСС = 170 — возраст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 descr="http://images.newsukraine.com.ua/news/2010/9/20/dedushkam-i-babushkam-zasnut-pomozhet-aerobika-uchenye/real/01_dedushkam-i-babushkam-zasnut-pomozhet-aerobika-uchen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37" y="4963954"/>
            <a:ext cx="2924629" cy="189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hospital-mmk.ru/files/images/images/scandinavskaya-hod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4" y="4963954"/>
            <a:ext cx="2838850" cy="189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Ольга Кузнецова\Pictures\stock-photo-senior-woman-jogging-in-park-55456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50783" y="4831602"/>
            <a:ext cx="1301011" cy="2026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33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Силовые упражнения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59911"/>
            <a:ext cx="8229600" cy="4215703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Силовые упражнения (через сопротивление) низкой интенсивности</a:t>
            </a:r>
            <a:r>
              <a:rPr lang="ru-RU" sz="2800" dirty="0"/>
              <a:t>: плавание, езда на велосипеде, занятия на тренажерах, занятия с эспандерами и эластичными </a:t>
            </a:r>
            <a:r>
              <a:rPr lang="ru-RU" sz="2800" dirty="0" smtClean="0"/>
              <a:t>лентами, укрепление мышц спины</a:t>
            </a:r>
            <a:endParaRPr lang="ru-RU" sz="2800" dirty="0"/>
          </a:p>
        </p:txBody>
      </p:sp>
      <p:pic>
        <p:nvPicPr>
          <p:cNvPr id="12290" name="Picture 2" descr="http://www.belta.by/newphimages/01097_020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14" y="4899757"/>
            <a:ext cx="2955772" cy="21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4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Тренировка равновесия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0570"/>
            <a:ext cx="8229600" cy="4626429"/>
          </a:xfrm>
        </p:spPr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на тренировку равновесия</a:t>
            </a:r>
            <a:r>
              <a:rPr lang="ru-RU" sz="2800" dirty="0"/>
              <a:t>: танцы, тай-</a:t>
            </a:r>
            <a:r>
              <a:rPr lang="ru-RU" sz="2800" dirty="0" err="1"/>
              <a:t>цзи</a:t>
            </a:r>
            <a:r>
              <a:rPr lang="ru-RU" sz="2800" dirty="0"/>
              <a:t>, ходьба на носочках или по одной линии, удержание равновесия, стоя на одной ноге</a:t>
            </a:r>
          </a:p>
          <a:p>
            <a:endParaRPr lang="ru-RU" sz="2800" dirty="0"/>
          </a:p>
        </p:txBody>
      </p:sp>
      <p:pic>
        <p:nvPicPr>
          <p:cNvPr id="11266" name="Picture 2" descr="http://www.takzdorovo.ru/images/8d/7a2/ba29854dc8f95f0ca3df3ce90d4/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01" y="4200210"/>
            <a:ext cx="2206031" cy="220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ageless-fitness.ca/wp-content/uploads/2010/11/fitness-board-300x2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83" y="3734630"/>
            <a:ext cx="2235758" cy="21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otdih.nakubani.ru/m/galleryMedium/5058dad675139e0f4b0829fb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4" y="4468838"/>
            <a:ext cx="2909173" cy="218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физической активности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61457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комплекс физических тренировок при остеопорозе необходимо включать все виды упражнений: упражнения с нагрузкой весом тела, силовые упражнения и упражнения для тренировки равновесия</a:t>
            </a:r>
          </a:p>
          <a:p>
            <a:r>
              <a:rPr lang="ru-RU" dirty="0" smtClean="0"/>
              <a:t>Программы физических тренировок должны разрабатываться индивидуально с учетом пола, возраста, диагноза, сопутствующих заболеваний, состояния пациента (А), а также предпочтений пациента</a:t>
            </a:r>
          </a:p>
          <a:p>
            <a:r>
              <a:rPr lang="ru-RU" dirty="0" smtClean="0"/>
              <a:t>Нагрузки должны быть нарастающими по интенсивности и равномерно распределяться во времени (не должны выполняться за один раз) (А)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58" y="5364049"/>
            <a:ext cx="2060621" cy="149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285" y="2002972"/>
            <a:ext cx="8817429" cy="4256314"/>
          </a:xfrm>
        </p:spPr>
        <p:txBody>
          <a:bodyPr/>
          <a:lstStyle/>
          <a:p>
            <a:r>
              <a:rPr lang="ru-RU" sz="2800" dirty="0" smtClean="0"/>
              <a:t>Разумно разнообразное, сбалансированное</a:t>
            </a:r>
            <a:endParaRPr lang="en-US" sz="2800" dirty="0" smtClean="0"/>
          </a:p>
          <a:p>
            <a:r>
              <a:rPr lang="ru-RU" sz="2800" dirty="0" smtClean="0"/>
              <a:t>Достаточное потребление кальция и витамина </a:t>
            </a:r>
            <a:r>
              <a:rPr lang="en-US" sz="2800" dirty="0" smtClean="0"/>
              <a:t>D</a:t>
            </a:r>
            <a:endParaRPr lang="ru-RU" dirty="0" smtClean="0"/>
          </a:p>
          <a:p>
            <a:r>
              <a:rPr lang="ru-RU" sz="2800" dirty="0" smtClean="0"/>
              <a:t>Контроль потребления белка, особенно – у пожилых</a:t>
            </a:r>
          </a:p>
          <a:p>
            <a:r>
              <a:rPr lang="ru-RU" sz="2800" dirty="0" smtClean="0"/>
              <a:t>При необходимости – дополнительный прием препаратов кальция и витамина </a:t>
            </a:r>
            <a:r>
              <a:rPr lang="en-US" sz="2800" dirty="0" smtClean="0"/>
              <a:t>D</a:t>
            </a:r>
            <a:endParaRPr lang="ru-RU" sz="2800" dirty="0" smtClean="0"/>
          </a:p>
          <a:p>
            <a:r>
              <a:rPr lang="ru-RU" sz="2800" dirty="0" smtClean="0"/>
              <a:t>Ограничение потребления кофеина, соли</a:t>
            </a:r>
            <a:endParaRPr lang="en-US" sz="2800" dirty="0" smtClean="0"/>
          </a:p>
        </p:txBody>
      </p:sp>
      <p:pic>
        <p:nvPicPr>
          <p:cNvPr id="2050" name="Picture 2" descr="http://www.meleklermekani.com/imagehosting/84d3f25e85a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6" y="0"/>
            <a:ext cx="2110154" cy="191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11982"/>
            <a:ext cx="9144000" cy="10112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Суточные нормы потребления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кальция и витамина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45880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39850"/>
              </p:ext>
            </p:extLst>
          </p:nvPr>
        </p:nvGraphicFramePr>
        <p:xfrm>
          <a:off x="296426" y="1808704"/>
          <a:ext cx="8551147" cy="4833256"/>
        </p:xfrm>
        <a:graphic>
          <a:graphicData uri="http://schemas.openxmlformats.org/drawingml/2006/table">
            <a:tbl>
              <a:tblPr/>
              <a:tblGrid>
                <a:gridCol w="4125755"/>
                <a:gridCol w="2138939"/>
                <a:gridCol w="2286453"/>
              </a:tblGrid>
              <a:tr h="827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Возрастные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нормы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Кальций,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мг/сутки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Витамин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D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, МЕ/сутки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подростки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и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молодые взрослые (12–24 года)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1200-1500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200-400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женщины 25–50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лет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1000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200-400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беременные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и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кормящие женщины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1200 - 1500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200-400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мужчины 25–65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лет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1000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200-400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2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мужчины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и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женщины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старше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65 лет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1500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charset="0"/>
                        </a:rPr>
                        <a:t>до 800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37160" marR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2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800" dirty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Пирамида питания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648" y="2060575"/>
            <a:ext cx="3047351" cy="418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21994" y="2205038"/>
            <a:ext cx="2505769" cy="4319587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200" dirty="0" smtClean="0"/>
              <a:t>Минимальное потребление масла, красного мяса, сладостей, мучного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sz="400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200" dirty="0" smtClean="0"/>
              <a:t>Молочные продукты низкой жирности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200" dirty="0" smtClean="0"/>
              <a:t>1-2 порции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sz="400" dirty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200" dirty="0" smtClean="0"/>
              <a:t>Рыба, постное мясо, яйца и растительный белок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200" dirty="0" smtClean="0"/>
              <a:t>1-2 порции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sz="400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200" dirty="0" smtClean="0"/>
              <a:t>Орехи и злаки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200" dirty="0" smtClean="0"/>
              <a:t>1-2 порции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sz="400" dirty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200" dirty="0" smtClean="0"/>
              <a:t>Бобовые 1-2 порции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sz="400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200" dirty="0" smtClean="0"/>
              <a:t>Зерновые 4-8 порций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sz="400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200" dirty="0" smtClean="0"/>
              <a:t>Растительные масла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200" dirty="0" smtClean="0"/>
              <a:t>2-4 порции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sz="400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200" dirty="0" smtClean="0"/>
              <a:t>Фрукты 2-4 порции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sz="400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200" dirty="0" smtClean="0"/>
              <a:t>Овощи 3-6 порций</a:t>
            </a:r>
          </a:p>
          <a:p>
            <a:pPr marL="320040" indent="-320040" algn="ctr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287887" y="6473825"/>
            <a:ext cx="6813126" cy="369888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Ежедневная физическая активность и контроль массы тела!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350" y="1638300"/>
            <a:ext cx="6553200" cy="369888"/>
          </a:xfrm>
          <a:prstGeom prst="rect">
            <a:avLst/>
          </a:prstGeom>
          <a:solidFill>
            <a:srgbClr val="A2CBFC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Чистая вода – 5-8 стаканов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9103"/>
            <a:ext cx="3850783" cy="4443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olshoyvopros.ru/files/users/images/0c/b3/0cb3c2d4fb5712d3146278198ca202c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22" y="309687"/>
            <a:ext cx="1901278" cy="1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источники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/>
          </a:bodyPr>
          <a:lstStyle/>
          <a:p>
            <a:r>
              <a:rPr lang="ru-RU" dirty="0" smtClean="0"/>
              <a:t>Потребление с пищей (лосось, сардины, масло печени трески, молочные продукты, сыр, хлопья, …)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Инсоляция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Польза: участие </a:t>
            </a:r>
            <a:r>
              <a:rPr lang="ru-RU" dirty="0"/>
              <a:t>в синтезе витамина </a:t>
            </a:r>
            <a:r>
              <a:rPr lang="en-US" dirty="0" smtClean="0"/>
              <a:t>D</a:t>
            </a:r>
            <a:r>
              <a:rPr lang="ru-RU" dirty="0" smtClean="0"/>
              <a:t>, стимуляция </a:t>
            </a:r>
            <a:r>
              <a:rPr lang="ru-RU" dirty="0"/>
              <a:t>выработки </a:t>
            </a:r>
            <a:r>
              <a:rPr lang="ru-RU" dirty="0" err="1" smtClean="0"/>
              <a:t>эндорфинов</a:t>
            </a:r>
            <a:r>
              <a:rPr lang="ru-RU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Опасность: ожоги, перегрев, снижение иммунитета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Важно помнить: «безопасное</a:t>
            </a:r>
            <a:r>
              <a:rPr lang="ru-RU" dirty="0"/>
              <a:t>» солнце – до 10-11 часов и после 17 </a:t>
            </a:r>
            <a:r>
              <a:rPr lang="ru-RU" dirty="0" smtClean="0"/>
              <a:t>часов, необходимо избегать </a:t>
            </a:r>
            <a:r>
              <a:rPr lang="ru-RU" dirty="0"/>
              <a:t>прямых солнечных </a:t>
            </a:r>
            <a:r>
              <a:rPr lang="ru-RU" dirty="0" smtClean="0"/>
              <a:t>лучей, защищать </a:t>
            </a:r>
            <a:r>
              <a:rPr lang="ru-RU" dirty="0"/>
              <a:t>голову и </a:t>
            </a:r>
            <a:r>
              <a:rPr lang="ru-RU" dirty="0" smtClean="0"/>
              <a:t>глаза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Обратите внимание: УФ-излучение действует на организм даже в облачную погоду</a:t>
            </a:r>
            <a:endParaRPr lang="ru-RU" dirty="0"/>
          </a:p>
          <a:p>
            <a:r>
              <a:rPr lang="ru-RU" dirty="0" smtClean="0"/>
              <a:t>Препараты витамина </a:t>
            </a:r>
            <a:r>
              <a:rPr lang="en-US" dirty="0" smtClean="0"/>
              <a:t>D </a:t>
            </a:r>
            <a:r>
              <a:rPr lang="ru-RU" dirty="0" smtClean="0"/>
              <a:t>и его активных метаболитов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от вредных привычек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499" y="1632857"/>
            <a:ext cx="8591341" cy="509451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Отказ от курения</a:t>
            </a:r>
          </a:p>
          <a:p>
            <a:pPr lvl="1"/>
            <a:r>
              <a:rPr lang="ru-RU" sz="2400" dirty="0" smtClean="0"/>
              <a:t>Консультирование, обучение, поведенческая терапия</a:t>
            </a:r>
          </a:p>
          <a:p>
            <a:pPr lvl="1"/>
            <a:r>
              <a:rPr lang="ru-RU" sz="2400" dirty="0" smtClean="0"/>
              <a:t>Никотин-заместительная терапия</a:t>
            </a:r>
          </a:p>
          <a:p>
            <a:pPr lvl="1"/>
            <a:r>
              <a:rPr lang="ru-RU" sz="2400" dirty="0"/>
              <a:t>Э</a:t>
            </a:r>
            <a:r>
              <a:rPr lang="ru-RU" sz="2400" dirty="0" smtClean="0"/>
              <a:t>ффективность комплексного вмешательства – 35% в год</a:t>
            </a:r>
          </a:p>
          <a:p>
            <a:r>
              <a:rPr lang="ru-RU" sz="3200" dirty="0" smtClean="0"/>
              <a:t>Ограничение (исключение) употребления алкоголя</a:t>
            </a:r>
          </a:p>
          <a:p>
            <a:pPr lvl="1"/>
            <a:r>
              <a:rPr lang="ru-RU" sz="2400" dirty="0" smtClean="0"/>
              <a:t>Потребление более 2-3 </a:t>
            </a:r>
            <a:r>
              <a:rPr lang="ru-RU" sz="2400" dirty="0" smtClean="0"/>
              <a:t>доз алкоголя в </a:t>
            </a:r>
            <a:r>
              <a:rPr lang="ru-RU" sz="2400" dirty="0" smtClean="0"/>
              <a:t>день негативно влияет на состояние костной ткани и повышает риск падений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8057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риска остеопороза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8904" y="1673351"/>
            <a:ext cx="4532244" cy="4916291"/>
          </a:xfrm>
          <a:ln w="3175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i="1" dirty="0" smtClean="0"/>
              <a:t>Уровень доказательности А</a:t>
            </a:r>
          </a:p>
          <a:p>
            <a:r>
              <a:rPr lang="ru-RU" sz="1800" dirty="0" smtClean="0"/>
              <a:t>Возраст старше 65 лет</a:t>
            </a:r>
          </a:p>
          <a:p>
            <a:r>
              <a:rPr lang="ru-RU" sz="1800" dirty="0" smtClean="0"/>
              <a:t>Женский пол</a:t>
            </a:r>
          </a:p>
          <a:p>
            <a:r>
              <a:rPr lang="ru-RU" sz="1800" dirty="0" smtClean="0"/>
              <a:t>Наследственность</a:t>
            </a:r>
          </a:p>
          <a:p>
            <a:r>
              <a:rPr lang="ru-RU" sz="1800" dirty="0" err="1"/>
              <a:t>Гипогонадизм</a:t>
            </a:r>
            <a:endParaRPr lang="ru-RU" sz="1800" dirty="0"/>
          </a:p>
          <a:p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массы тела &lt;20 кг/м</a:t>
            </a:r>
            <a:r>
              <a:rPr lang="ru-RU" sz="1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и/или масса тела &lt;57 кг</a:t>
            </a:r>
          </a:p>
          <a:p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Недостаточное потребление кальция</a:t>
            </a:r>
          </a:p>
          <a:p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витамина 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Курение</a:t>
            </a:r>
          </a:p>
          <a:p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Злоупотребление алкоголем</a:t>
            </a:r>
          </a:p>
          <a:p>
            <a:r>
              <a:rPr lang="ru-RU" sz="1800" dirty="0"/>
              <a:t>Прием системных </a:t>
            </a:r>
            <a:r>
              <a:rPr lang="ru-RU" sz="1800" dirty="0" err="1"/>
              <a:t>глюкокортикоидов</a:t>
            </a:r>
            <a:endParaRPr lang="ru-RU" sz="1800" dirty="0"/>
          </a:p>
          <a:p>
            <a:r>
              <a:rPr lang="ru-RU" sz="1800" dirty="0"/>
              <a:t>СД 2 типа, РА, </a:t>
            </a:r>
            <a:r>
              <a:rPr lang="ru-RU" sz="1800" dirty="0" err="1"/>
              <a:t>целиакия</a:t>
            </a:r>
            <a:endParaRPr lang="ru-RU" sz="1800" dirty="0"/>
          </a:p>
          <a:p>
            <a:r>
              <a:rPr lang="ru-RU" sz="1800" dirty="0"/>
              <a:t>Низкая МПК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673352"/>
            <a:ext cx="4176464" cy="4906352"/>
          </a:xfrm>
          <a:ln w="31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i="1" dirty="0" smtClean="0"/>
              <a:t>Уровень доказательности В</a:t>
            </a:r>
          </a:p>
          <a:p>
            <a:r>
              <a:rPr lang="ru-RU" sz="1800" dirty="0" smtClean="0"/>
              <a:t>Белая </a:t>
            </a:r>
            <a:r>
              <a:rPr lang="ru-RU" sz="1800" dirty="0"/>
              <a:t>(европеоидная) </a:t>
            </a:r>
            <a:r>
              <a:rPr lang="ru-RU" sz="1800" dirty="0" smtClean="0"/>
              <a:t>раса</a:t>
            </a:r>
            <a:endParaRPr lang="ru-RU" sz="1800" dirty="0"/>
          </a:p>
          <a:p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Низкая физическая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активность</a:t>
            </a: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/>
              <a:t>Длительная иммобилизация</a:t>
            </a:r>
          </a:p>
          <a:p>
            <a:r>
              <a:rPr lang="ru-RU" sz="1800" dirty="0"/>
              <a:t>Снижение клиренса </a:t>
            </a:r>
            <a:r>
              <a:rPr lang="ru-RU" sz="1800" dirty="0" err="1"/>
              <a:t>креатинина</a:t>
            </a:r>
            <a:r>
              <a:rPr lang="ru-RU" sz="1800" dirty="0"/>
              <a:t> и/или СКФ</a:t>
            </a:r>
          </a:p>
          <a:p>
            <a:r>
              <a:rPr lang="ru-RU" sz="1800" dirty="0"/>
              <a:t>Лекарственные препараты (</a:t>
            </a:r>
            <a:r>
              <a:rPr lang="ru-RU" sz="1800" dirty="0" err="1"/>
              <a:t>бензодиазепины</a:t>
            </a:r>
            <a:r>
              <a:rPr lang="ru-RU" sz="1800" dirty="0"/>
              <a:t>, антиконвульсанты, антидепрессанты и др.)</a:t>
            </a:r>
            <a:endParaRPr lang="ru-RU" sz="1800" dirty="0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6883400" y="4673600"/>
          <a:ext cx="21717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Clip" r:id="rId3" imgW="4016999" imgH="3945437" progId="">
                  <p:embed/>
                </p:oleObj>
              </mc:Choice>
              <mc:Fallback>
                <p:oleObj name="Clip" r:id="rId3" imgW="4016999" imgH="3945437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4673600"/>
                        <a:ext cx="2171700" cy="200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падений и переломов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r>
              <a:rPr lang="ru-RU" dirty="0" smtClean="0"/>
              <a:t>Лечение заболеваний, которые могут стать причиной падений (аритмии, ортостатическая гипотензия, болезнь Паркинсона, сахарный диабет и т.п.)</a:t>
            </a:r>
          </a:p>
          <a:p>
            <a:r>
              <a:rPr lang="ru-RU" dirty="0" smtClean="0"/>
              <a:t>Коррекция остроты зрения</a:t>
            </a:r>
          </a:p>
          <a:p>
            <a:r>
              <a:rPr lang="ru-RU" dirty="0" smtClean="0"/>
              <a:t>Контроль приема лекарственных препаратов (</a:t>
            </a:r>
            <a:r>
              <a:rPr lang="ru-RU" altLang="ru-RU" dirty="0" err="1" smtClean="0"/>
              <a:t>антигипертензивные</a:t>
            </a:r>
            <a:r>
              <a:rPr lang="ru-RU" altLang="ru-RU" dirty="0" smtClean="0"/>
              <a:t> </a:t>
            </a:r>
            <a:r>
              <a:rPr lang="ru-RU" altLang="ru-RU" dirty="0"/>
              <a:t>средства, диуретики, </a:t>
            </a:r>
            <a:r>
              <a:rPr lang="ru-RU" altLang="ru-RU" dirty="0">
                <a:cs typeface="Arial" charset="0"/>
              </a:rPr>
              <a:t>β</a:t>
            </a:r>
            <a:r>
              <a:rPr lang="ru-RU" altLang="ru-RU" dirty="0"/>
              <a:t>-</a:t>
            </a:r>
            <a:r>
              <a:rPr lang="ru-RU" altLang="ru-RU" dirty="0" err="1"/>
              <a:t>адреноблокаторы</a:t>
            </a:r>
            <a:r>
              <a:rPr lang="ru-RU" altLang="ru-RU" dirty="0"/>
              <a:t>, седативные </a:t>
            </a:r>
            <a:r>
              <a:rPr lang="ru-RU" altLang="ru-RU" dirty="0" smtClean="0"/>
              <a:t>средства)</a:t>
            </a:r>
          </a:p>
          <a:p>
            <a:r>
              <a:rPr lang="ru-RU" dirty="0" smtClean="0"/>
              <a:t>Повышение физической активности</a:t>
            </a:r>
          </a:p>
          <a:p>
            <a:r>
              <a:rPr lang="ru-RU" dirty="0" smtClean="0"/>
              <a:t>Правильный выбор обуви (устойчивая, нескользящая)</a:t>
            </a:r>
          </a:p>
          <a:p>
            <a:r>
              <a:rPr lang="ru-RU" dirty="0" smtClean="0"/>
              <a:t>Условия проживания (освещение, коврики, правильная высота кровати, пороги)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1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падений и переломов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Многокомпонентные программы, включающие коррекцию зрения, отмену психотропных препаратов, лечение сопутствующих заболеваний, оценку и изменение домашней обстановки, обучение стереотипу движения) эффективны в профилактике падений у пожилых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Риск падений у пациентов старше 65 лет уменьшают индивидуально подобранные программы физических упражнений(тренировка мышечной силы + упражнения на равновесие + ходьба)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(А)</a:t>
            </a:r>
          </a:p>
          <a:p>
            <a:r>
              <a:rPr lang="ru-RU" dirty="0" smtClean="0"/>
              <a:t>Пациентам с высоким риском переломов проксимального отдела бедра, имеющим высокий риск падений, может быть рекомендовано ношение протекторов бедра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(В)</a:t>
            </a:r>
            <a:r>
              <a:rPr lang="ru-RU" dirty="0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537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Остеопороз. Диагностика, профилактика и лечение. Клинические рекомендации /под ред.</a:t>
            </a:r>
            <a:r>
              <a:rPr lang="en-US" dirty="0" smtClean="0"/>
              <a:t> </a:t>
            </a:r>
            <a:r>
              <a:rPr lang="ru-RU" dirty="0" smtClean="0"/>
              <a:t>О.М. </a:t>
            </a:r>
            <a:r>
              <a:rPr lang="ru-RU" dirty="0" err="1" smtClean="0"/>
              <a:t>Лесняк</a:t>
            </a:r>
            <a:r>
              <a:rPr lang="ru-RU" dirty="0" smtClean="0"/>
              <a:t>, Л.И. Беневоленской.—М.: ГЭОТАР-Медиа, 2011.— 272 с.</a:t>
            </a:r>
            <a:endParaRPr lang="en-US" dirty="0" smtClean="0"/>
          </a:p>
          <a:p>
            <a:r>
              <a:rPr lang="en-US" dirty="0" smtClean="0"/>
              <a:t>National Osteoporosis Guideline Group.</a:t>
            </a:r>
            <a:r>
              <a:rPr lang="ru-RU" dirty="0" smtClean="0"/>
              <a:t> </a:t>
            </a:r>
            <a:r>
              <a:rPr lang="en-US" dirty="0" smtClean="0"/>
              <a:t>Guideline </a:t>
            </a:r>
            <a:r>
              <a:rPr lang="en-US" dirty="0"/>
              <a:t>for </a:t>
            </a:r>
            <a:r>
              <a:rPr lang="en-US" dirty="0" smtClean="0"/>
              <a:t>the </a:t>
            </a:r>
            <a:r>
              <a:rPr lang="en-US" dirty="0"/>
              <a:t>diagnosis and </a:t>
            </a:r>
            <a:r>
              <a:rPr lang="en-US" dirty="0" smtClean="0"/>
              <a:t>management </a:t>
            </a:r>
            <a:r>
              <a:rPr lang="en-US" dirty="0"/>
              <a:t>of </a:t>
            </a:r>
            <a:r>
              <a:rPr lang="en-US" dirty="0" smtClean="0"/>
              <a:t>osteoporosis in </a:t>
            </a:r>
            <a:r>
              <a:rPr lang="en-US" dirty="0"/>
              <a:t>postmenopausal women </a:t>
            </a:r>
            <a:r>
              <a:rPr lang="en-US" dirty="0" smtClean="0"/>
              <a:t>and </a:t>
            </a:r>
            <a:r>
              <a:rPr lang="en-US" dirty="0"/>
              <a:t>men from the age of </a:t>
            </a:r>
            <a:r>
              <a:rPr lang="en-US" dirty="0" smtClean="0"/>
              <a:t>50 </a:t>
            </a:r>
            <a:r>
              <a:rPr lang="en-US" dirty="0"/>
              <a:t>years in the </a:t>
            </a:r>
            <a:r>
              <a:rPr lang="en-US" dirty="0" smtClean="0"/>
              <a:t>UK</a:t>
            </a:r>
            <a:r>
              <a:rPr lang="ru-RU" dirty="0" smtClean="0"/>
              <a:t>. </a:t>
            </a:r>
            <a:r>
              <a:rPr lang="en-US" dirty="0" smtClean="0"/>
              <a:t>Produced </a:t>
            </a:r>
            <a:r>
              <a:rPr lang="en-US" dirty="0"/>
              <a:t>by J </a:t>
            </a:r>
            <a:r>
              <a:rPr lang="en-US" dirty="0" err="1"/>
              <a:t>Compston</a:t>
            </a:r>
            <a:r>
              <a:rPr lang="en-US" dirty="0"/>
              <a:t>, A Cooper, </a:t>
            </a:r>
            <a:r>
              <a:rPr lang="en-US" dirty="0" smtClean="0"/>
              <a:t>C </a:t>
            </a:r>
            <a:r>
              <a:rPr lang="en-US" dirty="0"/>
              <a:t>Cooper, </a:t>
            </a:r>
            <a:r>
              <a:rPr lang="en-US" dirty="0" smtClean="0"/>
              <a:t>et al </a:t>
            </a:r>
            <a:r>
              <a:rPr lang="en-US" dirty="0"/>
              <a:t>on behalf of the National </a:t>
            </a:r>
            <a:r>
              <a:rPr lang="en-US" dirty="0" smtClean="0"/>
              <a:t>Osteoporosis Guideline </a:t>
            </a:r>
            <a:r>
              <a:rPr lang="en-US" dirty="0"/>
              <a:t>Group (NOGG</a:t>
            </a:r>
            <a:r>
              <a:rPr lang="en-US" dirty="0" smtClean="0"/>
              <a:t>).</a:t>
            </a:r>
            <a:r>
              <a:rPr lang="ru-RU" dirty="0" smtClean="0"/>
              <a:t> 2014</a:t>
            </a:r>
            <a:endParaRPr lang="en-US" dirty="0" smtClean="0"/>
          </a:p>
          <a:p>
            <a:r>
              <a:rPr lang="en-US" dirty="0"/>
              <a:t>National Osteoporosis Foundation. Clinician’s Guide to Prevention and Treatment of </a:t>
            </a:r>
            <a:r>
              <a:rPr lang="en-US" dirty="0" smtClean="0"/>
              <a:t>Osteoporosis</a:t>
            </a:r>
            <a:r>
              <a:rPr lang="en-US" dirty="0"/>
              <a:t>. Washington, DC: National Osteoporosis Foundation; 2014.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7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328737"/>
            <a:ext cx="8645525" cy="552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137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Немедикаментозное лечение остеопороза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48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3462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Немедикаментозное лечение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остеопороза</a:t>
            </a:r>
            <a:r>
              <a:rPr lang="ru-RU" sz="3600" i="1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ru-RU" sz="3600" i="1" baseline="30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199" y="2210636"/>
            <a:ext cx="8425543" cy="4266363"/>
          </a:xfrm>
        </p:spPr>
        <p:txBody>
          <a:bodyPr>
            <a:normAutofit/>
          </a:bodyPr>
          <a:lstStyle/>
          <a:p>
            <a:r>
              <a:rPr lang="ru-RU" dirty="0" smtClean="0"/>
              <a:t>Образовательные </a:t>
            </a:r>
            <a:r>
              <a:rPr lang="ru-RU" dirty="0"/>
              <a:t>программы («Школа здоровья </a:t>
            </a:r>
            <a:r>
              <a:rPr lang="ru-RU" dirty="0" smtClean="0"/>
              <a:t>для пациентов </a:t>
            </a:r>
            <a:r>
              <a:rPr lang="ru-RU" dirty="0"/>
              <a:t>с остеопорозом</a:t>
            </a:r>
            <a:r>
              <a:rPr lang="ru-RU" dirty="0" smtClean="0"/>
              <a:t>»)</a:t>
            </a:r>
            <a:r>
              <a:rPr lang="ru-RU" i="1" spc="-100" baseline="30000" dirty="0"/>
              <a:t>2</a:t>
            </a:r>
            <a:endParaRPr lang="ru-RU" sz="3600" i="1" spc="-100" baseline="30000" dirty="0"/>
          </a:p>
          <a:p>
            <a:r>
              <a:rPr lang="ru-RU" dirty="0" smtClean="0"/>
              <a:t>Ходьба </a:t>
            </a:r>
            <a:r>
              <a:rPr lang="ru-RU" dirty="0"/>
              <a:t>и физические </a:t>
            </a:r>
            <a:r>
              <a:rPr lang="ru-RU" dirty="0" smtClean="0"/>
              <a:t>упражнения</a:t>
            </a:r>
            <a:r>
              <a:rPr lang="ru-RU" i="1" spc="-100" baseline="30000" dirty="0"/>
              <a:t> </a:t>
            </a:r>
            <a:r>
              <a:rPr lang="ru-RU" i="1" spc="-100" baseline="30000" dirty="0" smtClean="0"/>
              <a:t>1,3</a:t>
            </a:r>
            <a:endParaRPr lang="ru-RU" dirty="0" smtClean="0"/>
          </a:p>
          <a:p>
            <a:r>
              <a:rPr lang="ru-RU" dirty="0" smtClean="0"/>
              <a:t>Достаточное потребление кальция и витамина </a:t>
            </a:r>
            <a:r>
              <a:rPr lang="en-US" dirty="0" smtClean="0"/>
              <a:t>D</a:t>
            </a:r>
            <a:r>
              <a:rPr lang="ru-RU" i="1" spc="-100" baseline="30000" dirty="0"/>
              <a:t> </a:t>
            </a:r>
            <a:r>
              <a:rPr lang="ru-RU" i="1" spc="-100" baseline="30000" dirty="0" smtClean="0"/>
              <a:t>1,3</a:t>
            </a:r>
            <a:endParaRPr lang="ru-RU" dirty="0"/>
          </a:p>
          <a:p>
            <a:r>
              <a:rPr lang="ru-RU" dirty="0" smtClean="0"/>
              <a:t>Отказ </a:t>
            </a:r>
            <a:r>
              <a:rPr lang="ru-RU" dirty="0"/>
              <a:t>от курения и злоупотребления </a:t>
            </a:r>
            <a:r>
              <a:rPr lang="ru-RU" dirty="0" smtClean="0"/>
              <a:t>алкоголем</a:t>
            </a:r>
            <a:r>
              <a:rPr lang="ru-RU" i="1" spc="-100" baseline="30000" dirty="0"/>
              <a:t> </a:t>
            </a:r>
            <a:r>
              <a:rPr lang="ru-RU" i="1" spc="-100" baseline="30000" dirty="0" smtClean="0"/>
              <a:t>1,3</a:t>
            </a:r>
            <a:endParaRPr lang="ru-RU" dirty="0"/>
          </a:p>
          <a:p>
            <a:r>
              <a:rPr lang="ru-RU" dirty="0" smtClean="0"/>
              <a:t>Мероприятия, направленные </a:t>
            </a:r>
            <a:r>
              <a:rPr lang="ru-RU" dirty="0"/>
              <a:t>на снижение риска </a:t>
            </a:r>
            <a:r>
              <a:rPr lang="ru-RU" dirty="0" smtClean="0"/>
              <a:t>падений и переломов</a:t>
            </a:r>
            <a:r>
              <a:rPr lang="ru-RU" i="1" spc="-100" baseline="30000" dirty="0"/>
              <a:t> </a:t>
            </a:r>
            <a:r>
              <a:rPr lang="ru-RU" i="1" spc="-100" baseline="30000" dirty="0" smtClean="0"/>
              <a:t>1,3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96720" y="5423638"/>
            <a:ext cx="76719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baseline="30000" dirty="0" smtClean="0"/>
              <a:t>1</a:t>
            </a:r>
            <a:r>
              <a:rPr lang="ru-RU" sz="1400" i="1" dirty="0" smtClean="0"/>
              <a:t>Российская </a:t>
            </a:r>
            <a:r>
              <a:rPr lang="ru-RU" sz="1400" i="1" dirty="0"/>
              <a:t>ассоциация по </a:t>
            </a:r>
            <a:r>
              <a:rPr lang="ru-RU" sz="1400" i="1" dirty="0" smtClean="0"/>
              <a:t>остеопорозу. Клинические </a:t>
            </a:r>
            <a:r>
              <a:rPr lang="ru-RU" sz="1400" i="1" dirty="0"/>
              <a:t>рекомендации </a:t>
            </a:r>
            <a:r>
              <a:rPr lang="ru-RU" sz="1400" i="1" dirty="0" smtClean="0"/>
              <a:t>по профилактике </a:t>
            </a:r>
            <a:r>
              <a:rPr lang="ru-RU" sz="1400" i="1" dirty="0"/>
              <a:t>и ведению </a:t>
            </a:r>
            <a:r>
              <a:rPr lang="ru-RU" sz="1400" i="1" dirty="0" smtClean="0"/>
              <a:t>больных с остеопорозом </a:t>
            </a:r>
            <a:r>
              <a:rPr lang="ru-RU" sz="1400" dirty="0" smtClean="0"/>
              <a:t>под </a:t>
            </a:r>
            <a:r>
              <a:rPr lang="ru-RU" sz="1400" dirty="0"/>
              <a:t>редакцией проф. </a:t>
            </a:r>
            <a:r>
              <a:rPr lang="ru-RU" sz="1400" dirty="0" err="1"/>
              <a:t>О.М.Лесняк</a:t>
            </a:r>
            <a:endParaRPr lang="ru-RU" sz="1400" dirty="0" smtClean="0"/>
          </a:p>
          <a:p>
            <a:pPr algn="r"/>
            <a:r>
              <a:rPr lang="ru-RU" sz="1400" i="1" baseline="30000" dirty="0" smtClean="0"/>
              <a:t>2</a:t>
            </a:r>
            <a:r>
              <a:rPr lang="ru-RU" sz="1400" i="1" dirty="0" smtClean="0"/>
              <a:t>Школа </a:t>
            </a:r>
            <a:r>
              <a:rPr lang="ru-RU" sz="1400" i="1" dirty="0"/>
              <a:t>здоровья. Остеопороз. Руководство для врачей / под ред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О.М.Лесняк</a:t>
            </a:r>
            <a:r>
              <a:rPr lang="ru-RU" sz="1400" i="1" dirty="0"/>
              <a:t>.- М.: ГЭОТАР-Медиа, 2008.- 64 с</a:t>
            </a:r>
            <a:r>
              <a:rPr lang="ru-RU" sz="1400" i="1" dirty="0" smtClean="0"/>
              <a:t>.</a:t>
            </a:r>
          </a:p>
          <a:p>
            <a:pPr algn="r"/>
            <a:r>
              <a:rPr lang="ru-RU" sz="1400" i="1" baseline="30000" dirty="0"/>
              <a:t>3</a:t>
            </a:r>
            <a:r>
              <a:rPr lang="en-US" sz="1400" i="1" dirty="0" smtClean="0"/>
              <a:t>National </a:t>
            </a:r>
            <a:r>
              <a:rPr lang="en-US" sz="1400" i="1" dirty="0"/>
              <a:t>Osteoporosis Foundation. Clinician’s Guide to Prevention and Treatment of Osteoporosis</a:t>
            </a:r>
            <a:r>
              <a:rPr lang="en-US" sz="1400" dirty="0"/>
              <a:t>. Washington, DC: National Osteoporosis Foundation; 2014</a:t>
            </a:r>
            <a:r>
              <a:rPr lang="en-US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910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383702"/>
              </p:ext>
            </p:extLst>
          </p:nvPr>
        </p:nvGraphicFramePr>
        <p:xfrm>
          <a:off x="195943" y="596348"/>
          <a:ext cx="8730343" cy="609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4474939" y="2582426"/>
            <a:ext cx="0" cy="341644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474939" y="4280053"/>
            <a:ext cx="0" cy="316251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190461" y="3588026"/>
            <a:ext cx="387626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526156" y="3588026"/>
            <a:ext cx="377688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517070"/>
            <a:ext cx="2277407" cy="173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img.stapravda.ru/i/b/p1945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69" y="557890"/>
            <a:ext cx="2461473" cy="16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hacklive.ru/wp-content/uploads/2012/09/lekarstva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2" y="5014639"/>
            <a:ext cx="2461473" cy="1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azimed.ru/images/news/0/news.3.1.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4778829"/>
            <a:ext cx="1883228" cy="18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3158752" y="3429000"/>
            <a:ext cx="419335" cy="12488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26156" y="3429000"/>
            <a:ext cx="387626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642484" y="2552281"/>
            <a:ext cx="0" cy="341644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57630" y="4280053"/>
            <a:ext cx="0" cy="341644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4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программы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064" y="1527351"/>
            <a:ext cx="8701872" cy="4567812"/>
          </a:xfrm>
        </p:spPr>
        <p:txBody>
          <a:bodyPr/>
          <a:lstStyle/>
          <a:p>
            <a:r>
              <a:rPr lang="ru-RU" sz="2800" dirty="0" smtClean="0"/>
              <a:t>Основные </a:t>
            </a:r>
            <a:r>
              <a:rPr lang="ru-RU" sz="2800" dirty="0" smtClean="0"/>
              <a:t>задачи</a:t>
            </a:r>
            <a:endParaRPr lang="ru-RU" sz="2800" dirty="0" smtClean="0"/>
          </a:p>
          <a:p>
            <a:pPr lvl="1"/>
            <a:r>
              <a:rPr lang="ru-RU" sz="2400" dirty="0" smtClean="0"/>
              <a:t>повышение настроенности на диагностику остеопороза</a:t>
            </a:r>
          </a:p>
          <a:p>
            <a:pPr lvl="1"/>
            <a:r>
              <a:rPr lang="ru-RU" sz="2400" dirty="0" smtClean="0"/>
              <a:t>повышение </a:t>
            </a:r>
            <a:r>
              <a:rPr lang="ru-RU" sz="2400" dirty="0" err="1" smtClean="0"/>
              <a:t>выявляемости</a:t>
            </a:r>
            <a:r>
              <a:rPr lang="ru-RU" sz="2400" dirty="0" smtClean="0"/>
              <a:t> остеопороза (денситометрия)</a:t>
            </a:r>
          </a:p>
          <a:p>
            <a:pPr lvl="1"/>
            <a:r>
              <a:rPr lang="ru-RU" sz="2400" dirty="0" smtClean="0"/>
              <a:t>повышение мотивации к выполнению рекомендаций по профилактике и лечению остеопороза</a:t>
            </a:r>
          </a:p>
          <a:p>
            <a:pPr lvl="1"/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06" y="4490828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2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пациентов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Многие пациенты имеют представление об </a:t>
            </a:r>
            <a:r>
              <a:rPr lang="ru-RU" dirty="0" err="1" smtClean="0"/>
              <a:t>остеопорозе</a:t>
            </a:r>
            <a:r>
              <a:rPr lang="ru-RU" dirty="0" smtClean="0"/>
              <a:t> в целом, но информированность по конкретным вопросам профилактики и лечения – низкая</a:t>
            </a:r>
          </a:p>
          <a:p>
            <a:r>
              <a:rPr lang="ru-RU" dirty="0" smtClean="0"/>
              <a:t>Кто знает больше:</a:t>
            </a:r>
          </a:p>
          <a:p>
            <a:pPr lvl="1"/>
            <a:r>
              <a:rPr lang="ru-RU" dirty="0" smtClean="0"/>
              <a:t>Женщины</a:t>
            </a:r>
          </a:p>
          <a:p>
            <a:pPr lvl="1"/>
            <a:r>
              <a:rPr lang="ru-RU" dirty="0" smtClean="0"/>
              <a:t>Люди с более высоким уровнем образования</a:t>
            </a:r>
          </a:p>
          <a:p>
            <a:pPr lvl="1"/>
            <a:r>
              <a:rPr lang="ru-RU" dirty="0" smtClean="0"/>
              <a:t>Люди, имеющие родственников или знакомых с </a:t>
            </a:r>
            <a:r>
              <a:rPr lang="ru-RU" dirty="0" err="1" smtClean="0"/>
              <a:t>остеопорозом</a:t>
            </a:r>
            <a:endParaRPr lang="ru-RU" dirty="0" smtClean="0"/>
          </a:p>
          <a:p>
            <a:pPr lvl="1"/>
            <a:r>
              <a:rPr lang="ru-RU" dirty="0" smtClean="0"/>
              <a:t>Пациенты, ранее получавшие информацию, проходившие денситометрию или получавшие лечение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пациентов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2099256"/>
            <a:ext cx="8667481" cy="4377744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Образовательные программы</a:t>
            </a:r>
          </a:p>
          <a:p>
            <a:r>
              <a:rPr lang="ru-RU" sz="3200" dirty="0" smtClean="0"/>
              <a:t>Индивидуальное консультирование</a:t>
            </a:r>
          </a:p>
          <a:p>
            <a:r>
              <a:rPr lang="ru-RU" sz="3200" dirty="0" smtClean="0"/>
              <a:t>Материалы для пациентов</a:t>
            </a:r>
          </a:p>
          <a:p>
            <a:endParaRPr lang="ru-RU" sz="3200" dirty="0" smtClean="0"/>
          </a:p>
          <a:p>
            <a:r>
              <a:rPr lang="ru-RU" sz="2800" dirty="0"/>
              <a:t>Наиболее эффективно – сочетание образовательных программ для группового обучения и индивидуального консультирования лечащим врачом</a:t>
            </a:r>
          </a:p>
          <a:p>
            <a:endParaRPr lang="ru-RU" sz="3200" dirty="0" smtClean="0"/>
          </a:p>
          <a:p>
            <a:r>
              <a:rPr lang="ru-RU" sz="3200" dirty="0" smtClean="0"/>
              <a:t>Целевые группы – пациенты с риском </a:t>
            </a:r>
            <a:r>
              <a:rPr lang="ru-RU" sz="3200" dirty="0" err="1" smtClean="0"/>
              <a:t>остеопороза</a:t>
            </a:r>
            <a:r>
              <a:rPr lang="ru-RU" sz="3200" dirty="0" smtClean="0"/>
              <a:t> и установленным диагнозом</a:t>
            </a:r>
          </a:p>
        </p:txBody>
      </p:sp>
      <p:pic>
        <p:nvPicPr>
          <p:cNvPr id="4" name="Picture 4" descr="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2589" y="0"/>
            <a:ext cx="2331411" cy="27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17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пациентов: эффективность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577" y="1600199"/>
            <a:ext cx="8680361" cy="5083935"/>
          </a:xfrm>
        </p:spPr>
        <p:txBody>
          <a:bodyPr>
            <a:noAutofit/>
          </a:bodyPr>
          <a:lstStyle/>
          <a:p>
            <a:r>
              <a:rPr lang="ru-RU" dirty="0" smtClean="0"/>
              <a:t>Эффективны однонаправленные образовательные программы, посвященные узким вопросам (рациональное питание, прием кальция, профилактика, обучение выполнению упражнений), с последующим изменением факторов, на которые нацелены эти программы (увеличение употребления молочных продуктов, прием кальция, витамина </a:t>
            </a:r>
            <a:r>
              <a:rPr lang="en-US" dirty="0" smtClean="0"/>
              <a:t>D,</a:t>
            </a:r>
            <a:r>
              <a:rPr lang="ru-RU" dirty="0" smtClean="0"/>
              <a:t> увеличение приверженности к выполнению упражнений) (</a:t>
            </a:r>
            <a:r>
              <a:rPr lang="en-US" dirty="0" smtClean="0"/>
              <a:t>B)</a:t>
            </a:r>
          </a:p>
          <a:p>
            <a:r>
              <a:rPr lang="ru-RU" dirty="0" smtClean="0"/>
              <a:t>Важный фактор – выбор категории пациентов,  на которую нацелена образовательная программа (имеющие переломы, факторы риска и т.д.).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пациентов: эффективность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Образовательные программы по </a:t>
            </a:r>
            <a:r>
              <a:rPr lang="ru-RU" dirty="0" err="1" smtClean="0"/>
              <a:t>остеопорозу</a:t>
            </a:r>
            <a:r>
              <a:rPr lang="ru-RU" dirty="0" smtClean="0"/>
              <a:t> стимулируют пациентов к проведению лечебно-профилактических мероприятий и повышают приверженность к лечению (В)</a:t>
            </a:r>
          </a:p>
          <a:p>
            <a:r>
              <a:rPr lang="ru-RU" dirty="0" smtClean="0"/>
              <a:t>Наиболее эффективны программы с использованием интерактивных методов обучения или программы, проводимые среди пациентов высокого риска </a:t>
            </a:r>
            <a:r>
              <a:rPr lang="ru-RU" dirty="0" err="1" smtClean="0"/>
              <a:t>остеопороза</a:t>
            </a:r>
            <a:r>
              <a:rPr lang="ru-RU" dirty="0" smtClean="0"/>
              <a:t> и переломов (В)</a:t>
            </a:r>
          </a:p>
          <a:p>
            <a:r>
              <a:rPr lang="ru-RU" dirty="0" smtClean="0"/>
              <a:t>Повышение мотивации пациентов к профилактике и лечению – при  сочетании образовательной программы и рекомендаций от врача при индивидуальном консультировании (В)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Другая 10">
      <a:dk1>
        <a:srgbClr val="502651"/>
      </a:dk1>
      <a:lt1>
        <a:sysClr val="window" lastClr="FFFFFF"/>
      </a:lt1>
      <a:dk2>
        <a:srgbClr val="78397A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Другая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835</TotalTime>
  <Words>1300</Words>
  <Application>Microsoft Office PowerPoint</Application>
  <PresentationFormat>Экран (4:3)</PresentationFormat>
  <Paragraphs>172</Paragraphs>
  <Slides>23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Ясность</vt:lpstr>
      <vt:lpstr>Clip</vt:lpstr>
      <vt:lpstr>НЕМЕДИКАМЕНТОЗНЫЕ МЕТОДЫ  В ЛЕЧЕНИИ остеопороза</vt:lpstr>
      <vt:lpstr>Факторы риска остеопороза</vt:lpstr>
      <vt:lpstr>Немедикаментозное лечение остеопороза1</vt:lpstr>
      <vt:lpstr>Презентация PowerPoint</vt:lpstr>
      <vt:lpstr>Образовательные программы</vt:lpstr>
      <vt:lpstr>Обучение пациентов</vt:lpstr>
      <vt:lpstr>Обучение пациентов</vt:lpstr>
      <vt:lpstr>Обучение пациентов: эффективность</vt:lpstr>
      <vt:lpstr>Обучение пациентов: эффективность</vt:lpstr>
      <vt:lpstr>Физические упражнения</vt:lpstr>
      <vt:lpstr>Упражнения с нагрузкой весом тела</vt:lpstr>
      <vt:lpstr>Силовые упражнения </vt:lpstr>
      <vt:lpstr>Тренировка равновесия</vt:lpstr>
      <vt:lpstr>Общие рекомендации  по физической активности</vt:lpstr>
      <vt:lpstr>Питание</vt:lpstr>
      <vt:lpstr>Суточные нормы потребления  кальция и витамина D </vt:lpstr>
      <vt:lpstr> Пирамида питания</vt:lpstr>
      <vt:lpstr>Витамин D: источники</vt:lpstr>
      <vt:lpstr>Отказ от вредных привычек</vt:lpstr>
      <vt:lpstr>Профилактика падений и переломов</vt:lpstr>
      <vt:lpstr>Профилактика падений и переломов</vt:lpstr>
      <vt:lpstr>Литература</vt:lpstr>
      <vt:lpstr>Немедикаментозное лечение остеопороза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остеопороза</dc:title>
  <dc:creator>Моисеевы</dc:creator>
  <cp:lastModifiedBy>Моисеевы</cp:lastModifiedBy>
  <cp:revision>62</cp:revision>
  <cp:lastPrinted>2014-05-25T20:55:06Z</cp:lastPrinted>
  <dcterms:created xsi:type="dcterms:W3CDTF">2014-01-24T07:03:13Z</dcterms:created>
  <dcterms:modified xsi:type="dcterms:W3CDTF">2014-05-26T18:25:22Z</dcterms:modified>
</cp:coreProperties>
</file>