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8" r:id="rId2"/>
  </p:sldMasterIdLst>
  <p:notesMasterIdLst>
    <p:notesMasterId r:id="rId26"/>
  </p:notesMasterIdLst>
  <p:sldIdLst>
    <p:sldId id="256" r:id="rId3"/>
    <p:sldId id="436" r:id="rId4"/>
    <p:sldId id="264" r:id="rId5"/>
    <p:sldId id="298" r:id="rId6"/>
    <p:sldId id="371" r:id="rId7"/>
    <p:sldId id="399" r:id="rId8"/>
    <p:sldId id="401" r:id="rId9"/>
    <p:sldId id="407" r:id="rId10"/>
    <p:sldId id="421" r:id="rId11"/>
    <p:sldId id="434" r:id="rId12"/>
    <p:sldId id="435" r:id="rId13"/>
    <p:sldId id="270" r:id="rId14"/>
    <p:sldId id="459" r:id="rId15"/>
    <p:sldId id="438" r:id="rId16"/>
    <p:sldId id="441" r:id="rId17"/>
    <p:sldId id="398" r:id="rId18"/>
    <p:sldId id="396" r:id="rId19"/>
    <p:sldId id="428" r:id="rId20"/>
    <p:sldId id="388" r:id="rId21"/>
    <p:sldId id="389" r:id="rId22"/>
    <p:sldId id="289" r:id="rId23"/>
    <p:sldId id="457" r:id="rId24"/>
    <p:sldId id="30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086" autoAdjust="0"/>
  </p:normalViewPr>
  <p:slideViewPr>
    <p:cSldViewPr>
      <p:cViewPr>
        <p:scale>
          <a:sx n="80" d="100"/>
          <a:sy n="80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276F7-90A7-4DFE-8732-D44D30C634AD}" type="doc">
      <dgm:prSet loTypeId="urn:microsoft.com/office/officeart/2005/8/layout/vList3#1" loCatId="list" qsTypeId="urn:microsoft.com/office/officeart/2005/8/quickstyle/simple1#3" qsCatId="simple" csTypeId="urn:microsoft.com/office/officeart/2005/8/colors/accent1_2#3" csCatId="accent1" phldr="1"/>
      <dgm:spPr/>
    </dgm:pt>
    <dgm:pt modelId="{D8DBD74B-8924-47D1-997E-6D7B082D3FB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Сведения о заболеваемости не соответствуют истинной распространенности ХОБЛ</a:t>
          </a:r>
        </a:p>
      </dgm:t>
    </dgm:pt>
    <dgm:pt modelId="{322D1376-3F69-47ED-8B7B-7EE7B86DBE2F}" type="parTrans" cxnId="{C37572FA-FD01-4048-A192-CA0958175A4C}">
      <dgm:prSet/>
      <dgm:spPr/>
      <dgm:t>
        <a:bodyPr/>
        <a:lstStyle/>
        <a:p>
          <a:endParaRPr lang="ru-RU"/>
        </a:p>
      </dgm:t>
    </dgm:pt>
    <dgm:pt modelId="{9DEFC428-AC80-47AC-A6A3-0CD7DB0D91A5}" type="sibTrans" cxnId="{C37572FA-FD01-4048-A192-CA0958175A4C}">
      <dgm:prSet/>
      <dgm:spPr/>
      <dgm:t>
        <a:bodyPr/>
        <a:lstStyle/>
        <a:p>
          <a:endParaRPr lang="ru-RU"/>
        </a:p>
      </dgm:t>
    </dgm:pt>
    <dgm:pt modelId="{333CAE5B-37D4-49D0-B521-9F1B02A7686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Высокая распространенность </a:t>
          </a:r>
          <a:r>
            <a:rPr lang="ru-RU" sz="2400" dirty="0" err="1" smtClean="0">
              <a:solidFill>
                <a:schemeClr val="tx1"/>
              </a:solidFill>
            </a:rPr>
            <a:t>табакокурения</a:t>
          </a:r>
          <a:r>
            <a:rPr lang="ru-RU" sz="2400" dirty="0" smtClean="0">
              <a:solidFill>
                <a:schemeClr val="tx1"/>
              </a:solidFill>
            </a:rPr>
            <a:t> в РФ</a:t>
          </a:r>
        </a:p>
      </dgm:t>
    </dgm:pt>
    <dgm:pt modelId="{4FEFD1A2-E51C-4C82-8899-EF82CDF48C6D}" type="parTrans" cxnId="{BBC6B89D-1A30-43E4-B78C-D92515825C8F}">
      <dgm:prSet/>
      <dgm:spPr/>
      <dgm:t>
        <a:bodyPr/>
        <a:lstStyle/>
        <a:p>
          <a:endParaRPr lang="ru-RU"/>
        </a:p>
      </dgm:t>
    </dgm:pt>
    <dgm:pt modelId="{D58BE454-9A09-4BA0-9293-215C535E3C2F}" type="sibTrans" cxnId="{BBC6B89D-1A30-43E4-B78C-D92515825C8F}">
      <dgm:prSet/>
      <dgm:spPr/>
      <dgm:t>
        <a:bodyPr/>
        <a:lstStyle/>
        <a:p>
          <a:endParaRPr lang="ru-RU"/>
        </a:p>
      </dgm:t>
    </dgm:pt>
    <dgm:pt modelId="{C1A23A63-21AD-463C-904D-E604D665621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Немногочисленные данные о распространенности других факторов риска ХОБЛ</a:t>
          </a:r>
        </a:p>
      </dgm:t>
    </dgm:pt>
    <dgm:pt modelId="{2C89BA74-298E-49CA-A20E-D52519836208}" type="parTrans" cxnId="{BF93185F-6D6F-4D14-93E8-067AD14BD0B7}">
      <dgm:prSet/>
      <dgm:spPr/>
      <dgm:t>
        <a:bodyPr/>
        <a:lstStyle/>
        <a:p>
          <a:endParaRPr lang="ru-RU"/>
        </a:p>
      </dgm:t>
    </dgm:pt>
    <dgm:pt modelId="{92CEC0F8-F770-49B6-BB84-502B9183EC27}" type="sibTrans" cxnId="{BF93185F-6D6F-4D14-93E8-067AD14BD0B7}">
      <dgm:prSet/>
      <dgm:spPr/>
      <dgm:t>
        <a:bodyPr/>
        <a:lstStyle/>
        <a:p>
          <a:endParaRPr lang="ru-RU"/>
        </a:p>
      </dgm:t>
    </dgm:pt>
    <dgm:pt modelId="{E7F531C6-2F1F-4940-88E9-18AB9DB88D5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Гиподиагностика</a:t>
          </a:r>
          <a:r>
            <a:rPr lang="ru-RU" sz="2400" dirty="0" smtClean="0">
              <a:solidFill>
                <a:schemeClr val="tx1"/>
              </a:solidFill>
            </a:rPr>
            <a:t> заболевания в амбулаторных условиях</a:t>
          </a:r>
        </a:p>
      </dgm:t>
    </dgm:pt>
    <dgm:pt modelId="{9876BC7D-9AD8-41EA-B0AC-950637EF5969}" type="parTrans" cxnId="{D96272F5-FF6A-476D-AFB4-59604CBE237B}">
      <dgm:prSet/>
      <dgm:spPr/>
      <dgm:t>
        <a:bodyPr/>
        <a:lstStyle/>
        <a:p>
          <a:endParaRPr lang="ru-RU"/>
        </a:p>
      </dgm:t>
    </dgm:pt>
    <dgm:pt modelId="{E984A587-1393-47E2-B477-1B978C551A7A}" type="sibTrans" cxnId="{D96272F5-FF6A-476D-AFB4-59604CBE237B}">
      <dgm:prSet/>
      <dgm:spPr/>
      <dgm:t>
        <a:bodyPr/>
        <a:lstStyle/>
        <a:p>
          <a:endParaRPr lang="ru-RU"/>
        </a:p>
      </dgm:t>
    </dgm:pt>
    <dgm:pt modelId="{FF7CEBBE-A7D0-418E-B69A-6330D4988957}" type="pres">
      <dgm:prSet presAssocID="{DF4276F7-90A7-4DFE-8732-D44D30C634AD}" presName="linearFlow" presStyleCnt="0">
        <dgm:presLayoutVars>
          <dgm:dir/>
          <dgm:resizeHandles val="exact"/>
        </dgm:presLayoutVars>
      </dgm:prSet>
      <dgm:spPr/>
    </dgm:pt>
    <dgm:pt modelId="{277620F9-C437-4C4C-BE3D-CFD34E39FD25}" type="pres">
      <dgm:prSet presAssocID="{D8DBD74B-8924-47D1-997E-6D7B082D3FBD}" presName="composite" presStyleCnt="0"/>
      <dgm:spPr/>
    </dgm:pt>
    <dgm:pt modelId="{79607886-2BB1-4BAC-BDD8-628155F6710C}" type="pres">
      <dgm:prSet presAssocID="{D8DBD74B-8924-47D1-997E-6D7B082D3FBD}" presName="imgShp" presStyleLbl="fgImgPlace1" presStyleIdx="0" presStyleCnt="4" custScaleX="142851" custLinFactX="-3548" custLinFactNeighborX="-100000" custLinFactNeighborY="120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E905E2-A726-44BC-A937-083F301C864F}" type="pres">
      <dgm:prSet presAssocID="{D8DBD74B-8924-47D1-997E-6D7B082D3FBD}" presName="txShp" presStyleLbl="node1" presStyleIdx="0" presStyleCnt="4" custScaleX="120396" custLinFactNeighborX="8883" custLinFactNeighborY="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91530-FBCF-4F50-9D2F-945A0F8389EA}" type="pres">
      <dgm:prSet presAssocID="{9DEFC428-AC80-47AC-A6A3-0CD7DB0D91A5}" presName="spacing" presStyleCnt="0"/>
      <dgm:spPr/>
    </dgm:pt>
    <dgm:pt modelId="{AE7F3B6A-AB30-4D75-A2E0-D3D2D92FA688}" type="pres">
      <dgm:prSet presAssocID="{C1A23A63-21AD-463C-904D-E604D665621D}" presName="composite" presStyleCnt="0"/>
      <dgm:spPr/>
    </dgm:pt>
    <dgm:pt modelId="{0DE0DCE9-EA81-4EEA-8362-2A4510FAA250}" type="pres">
      <dgm:prSet presAssocID="{C1A23A63-21AD-463C-904D-E604D665621D}" presName="imgShp" presStyleLbl="fgImgPlace1" presStyleIdx="1" presStyleCnt="4" custScaleX="152030" custLinFactY="24970" custLinFactNeighborX="-71802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DF6C4A-AA64-42E5-930A-C34521C5F849}" type="pres">
      <dgm:prSet presAssocID="{C1A23A63-21AD-463C-904D-E604D665621D}" presName="txShp" presStyleLbl="node1" presStyleIdx="1" presStyleCnt="4" custScaleX="119072" custLinFactY="24970" custLinFactNeighborX="99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90735-CD0B-4FBB-904B-58691490FE54}" type="pres">
      <dgm:prSet presAssocID="{92CEC0F8-F770-49B6-BB84-502B9183EC27}" presName="spacing" presStyleCnt="0"/>
      <dgm:spPr/>
    </dgm:pt>
    <dgm:pt modelId="{58BCD5DE-D07E-4EE6-B47E-D67491738305}" type="pres">
      <dgm:prSet presAssocID="{333CAE5B-37D4-49D0-B521-9F1B02A76860}" presName="composite" presStyleCnt="0"/>
      <dgm:spPr/>
    </dgm:pt>
    <dgm:pt modelId="{A645DB3E-88CF-4126-AE43-4665FC5A99E0}" type="pres">
      <dgm:prSet presAssocID="{333CAE5B-37D4-49D0-B521-9F1B02A76860}" presName="imgShp" presStyleLbl="fgImgPlace1" presStyleIdx="2" presStyleCnt="4" custScaleX="144605" custLinFactY="-33432" custLinFactNeighborX="-74538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2CDB91-98BD-448A-AC5B-09C4CE5375F5}" type="pres">
      <dgm:prSet presAssocID="{333CAE5B-37D4-49D0-B521-9F1B02A76860}" presName="txShp" presStyleLbl="node1" presStyleIdx="2" presStyleCnt="4" custScaleX="118424" custLinFactY="-26291" custLinFactNeighborX="97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36935-AF31-46CC-9D33-C38CCCA00DF7}" type="pres">
      <dgm:prSet presAssocID="{D58BE454-9A09-4BA0-9293-215C535E3C2F}" presName="spacing" presStyleCnt="0"/>
      <dgm:spPr/>
    </dgm:pt>
    <dgm:pt modelId="{9CDFF375-9803-4388-AAF0-8235CEB34945}" type="pres">
      <dgm:prSet presAssocID="{E7F531C6-2F1F-4940-88E9-18AB9DB88D5A}" presName="composite" presStyleCnt="0"/>
      <dgm:spPr/>
    </dgm:pt>
    <dgm:pt modelId="{D8D521E2-444D-4B3D-8699-C1F44E6D4C70}" type="pres">
      <dgm:prSet presAssocID="{E7F531C6-2F1F-4940-88E9-18AB9DB88D5A}" presName="imgShp" presStyleLbl="fgImgPlace1" presStyleIdx="3" presStyleCnt="4" custScaleX="144872" custLinFactX="-10690" custLinFactNeighborX="-100000" custLinFactNeighborY="-618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C0D06A4-E50A-4537-8158-CB6889ECF98A}" type="pres">
      <dgm:prSet presAssocID="{E7F531C6-2F1F-4940-88E9-18AB9DB88D5A}" presName="txShp" presStyleLbl="node1" presStyleIdx="3" presStyleCnt="4" custScaleX="119733" custLinFactNeighborX="9447" custLinFactNeighborY="-6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540AC-FBCB-4A39-8D72-6CFBAC59C8AB}" type="presOf" srcId="{DF4276F7-90A7-4DFE-8732-D44D30C634AD}" destId="{FF7CEBBE-A7D0-418E-B69A-6330D4988957}" srcOrd="0" destOrd="0" presId="urn:microsoft.com/office/officeart/2005/8/layout/vList3#1"/>
    <dgm:cxn modelId="{C37572FA-FD01-4048-A192-CA0958175A4C}" srcId="{DF4276F7-90A7-4DFE-8732-D44D30C634AD}" destId="{D8DBD74B-8924-47D1-997E-6D7B082D3FBD}" srcOrd="0" destOrd="0" parTransId="{322D1376-3F69-47ED-8B7B-7EE7B86DBE2F}" sibTransId="{9DEFC428-AC80-47AC-A6A3-0CD7DB0D91A5}"/>
    <dgm:cxn modelId="{D96272F5-FF6A-476D-AFB4-59604CBE237B}" srcId="{DF4276F7-90A7-4DFE-8732-D44D30C634AD}" destId="{E7F531C6-2F1F-4940-88E9-18AB9DB88D5A}" srcOrd="3" destOrd="0" parTransId="{9876BC7D-9AD8-41EA-B0AC-950637EF5969}" sibTransId="{E984A587-1393-47E2-B477-1B978C551A7A}"/>
    <dgm:cxn modelId="{BF93185F-6D6F-4D14-93E8-067AD14BD0B7}" srcId="{DF4276F7-90A7-4DFE-8732-D44D30C634AD}" destId="{C1A23A63-21AD-463C-904D-E604D665621D}" srcOrd="1" destOrd="0" parTransId="{2C89BA74-298E-49CA-A20E-D52519836208}" sibTransId="{92CEC0F8-F770-49B6-BB84-502B9183EC27}"/>
    <dgm:cxn modelId="{47B1A860-17DA-46C6-B502-0D9B8B71C698}" type="presOf" srcId="{D8DBD74B-8924-47D1-997E-6D7B082D3FBD}" destId="{7AE905E2-A726-44BC-A937-083F301C864F}" srcOrd="0" destOrd="0" presId="urn:microsoft.com/office/officeart/2005/8/layout/vList3#1"/>
    <dgm:cxn modelId="{BBC6B89D-1A30-43E4-B78C-D92515825C8F}" srcId="{DF4276F7-90A7-4DFE-8732-D44D30C634AD}" destId="{333CAE5B-37D4-49D0-B521-9F1B02A76860}" srcOrd="2" destOrd="0" parTransId="{4FEFD1A2-E51C-4C82-8899-EF82CDF48C6D}" sibTransId="{D58BE454-9A09-4BA0-9293-215C535E3C2F}"/>
    <dgm:cxn modelId="{3299F28B-7490-40F4-87B8-4A9E293C606A}" type="presOf" srcId="{C1A23A63-21AD-463C-904D-E604D665621D}" destId="{36DF6C4A-AA64-42E5-930A-C34521C5F849}" srcOrd="0" destOrd="0" presId="urn:microsoft.com/office/officeart/2005/8/layout/vList3#1"/>
    <dgm:cxn modelId="{2B28624C-5A0C-40A3-BC84-1F2710BF1B43}" type="presOf" srcId="{E7F531C6-2F1F-4940-88E9-18AB9DB88D5A}" destId="{BC0D06A4-E50A-4537-8158-CB6889ECF98A}" srcOrd="0" destOrd="0" presId="urn:microsoft.com/office/officeart/2005/8/layout/vList3#1"/>
    <dgm:cxn modelId="{7356BFB7-E5DE-43C4-A252-6064A2D2B138}" type="presOf" srcId="{333CAE5B-37D4-49D0-B521-9F1B02A76860}" destId="{A92CDB91-98BD-448A-AC5B-09C4CE5375F5}" srcOrd="0" destOrd="0" presId="urn:microsoft.com/office/officeart/2005/8/layout/vList3#1"/>
    <dgm:cxn modelId="{C6E089D4-C6FE-49AB-85D3-63AF54AB79E6}" type="presParOf" srcId="{FF7CEBBE-A7D0-418E-B69A-6330D4988957}" destId="{277620F9-C437-4C4C-BE3D-CFD34E39FD25}" srcOrd="0" destOrd="0" presId="urn:microsoft.com/office/officeart/2005/8/layout/vList3#1"/>
    <dgm:cxn modelId="{01AD4B50-5D1D-4697-8C73-236FEBAB6D9F}" type="presParOf" srcId="{277620F9-C437-4C4C-BE3D-CFD34E39FD25}" destId="{79607886-2BB1-4BAC-BDD8-628155F6710C}" srcOrd="0" destOrd="0" presId="urn:microsoft.com/office/officeart/2005/8/layout/vList3#1"/>
    <dgm:cxn modelId="{EEDF85A8-9D45-48E2-9CF2-9E2CAAC4664F}" type="presParOf" srcId="{277620F9-C437-4C4C-BE3D-CFD34E39FD25}" destId="{7AE905E2-A726-44BC-A937-083F301C864F}" srcOrd="1" destOrd="0" presId="urn:microsoft.com/office/officeart/2005/8/layout/vList3#1"/>
    <dgm:cxn modelId="{F8297E16-7FAE-49AF-8C79-006DA6CA2835}" type="presParOf" srcId="{FF7CEBBE-A7D0-418E-B69A-6330D4988957}" destId="{F1091530-FBCF-4F50-9D2F-945A0F8389EA}" srcOrd="1" destOrd="0" presId="urn:microsoft.com/office/officeart/2005/8/layout/vList3#1"/>
    <dgm:cxn modelId="{20047C2B-AA67-4259-AA20-3CC2C57BD0F4}" type="presParOf" srcId="{FF7CEBBE-A7D0-418E-B69A-6330D4988957}" destId="{AE7F3B6A-AB30-4D75-A2E0-D3D2D92FA688}" srcOrd="2" destOrd="0" presId="urn:microsoft.com/office/officeart/2005/8/layout/vList3#1"/>
    <dgm:cxn modelId="{56E3EB5A-D2CD-4D61-A914-7DB14A63F225}" type="presParOf" srcId="{AE7F3B6A-AB30-4D75-A2E0-D3D2D92FA688}" destId="{0DE0DCE9-EA81-4EEA-8362-2A4510FAA250}" srcOrd="0" destOrd="0" presId="urn:microsoft.com/office/officeart/2005/8/layout/vList3#1"/>
    <dgm:cxn modelId="{19D6AB17-7F3C-496D-A494-E0B59E9BA12C}" type="presParOf" srcId="{AE7F3B6A-AB30-4D75-A2E0-D3D2D92FA688}" destId="{36DF6C4A-AA64-42E5-930A-C34521C5F849}" srcOrd="1" destOrd="0" presId="urn:microsoft.com/office/officeart/2005/8/layout/vList3#1"/>
    <dgm:cxn modelId="{95B1D2DF-44C1-4C32-856B-C424A6B4642F}" type="presParOf" srcId="{FF7CEBBE-A7D0-418E-B69A-6330D4988957}" destId="{2B090735-CD0B-4FBB-904B-58691490FE54}" srcOrd="3" destOrd="0" presId="urn:microsoft.com/office/officeart/2005/8/layout/vList3#1"/>
    <dgm:cxn modelId="{C5EA0971-FA5F-44F6-8113-B2F787144E50}" type="presParOf" srcId="{FF7CEBBE-A7D0-418E-B69A-6330D4988957}" destId="{58BCD5DE-D07E-4EE6-B47E-D67491738305}" srcOrd="4" destOrd="0" presId="urn:microsoft.com/office/officeart/2005/8/layout/vList3#1"/>
    <dgm:cxn modelId="{63C1BC75-54AD-49F7-9CFE-66D4238DBF23}" type="presParOf" srcId="{58BCD5DE-D07E-4EE6-B47E-D67491738305}" destId="{A645DB3E-88CF-4126-AE43-4665FC5A99E0}" srcOrd="0" destOrd="0" presId="urn:microsoft.com/office/officeart/2005/8/layout/vList3#1"/>
    <dgm:cxn modelId="{D375F5CA-6A84-47C2-A08F-CA0C5710E319}" type="presParOf" srcId="{58BCD5DE-D07E-4EE6-B47E-D67491738305}" destId="{A92CDB91-98BD-448A-AC5B-09C4CE5375F5}" srcOrd="1" destOrd="0" presId="urn:microsoft.com/office/officeart/2005/8/layout/vList3#1"/>
    <dgm:cxn modelId="{38D62E0C-E359-4E9B-91D2-A7D67C4CB578}" type="presParOf" srcId="{FF7CEBBE-A7D0-418E-B69A-6330D4988957}" destId="{50636935-AF31-46CC-9D33-C38CCCA00DF7}" srcOrd="5" destOrd="0" presId="urn:microsoft.com/office/officeart/2005/8/layout/vList3#1"/>
    <dgm:cxn modelId="{78322AA9-F5DB-4C83-9B71-5019D1FF5B38}" type="presParOf" srcId="{FF7CEBBE-A7D0-418E-B69A-6330D4988957}" destId="{9CDFF375-9803-4388-AAF0-8235CEB34945}" srcOrd="6" destOrd="0" presId="urn:microsoft.com/office/officeart/2005/8/layout/vList3#1"/>
    <dgm:cxn modelId="{3682229E-CE3A-4DDC-9E80-7C9C9BE449CA}" type="presParOf" srcId="{9CDFF375-9803-4388-AAF0-8235CEB34945}" destId="{D8D521E2-444D-4B3D-8699-C1F44E6D4C70}" srcOrd="0" destOrd="0" presId="urn:microsoft.com/office/officeart/2005/8/layout/vList3#1"/>
    <dgm:cxn modelId="{35BAC0A5-E28E-4589-950E-B732F5C1D372}" type="presParOf" srcId="{9CDFF375-9803-4388-AAF0-8235CEB34945}" destId="{BC0D06A4-E50A-4537-8158-CB6889ECF98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905E2-A726-44BC-A937-083F301C864F}">
      <dsp:nvSpPr>
        <dsp:cNvPr id="0" name=""/>
        <dsp:cNvSpPr/>
      </dsp:nvSpPr>
      <dsp:spPr>
        <a:xfrm rot="10800000">
          <a:off x="1387519" y="49558"/>
          <a:ext cx="6588892" cy="100826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Сведения о заболеваемости не соответствуют истинной распространенности ХОБЛ</a:t>
          </a:r>
        </a:p>
      </dsp:txBody>
      <dsp:txXfrm rot="10800000">
        <a:off x="1639585" y="49558"/>
        <a:ext cx="6336826" cy="1008266"/>
      </dsp:txXfrm>
    </dsp:sp>
    <dsp:sp modelId="{79607886-2BB1-4BAC-BDD8-628155F6710C}">
      <dsp:nvSpPr>
        <dsp:cNvPr id="0" name=""/>
        <dsp:cNvSpPr/>
      </dsp:nvSpPr>
      <dsp:spPr>
        <a:xfrm>
          <a:off x="0" y="121568"/>
          <a:ext cx="1440318" cy="1008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F6C4A-AA64-42E5-930A-C34521C5F849}">
      <dsp:nvSpPr>
        <dsp:cNvPr id="0" name=""/>
        <dsp:cNvSpPr/>
      </dsp:nvSpPr>
      <dsp:spPr>
        <a:xfrm rot="10800000">
          <a:off x="1522518" y="2569839"/>
          <a:ext cx="6516434" cy="100826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Немногочисленные данные о распространенности других факторов риска ХОБЛ</a:t>
          </a:r>
        </a:p>
      </dsp:txBody>
      <dsp:txXfrm rot="10800000">
        <a:off x="1774584" y="2569839"/>
        <a:ext cx="6264368" cy="1008266"/>
      </dsp:txXfrm>
    </dsp:sp>
    <dsp:sp modelId="{0DE0DCE9-EA81-4EEA-8362-2A4510FAA250}">
      <dsp:nvSpPr>
        <dsp:cNvPr id="0" name=""/>
        <dsp:cNvSpPr/>
      </dsp:nvSpPr>
      <dsp:spPr>
        <a:xfrm>
          <a:off x="10347" y="2569839"/>
          <a:ext cx="1532867" cy="10082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CDB91-98BD-448A-AC5B-09C4CE5375F5}">
      <dsp:nvSpPr>
        <dsp:cNvPr id="0" name=""/>
        <dsp:cNvSpPr/>
      </dsp:nvSpPr>
      <dsp:spPr>
        <a:xfrm rot="10800000">
          <a:off x="1522519" y="1345700"/>
          <a:ext cx="6480971" cy="100826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Высокая распространенность </a:t>
          </a:r>
          <a:r>
            <a:rPr lang="ru-RU" sz="2400" kern="1200" dirty="0" err="1" smtClean="0">
              <a:solidFill>
                <a:schemeClr val="tx1"/>
              </a:solidFill>
            </a:rPr>
            <a:t>табакокурения</a:t>
          </a:r>
          <a:r>
            <a:rPr lang="ru-RU" sz="2400" kern="1200" dirty="0" smtClean="0">
              <a:solidFill>
                <a:schemeClr val="tx1"/>
              </a:solidFill>
            </a:rPr>
            <a:t> в РФ</a:t>
          </a:r>
        </a:p>
      </dsp:txBody>
      <dsp:txXfrm rot="10800000">
        <a:off x="1774585" y="1345700"/>
        <a:ext cx="6228905" cy="1008266"/>
      </dsp:txXfrm>
    </dsp:sp>
    <dsp:sp modelId="{A645DB3E-88CF-4126-AE43-4665FC5A99E0}">
      <dsp:nvSpPr>
        <dsp:cNvPr id="0" name=""/>
        <dsp:cNvSpPr/>
      </dsp:nvSpPr>
      <dsp:spPr>
        <a:xfrm>
          <a:off x="10343" y="1273699"/>
          <a:ext cx="1458003" cy="100826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D06A4-E50A-4537-8158-CB6889ECF98A}">
      <dsp:nvSpPr>
        <dsp:cNvPr id="0" name=""/>
        <dsp:cNvSpPr/>
      </dsp:nvSpPr>
      <dsp:spPr>
        <a:xfrm rot="10800000">
          <a:off x="1450692" y="3865980"/>
          <a:ext cx="6552608" cy="100826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Гиподиагностика</a:t>
          </a:r>
          <a:r>
            <a:rPr lang="ru-RU" sz="2400" kern="1200" dirty="0" smtClean="0">
              <a:solidFill>
                <a:schemeClr val="tx1"/>
              </a:solidFill>
            </a:rPr>
            <a:t> заболевания в амбулаторных условиях</a:t>
          </a:r>
        </a:p>
      </dsp:txBody>
      <dsp:txXfrm rot="10800000">
        <a:off x="1702758" y="3865980"/>
        <a:ext cx="6300542" cy="1008266"/>
      </dsp:txXfrm>
    </dsp:sp>
    <dsp:sp modelId="{D8D521E2-444D-4B3D-8699-C1F44E6D4C70}">
      <dsp:nvSpPr>
        <dsp:cNvPr id="0" name=""/>
        <dsp:cNvSpPr/>
      </dsp:nvSpPr>
      <dsp:spPr>
        <a:xfrm>
          <a:off x="0" y="3865980"/>
          <a:ext cx="1460696" cy="100826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890016-DA9B-4424-BF15-11F63C2A2AB0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D8153-0B38-4D1B-8064-C62DC874D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0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r>
              <a:rPr lang="ru-RU" baseline="0" dirty="0" smtClean="0"/>
              <a:t> выполняется рабочей группой, в состав которой входят представители 3 университетов и практикующие врачи из СПб и Архангельска.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9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CD59C-C050-4725-B183-EDE86CD94B4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C41C41-F7E1-4BFB-9C55-2A972335F97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9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56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4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6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37486-7F4B-4684-BC25-00B6BE0766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8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8153-0B38-4D1B-8064-C62DC874DF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0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45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7B44A2-B071-41C7-AB14-679756994136}" type="slidenum">
              <a:rPr lang="ru-RU" sz="1200"/>
              <a:pPr algn="r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793E8-81BF-40E0-8C57-7A9BF7DE15C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323850" y="3648075"/>
            <a:ext cx="84963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323850" y="5048250"/>
            <a:ext cx="84963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323850" y="36449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323850" y="5013325"/>
            <a:ext cx="228600" cy="757238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082F70-DE8C-4DAE-B63C-30B8098D115F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2B5166-3776-4F0D-97B9-1A83B02F1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E96E02-DA83-4A97-B584-477A0D9E207D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9526FA-3A66-48D0-876F-501BD1C6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6EC8-89DA-4D15-9A7A-448172616935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1096-A4CE-488B-A57C-9DE50954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A698-6169-4C3F-84A3-A58AC6DA6381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7071-AA47-4308-BDFE-97AEFEF0D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F3A0-B7CC-4B20-B872-DD8D87CA4B03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68D2-2344-4807-A107-A0ED4C59F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E824-6171-4FCD-A94D-B291E5C0120D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13E3-13F5-4EB8-95A5-2D53FED9C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E9AB-8C4A-44C3-ABA0-93AF1D40EF1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E37F-63EF-43E2-86D8-BC0D249C3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1B9F-EEEE-4B94-BFFD-E207A161257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CBA7-3E4E-4458-A46A-220CE375C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2FBA-C35C-46A0-933D-5E60DD3486A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98D3-70E1-4437-BCEA-C64F5E6DA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012B-991D-4D30-A04E-BC3F2350B3A3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9C9D-03EF-4584-83EF-2CDD1F752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6761-DBD2-4D7E-B497-66FFDD6F60A1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BE48-B73D-401E-9653-889403783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1B85-0A46-4499-BE7A-6A8D8AA2AAE4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1AFE-2629-4AF3-A707-6815A5B33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A0C3-C480-48F6-B94D-F8F806CF1C2F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5E6E-5E80-4C13-B1EF-BC761B13E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85B7F0-BCCB-46B1-9246-DB78612A4011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0C2947-532E-4C47-AD18-F8E44316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4A345E-391C-4685-A36A-B1E0AC726FA5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DCC466-9A7F-449D-8FEB-F6984A81A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184177-22EB-4E1F-B5E3-B451C20E9265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8E509A-9291-4E3D-9ED1-C7FB5DA49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A73A22-5094-44BF-8FFF-1AD7A9EFD9CF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52586C-71F7-46D5-BC5A-C70A0F312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33" r:id="rId3"/>
    <p:sldLayoutId id="2147483719" r:id="rId4"/>
    <p:sldLayoutId id="2147483718" r:id="rId5"/>
    <p:sldLayoutId id="2147483734" r:id="rId6"/>
    <p:sldLayoutId id="2147483735" r:id="rId7"/>
    <p:sldLayoutId id="2147483736" r:id="rId8"/>
    <p:sldLayoutId id="2147483737" r:id="rId9"/>
    <p:sldLayoutId id="2147483717" r:id="rId10"/>
    <p:sldLayoutId id="2147483738" r:id="rId11"/>
    <p:sldLayoutId id="2147483716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3399"/>
          </a:solidFill>
          <a:latin typeface="Tahom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9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9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9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9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5D77BA-F4C4-49B6-B8DF-22CACBF23206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7ECDF5-5E80-4E4A-B564-EA309DA84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2133600"/>
            <a:ext cx="8820150" cy="237552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Протокол исследования  проекта RESPECT в Санкт-Петербурге  и </a:t>
            </a: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Архангельске </a:t>
            </a:r>
            <a:b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Врачи </a:t>
            </a: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общей практики в роли </a:t>
            </a: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исследователей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endParaRPr lang="ru-RU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941169"/>
            <a:ext cx="7505700" cy="1224136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М.А.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Похазникова</a:t>
            </a:r>
            <a:endParaRPr lang="ru-RU" sz="1800" b="1" i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от </a:t>
            </a:r>
            <a:r>
              <a:rPr lang="ru-RU" sz="1800" i="1" dirty="0">
                <a:solidFill>
                  <a:schemeClr val="tx1"/>
                </a:solidFill>
              </a:rPr>
              <a:t>имени команды проекта «РЕСПЕКТ»</a:t>
            </a:r>
          </a:p>
          <a:p>
            <a:pPr eaLnBrk="1" hangingPunct="1"/>
            <a:r>
              <a:rPr lang="ru-RU" sz="1800" i="1" dirty="0">
                <a:solidFill>
                  <a:schemeClr val="tx1"/>
                </a:solidFill>
              </a:rPr>
              <a:t>г. Санкт-Петербург, 26 мая 2014</a:t>
            </a:r>
          </a:p>
          <a:p>
            <a:pPr algn="l" eaLnBrk="1" hangingPunct="1">
              <a:buFont typeface="Arial" charset="0"/>
              <a:buNone/>
            </a:pPr>
            <a:endParaRPr lang="ru-RU" sz="1800" i="1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7" descr="ucl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49275"/>
            <a:ext cx="1368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Лого СЗГМ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33375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http://www.nsmu.ru/images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49275"/>
            <a:ext cx="1295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Заголовок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990600"/>
          </a:xfrm>
        </p:spPr>
        <p:txBody>
          <a:bodyPr/>
          <a:lstStyle/>
          <a:p>
            <a:r>
              <a:rPr lang="ru-RU" sz="2800" b="1" smtClean="0"/>
              <a:t>Результаты оценки курса по спирометрии</a:t>
            </a:r>
          </a:p>
        </p:txBody>
      </p:sp>
      <p:sp>
        <p:nvSpPr>
          <p:cNvPr id="153602" name="Содержимое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5435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 smtClean="0"/>
              <a:t>Все курсанты оценили курс как </a:t>
            </a:r>
          </a:p>
          <a:p>
            <a:pPr marL="742950" lvl="1" indent="-285750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образовательный ресурс высокого уровня</a:t>
            </a:r>
          </a:p>
          <a:p>
            <a:pPr marL="742950" lvl="1" indent="-285750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привлекательный</a:t>
            </a:r>
          </a:p>
          <a:p>
            <a:pPr marL="742950" lvl="1" indent="-285750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практичный</a:t>
            </a:r>
          </a:p>
          <a:p>
            <a:r>
              <a:rPr lang="ru-RU" smtClean="0"/>
              <a:t>Способы </a:t>
            </a:r>
            <a:r>
              <a:rPr lang="ru-RU" dirty="0" smtClean="0"/>
              <a:t>электронного обучения использовались  в среднем с высоким уровнем уверенности (4 балла из 5 )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Наиболее полезными были названы такие способы обучения, как:</a:t>
            </a:r>
          </a:p>
          <a:p>
            <a:pPr marL="742950" lvl="1" indent="-285750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клинические случаи</a:t>
            </a:r>
          </a:p>
          <a:p>
            <a:pPr marL="742950" lvl="1" indent="-285750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примеры спирометрических кривых</a:t>
            </a:r>
          </a:p>
          <a:p>
            <a:pPr marL="742950" lvl="1" indent="-285750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тесты </a:t>
            </a:r>
          </a:p>
          <a:p>
            <a:pPr marL="742950" lvl="1" indent="-285750">
              <a:lnSpc>
                <a:spcPct val="70000"/>
              </a:lnSpc>
            </a:pPr>
            <a:r>
              <a:rPr lang="ru-RU" dirty="0" err="1" smtClean="0">
                <a:solidFill>
                  <a:schemeClr val="tx1"/>
                </a:solidFill>
              </a:rPr>
              <a:t>видеопрезентации</a:t>
            </a:r>
            <a:endParaRPr lang="ru-RU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60000"/>
              </a:lnSpc>
            </a:pPr>
            <a:endParaRPr lang="ru-RU" dirty="0" smtClean="0"/>
          </a:p>
          <a:p>
            <a:pPr marL="742950" lvl="1" indent="-285750" algn="r">
              <a:lnSpc>
                <a:spcPct val="60000"/>
              </a:lnSpc>
              <a:buFont typeface="Wingdings 3" pitchFamily="18" charset="2"/>
              <a:buNone/>
            </a:pPr>
            <a:endParaRPr lang="ru-RU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Результаты оценки курса по спирометрии</a:t>
            </a:r>
            <a:r>
              <a:rPr lang="ru-RU" smtClean="0"/>
              <a:t> </a:t>
            </a:r>
          </a:p>
        </p:txBody>
      </p:sp>
      <p:sp>
        <p:nvSpPr>
          <p:cNvPr id="155650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713788" cy="5111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400" dirty="0" smtClean="0"/>
              <a:t> Результаты корреляционного анализа показали, что наиболее полезными в достижении учебных целей оказались:</a:t>
            </a:r>
          </a:p>
          <a:p>
            <a:pPr marL="742950" lvl="1" indent="-285750">
              <a:lnSpc>
                <a:spcPct val="120000"/>
              </a:lnSpc>
            </a:pPr>
            <a:r>
              <a:rPr lang="ru-RU" sz="2100" dirty="0" smtClean="0">
                <a:solidFill>
                  <a:schemeClr val="tx1"/>
                </a:solidFill>
              </a:rPr>
              <a:t>ключевые положения</a:t>
            </a:r>
          </a:p>
          <a:p>
            <a:pPr marL="742950" lvl="1" indent="-285750">
              <a:lnSpc>
                <a:spcPct val="120000"/>
              </a:lnSpc>
            </a:pPr>
            <a:r>
              <a:rPr lang="ru-RU" sz="2100" dirty="0" smtClean="0">
                <a:solidFill>
                  <a:schemeClr val="tx1"/>
                </a:solidFill>
              </a:rPr>
              <a:t>вопросы компетенции</a:t>
            </a:r>
          </a:p>
          <a:p>
            <a:pPr marL="742950" lvl="1" indent="-285750">
              <a:lnSpc>
                <a:spcPct val="120000"/>
              </a:lnSpc>
            </a:pPr>
            <a:r>
              <a:rPr lang="ru-RU" sz="2100" dirty="0" smtClean="0">
                <a:solidFill>
                  <a:schemeClr val="tx1"/>
                </a:solidFill>
              </a:rPr>
              <a:t>задания и упражнения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Независимый внешний эксперт-пульмонолог оценил качество курса как высокое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Большинство учебных целей было достигнуто курсантами с высокой степенью уверенности (в среднем 4 балла из 5 )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990600"/>
          </a:xfrm>
        </p:spPr>
        <p:txBody>
          <a:bodyPr/>
          <a:lstStyle/>
          <a:p>
            <a:pPr eaLnBrk="1" hangingPunct="1"/>
            <a:r>
              <a:rPr lang="ru-RU" b="1" smtClean="0"/>
              <a:t>Структура протокола исследования </a:t>
            </a:r>
            <a:r>
              <a:rPr lang="en-US" b="1" smtClean="0"/>
              <a:t>RESPECT</a:t>
            </a:r>
            <a:endParaRPr lang="ru-RU" b="1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989138"/>
            <a:ext cx="8496300" cy="45370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3200" dirty="0" smtClean="0"/>
              <a:t>1. Одномоментное поперечное исследование случайной выборки, сформированной из популяции жителей Санкт-Петербурга и Архангельска в возрасте 35 до 70 лет</a:t>
            </a:r>
          </a:p>
          <a:p>
            <a:pPr eaLnBrk="1" hangingPunct="1">
              <a:lnSpc>
                <a:spcPct val="120000"/>
              </a:lnSpc>
            </a:pPr>
            <a:r>
              <a:rPr lang="ru-RU" sz="3200" dirty="0" smtClean="0"/>
              <a:t>2. Диагностическое исследование</a:t>
            </a:r>
          </a:p>
          <a:p>
            <a:pPr eaLnBrk="1" hangingPunct="1">
              <a:lnSpc>
                <a:spcPct val="120000"/>
              </a:lnSpc>
            </a:pPr>
            <a:r>
              <a:rPr lang="ru-RU" sz="3200" dirty="0" smtClean="0"/>
              <a:t>3. Исследование по типу случай-контроль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950"/>
            <a:ext cx="792088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0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 descr="C:\Users\Иван\Desktop\СНО\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221163"/>
            <a:ext cx="28082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995738" y="3933825"/>
            <a:ext cx="4879975" cy="1681163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Формирование выборки</a:t>
            </a:r>
            <a:endParaRPr lang="ru-RU" dirty="0" smtClean="0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280988" y="1484313"/>
            <a:ext cx="8323262" cy="216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2288" lvl="1">
              <a:lnSpc>
                <a:spcPct val="80000"/>
              </a:lnSpc>
            </a:pPr>
            <a:r>
              <a:rPr lang="ru-RU" sz="2400" dirty="0">
                <a:latin typeface="Calibri" pitchFamily="34" charset="0"/>
              </a:rPr>
              <a:t>На основе списков страховых компаний </a:t>
            </a:r>
          </a:p>
          <a:p>
            <a:pPr marL="522288" lvl="1">
              <a:lnSpc>
                <a:spcPct val="80000"/>
              </a:lnSpc>
            </a:pPr>
            <a:r>
              <a:rPr lang="ru-RU" sz="2400" dirty="0">
                <a:latin typeface="Calibri" pitchFamily="34" charset="0"/>
              </a:rPr>
              <a:t>из прикрепленного к поликлиникам населения  случайным образом </a:t>
            </a:r>
            <a:r>
              <a:rPr lang="ru-RU" sz="2400" dirty="0" smtClean="0">
                <a:latin typeface="Calibri" pitchFamily="34" charset="0"/>
              </a:rPr>
              <a:t>были отобраны 4 500 человек </a:t>
            </a:r>
            <a:endParaRPr lang="ru-RU" sz="2400" dirty="0">
              <a:latin typeface="Calibri" pitchFamily="34" charset="0"/>
            </a:endParaRPr>
          </a:p>
          <a:p>
            <a:pPr marL="522288" lvl="1">
              <a:lnSpc>
                <a:spcPct val="80000"/>
              </a:lnSpc>
            </a:pPr>
            <a:r>
              <a:rPr lang="ru-RU" sz="2400" dirty="0">
                <a:latin typeface="Calibri" pitchFamily="34" charset="0"/>
              </a:rPr>
              <a:t>в возрасте 35 до </a:t>
            </a:r>
            <a:r>
              <a:rPr lang="ru-RU" sz="2400" dirty="0" smtClean="0">
                <a:latin typeface="Calibri" pitchFamily="34" charset="0"/>
              </a:rPr>
              <a:t>70 </a:t>
            </a:r>
            <a:r>
              <a:rPr lang="ru-RU" sz="2400" dirty="0">
                <a:latin typeface="Calibri" pitchFamily="34" charset="0"/>
              </a:rPr>
              <a:t>лет</a:t>
            </a:r>
          </a:p>
          <a:p>
            <a:pPr marL="522288" lvl="1">
              <a:lnSpc>
                <a:spcPct val="80000"/>
              </a:lnSpc>
            </a:pPr>
            <a:endParaRPr lang="ru-RU" sz="2400" dirty="0">
              <a:latin typeface="Calibri" pitchFamily="34" charset="0"/>
            </a:endParaRPr>
          </a:p>
          <a:p>
            <a:pPr marL="522288" lvl="1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Санкт-Петербург </a:t>
            </a:r>
            <a:r>
              <a:rPr lang="en-US" sz="2400" b="1" dirty="0">
                <a:latin typeface="Gill Sans MT" pitchFamily="34" charset="0"/>
              </a:rPr>
              <a:t> – </a:t>
            </a:r>
            <a:r>
              <a:rPr lang="ru-RU" sz="2400" b="1" dirty="0" smtClean="0">
                <a:latin typeface="Gill Sans MT" pitchFamily="34" charset="0"/>
              </a:rPr>
              <a:t>3 000 </a:t>
            </a:r>
            <a:r>
              <a:rPr lang="ru-RU" sz="2400" b="1" dirty="0" smtClean="0">
                <a:latin typeface="Calibri" pitchFamily="34" charset="0"/>
              </a:rPr>
              <a:t>человек</a:t>
            </a:r>
            <a:endParaRPr lang="en-US" sz="2400" b="1" dirty="0">
              <a:latin typeface="Gill Sans MT" pitchFamily="34" charset="0"/>
            </a:endParaRPr>
          </a:p>
          <a:p>
            <a:pPr marL="522288" lvl="1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Архангельск</a:t>
            </a:r>
            <a:r>
              <a:rPr lang="en-US" sz="2400" b="1" dirty="0">
                <a:latin typeface="Gill Sans MT" pitchFamily="34" charset="0"/>
              </a:rPr>
              <a:t> </a:t>
            </a:r>
            <a:r>
              <a:rPr lang="en-US" sz="2400" b="1" dirty="0" smtClean="0">
                <a:latin typeface="Gill Sans MT" pitchFamily="34" charset="0"/>
              </a:rPr>
              <a:t>–</a:t>
            </a:r>
            <a:r>
              <a:rPr lang="ru-RU" sz="2400" b="1" dirty="0" smtClean="0">
                <a:latin typeface="Gill Sans MT" pitchFamily="34" charset="0"/>
              </a:rPr>
              <a:t> 1 500 </a:t>
            </a:r>
            <a:r>
              <a:rPr lang="ru-RU" sz="2400" b="1" dirty="0" smtClean="0">
                <a:latin typeface="Calibri" pitchFamily="34" charset="0"/>
              </a:rPr>
              <a:t>человек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32101" name="TextBox 8"/>
          <p:cNvSpPr txBox="1">
            <a:spLocks noChangeArrowheads="1"/>
          </p:cNvSpPr>
          <p:nvPr/>
        </p:nvSpPr>
        <p:spPr bwMode="auto">
          <a:xfrm>
            <a:off x="4356100" y="4437063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35 лет</a:t>
            </a:r>
          </a:p>
        </p:txBody>
      </p:sp>
      <p:sp>
        <p:nvSpPr>
          <p:cNvPr id="132102" name="TextBox 9"/>
          <p:cNvSpPr txBox="1">
            <a:spLocks noChangeArrowheads="1"/>
          </p:cNvSpPr>
          <p:nvPr/>
        </p:nvSpPr>
        <p:spPr bwMode="auto">
          <a:xfrm>
            <a:off x="7019925" y="4437063"/>
            <a:ext cx="1276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</a:rPr>
              <a:t>70 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</a:rPr>
              <a:t>лет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включения в исследование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/>
              <a:t>Возраст от 35 до 70 лет</a:t>
            </a:r>
          </a:p>
          <a:p>
            <a:endParaRPr lang="ru-RU" sz="3200" dirty="0" smtClean="0"/>
          </a:p>
          <a:p>
            <a:r>
              <a:rPr lang="ru-RU" sz="3200" dirty="0" smtClean="0"/>
              <a:t>Отсутствие противопоказаний для проведения спирометрии и </a:t>
            </a:r>
            <a:r>
              <a:rPr lang="ru-RU" sz="3200" dirty="0" err="1" smtClean="0"/>
              <a:t>бронхолитического</a:t>
            </a:r>
            <a:r>
              <a:rPr lang="ru-RU" sz="3200" dirty="0" smtClean="0"/>
              <a:t> теста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034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20" name="Object 16"/>
          <p:cNvGraphicFramePr>
            <a:graphicFrameLocks noChangeAspect="1"/>
          </p:cNvGraphicFramePr>
          <p:nvPr/>
        </p:nvGraphicFramePr>
        <p:xfrm>
          <a:off x="3619500" y="2476500"/>
          <a:ext cx="1905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3" name="Точечный рисунок" r:id="rId4" imgW="1905266" imgH="1905266" progId="PBrush">
                  <p:embed/>
                </p:oleObj>
              </mc:Choice>
              <mc:Fallback>
                <p:oleObj name="Точечный рисунок" r:id="rId4" imgW="1905266" imgH="1905266" progId="PBrush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76500"/>
                        <a:ext cx="19050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21" name="Picture 3" descr="Похазник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20713"/>
            <a:ext cx="8496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0825" y="3644900"/>
            <a:ext cx="84248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600" dirty="0" smtClean="0">
                <a:latin typeface="Tahoma" pitchFamily="34" charset="0"/>
              </a:rPr>
              <a:t>Опросник </a:t>
            </a:r>
            <a:r>
              <a:rPr lang="ru-RU" sz="2600" dirty="0">
                <a:latin typeface="Tahoma" pitchFamily="34" charset="0"/>
              </a:rPr>
              <a:t>1 – общие данные</a:t>
            </a:r>
          </a:p>
          <a:p>
            <a:r>
              <a:rPr lang="ru-RU" sz="2600" dirty="0">
                <a:latin typeface="Tahoma" pitchFamily="34" charset="0"/>
              </a:rPr>
              <a:t>Опросник 2 </a:t>
            </a:r>
            <a:r>
              <a:rPr lang="ru-RU" altLang="ja-JP" sz="2600" dirty="0">
                <a:latin typeface="Tahoma" pitchFamily="34" charset="0"/>
                <a:cs typeface="ＭＳ Ｐゴシック"/>
              </a:rPr>
              <a:t>–</a:t>
            </a:r>
            <a:r>
              <a:rPr lang="ru-RU" sz="2600" dirty="0">
                <a:latin typeface="Tahoma" pitchFamily="34" charset="0"/>
              </a:rPr>
              <a:t> пассивное курение</a:t>
            </a:r>
          </a:p>
          <a:p>
            <a:r>
              <a:rPr lang="ru-RU" sz="2600" dirty="0">
                <a:latin typeface="Tahoma" pitchFamily="34" charset="0"/>
              </a:rPr>
              <a:t>Опросник 3 </a:t>
            </a:r>
            <a:r>
              <a:rPr lang="ru-RU" altLang="ja-JP" sz="2600" dirty="0">
                <a:latin typeface="Tahoma" pitchFamily="34" charset="0"/>
                <a:cs typeface="ＭＳ Ｐゴシック"/>
              </a:rPr>
              <a:t>–</a:t>
            </a:r>
            <a:r>
              <a:rPr lang="ru-RU" sz="2600" dirty="0">
                <a:latin typeface="Tahoma" pitchFamily="34" charset="0"/>
              </a:rPr>
              <a:t> респираторные симптомы</a:t>
            </a:r>
          </a:p>
          <a:p>
            <a:r>
              <a:rPr lang="ru-RU" sz="2600" dirty="0">
                <a:latin typeface="Tahoma" pitchFamily="34" charset="0"/>
              </a:rPr>
              <a:t>Опросник 4 </a:t>
            </a:r>
            <a:r>
              <a:rPr lang="ru-RU" altLang="ja-JP" sz="2600" dirty="0">
                <a:latin typeface="Tahoma" pitchFamily="34" charset="0"/>
                <a:cs typeface="ＭＳ Ｐゴシック"/>
              </a:rPr>
              <a:t>– </a:t>
            </a:r>
            <a:r>
              <a:rPr lang="ru-RU" sz="2600" dirty="0">
                <a:latin typeface="Tahoma" pitchFamily="34" charset="0"/>
              </a:rPr>
              <a:t>диагностический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90600"/>
          </a:xfrm>
        </p:spPr>
        <p:txBody>
          <a:bodyPr/>
          <a:lstStyle/>
          <a:p>
            <a:r>
              <a:rPr lang="ru-RU" altLang="ja-JP" b="1" smtClean="0">
                <a:cs typeface="HG明朝E"/>
              </a:rPr>
              <a:t>Опросник 1 – общие данные </a:t>
            </a:r>
            <a:endParaRPr lang="ru-RU" smtClean="0"/>
          </a:p>
        </p:txBody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>
          <a:xfrm>
            <a:off x="0" y="1125538"/>
            <a:ext cx="9036050" cy="5616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altLang="ja-JP" dirty="0" smtClean="0">
                <a:cs typeface="ＭＳ Ｐゴシック"/>
              </a:rPr>
              <a:t>Социально-экономический статус </a:t>
            </a:r>
          </a:p>
          <a:p>
            <a:pPr marL="742950" lvl="1" indent="-285750">
              <a:lnSpc>
                <a:spcPct val="80000"/>
              </a:lnSpc>
            </a:pPr>
            <a:r>
              <a:rPr lang="ru-RU" altLang="ja-JP" dirty="0" smtClean="0">
                <a:solidFill>
                  <a:schemeClr val="tx1"/>
                </a:solidFill>
                <a:cs typeface="ＭＳ Ｐゴシック"/>
              </a:rPr>
              <a:t>образование  </a:t>
            </a:r>
          </a:p>
          <a:p>
            <a:pPr marL="742950" lvl="1" indent="-285750">
              <a:lnSpc>
                <a:spcPct val="80000"/>
              </a:lnSpc>
            </a:pPr>
            <a:r>
              <a:rPr lang="ru-RU" altLang="ja-JP" dirty="0" smtClean="0">
                <a:solidFill>
                  <a:schemeClr val="tx1"/>
                </a:solidFill>
                <a:cs typeface="ＭＳ Ｐゴシック"/>
              </a:rPr>
              <a:t>профессия</a:t>
            </a:r>
          </a:p>
          <a:p>
            <a:pPr marL="742950" lvl="1" indent="-285750">
              <a:lnSpc>
                <a:spcPct val="80000"/>
              </a:lnSpc>
            </a:pPr>
            <a:r>
              <a:rPr lang="ru-RU" altLang="ja-JP" dirty="0" smtClean="0">
                <a:solidFill>
                  <a:schemeClr val="tx1"/>
                </a:solidFill>
                <a:cs typeface="ＭＳ Ｐゴシック"/>
              </a:rPr>
              <a:t>доход </a:t>
            </a:r>
          </a:p>
          <a:p>
            <a:pPr>
              <a:lnSpc>
                <a:spcPct val="120000"/>
              </a:lnSpc>
            </a:pPr>
            <a:r>
              <a:rPr lang="ru-RU" altLang="ja-JP" dirty="0" smtClean="0">
                <a:cs typeface="ＭＳ Ｐゴシック"/>
              </a:rPr>
              <a:t>Семейный анамнез</a:t>
            </a:r>
          </a:p>
          <a:p>
            <a:pPr>
              <a:lnSpc>
                <a:spcPct val="120000"/>
              </a:lnSpc>
            </a:pPr>
            <a:r>
              <a:rPr lang="ru-RU" altLang="ja-JP" dirty="0" smtClean="0">
                <a:cs typeface="ＭＳ Ｐゴシック"/>
              </a:rPr>
              <a:t>Факторы риска</a:t>
            </a:r>
          </a:p>
          <a:p>
            <a:pPr marL="742950" lvl="1" indent="-285750">
              <a:lnSpc>
                <a:spcPct val="90000"/>
              </a:lnSpc>
            </a:pPr>
            <a:r>
              <a:rPr lang="ru-RU" altLang="ja-JP" dirty="0" smtClean="0">
                <a:solidFill>
                  <a:schemeClr val="tx1"/>
                </a:solidFill>
                <a:cs typeface="ＭＳ Ｐゴシック"/>
              </a:rPr>
              <a:t>активное </a:t>
            </a:r>
            <a:r>
              <a:rPr lang="ru-RU" altLang="ja-JP" dirty="0">
                <a:solidFill>
                  <a:schemeClr val="tx1"/>
                </a:solidFill>
                <a:cs typeface="ＭＳ Ｐゴシック"/>
              </a:rPr>
              <a:t>и пассивное курение</a:t>
            </a:r>
          </a:p>
          <a:p>
            <a:pPr marL="742950" lvl="1" indent="-285750">
              <a:lnSpc>
                <a:spcPct val="90000"/>
              </a:lnSpc>
            </a:pPr>
            <a:r>
              <a:rPr lang="ru-RU" altLang="ja-JP" dirty="0">
                <a:solidFill>
                  <a:schemeClr val="tx1"/>
                </a:solidFill>
                <a:cs typeface="ＭＳ Ｐゴシック"/>
              </a:rPr>
              <a:t>профессиональные вредности</a:t>
            </a:r>
          </a:p>
          <a:p>
            <a:pPr marL="742950" lvl="1" indent="-285750">
              <a:lnSpc>
                <a:spcPct val="90000"/>
              </a:lnSpc>
            </a:pPr>
            <a:r>
              <a:rPr lang="ru-RU" altLang="ja-JP" dirty="0">
                <a:solidFill>
                  <a:schemeClr val="tx1"/>
                </a:solidFill>
                <a:cs typeface="ＭＳ Ｐゴシック"/>
              </a:rPr>
              <a:t>воздействие продуктов сгорания </a:t>
            </a:r>
            <a:r>
              <a:rPr lang="ru-RU" altLang="ja-JP" sz="2200" dirty="0" smtClean="0">
                <a:solidFill>
                  <a:schemeClr val="tx1"/>
                </a:solidFill>
                <a:cs typeface="ＭＳ Ｐゴシック"/>
              </a:rPr>
              <a:t>органического топлива</a:t>
            </a:r>
            <a:endParaRPr lang="ru-RU" altLang="ja-JP" dirty="0">
              <a:cs typeface="ＭＳ Ｐゴシック"/>
            </a:endParaRPr>
          </a:p>
          <a:p>
            <a:pPr>
              <a:lnSpc>
                <a:spcPct val="120000"/>
              </a:lnSpc>
            </a:pPr>
            <a:r>
              <a:rPr lang="ru-RU" altLang="ja-JP" dirty="0" smtClean="0">
                <a:cs typeface="ＭＳ Ｐゴシック"/>
              </a:rPr>
              <a:t>Сопутствующие заболевания</a:t>
            </a:r>
          </a:p>
          <a:p>
            <a:pPr>
              <a:lnSpc>
                <a:spcPct val="120000"/>
              </a:lnSpc>
            </a:pPr>
            <a:r>
              <a:rPr lang="ru-RU" altLang="ja-JP" dirty="0" smtClean="0">
                <a:cs typeface="ＭＳ Ｐゴシック"/>
              </a:rPr>
              <a:t>Принимаемые препараты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Box 3"/>
          <p:cNvSpPr txBox="1">
            <a:spLocks noChangeArrowheads="1"/>
          </p:cNvSpPr>
          <p:nvPr/>
        </p:nvSpPr>
        <p:spPr bwMode="auto">
          <a:xfrm>
            <a:off x="1116013" y="1341438"/>
            <a:ext cx="3743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Анкета включает вопросы о времени пассивного воздействия табака</a:t>
            </a:r>
          </a:p>
        </p:txBody>
      </p:sp>
      <p:pic>
        <p:nvPicPr>
          <p:cNvPr id="126978" name="Picture 2" descr="C:\Users\Иван\Desktop\СНО\socialsmokin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557338"/>
            <a:ext cx="181133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3213" y="476250"/>
            <a:ext cx="8229600" cy="47783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smtClean="0">
                <a:solidFill>
                  <a:srgbClr val="333399"/>
                </a:solidFill>
                <a:latin typeface="Tahoma" pitchFamily="34" charset="0"/>
              </a:rPr>
              <a:t>Опросник 2  — пассивное курение</a:t>
            </a:r>
          </a:p>
        </p:txBody>
      </p:sp>
      <p:pic>
        <p:nvPicPr>
          <p:cNvPr id="126980" name="Picture 1" descr="C:\Users\Иван\Pictures\в чужом доме - копи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4651375"/>
            <a:ext cx="81803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1" descr="C:\Users\Иван\Pictures\Новый рисунок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553075"/>
            <a:ext cx="82819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4" descr="C:\Users\Иван\Pictures\Новый рисунок (3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" y="6140450"/>
            <a:ext cx="81089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288" y="2924175"/>
            <a:ext cx="496887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i="1" dirty="0" err="1">
                <a:solidFill>
                  <a:schemeClr val="tx1"/>
                </a:solidFill>
              </a:rPr>
              <a:t>Eisner</a:t>
            </a:r>
            <a:r>
              <a:rPr lang="ru-RU" sz="1600" i="1" dirty="0">
                <a:solidFill>
                  <a:schemeClr val="tx1"/>
                </a:solidFill>
              </a:rPr>
              <a:t> MD, </a:t>
            </a:r>
            <a:r>
              <a:rPr lang="ru-RU" sz="1600" i="1" dirty="0" err="1">
                <a:solidFill>
                  <a:schemeClr val="tx1"/>
                </a:solidFill>
              </a:rPr>
              <a:t>Katz</a:t>
            </a:r>
            <a:r>
              <a:rPr lang="ru-RU" sz="1600" i="1" dirty="0">
                <a:solidFill>
                  <a:schemeClr val="tx1"/>
                </a:solidFill>
              </a:rPr>
              <a:t> PP, </a:t>
            </a:r>
            <a:r>
              <a:rPr lang="ru-RU" sz="1600" i="1" dirty="0" err="1">
                <a:solidFill>
                  <a:schemeClr val="tx1"/>
                </a:solidFill>
              </a:rPr>
              <a:t>Yelin</a:t>
            </a:r>
            <a:r>
              <a:rPr lang="ru-RU" sz="1600" i="1" dirty="0">
                <a:solidFill>
                  <a:schemeClr val="tx1"/>
                </a:solidFill>
              </a:rPr>
              <a:t> EH, </a:t>
            </a:r>
            <a:r>
              <a:rPr lang="ru-RU" sz="1600" i="1" dirty="0" err="1">
                <a:solidFill>
                  <a:schemeClr val="tx1"/>
                </a:solidFill>
              </a:rPr>
              <a:t>Hammond</a:t>
            </a:r>
            <a:r>
              <a:rPr lang="ru-RU" sz="1600" i="1" dirty="0">
                <a:solidFill>
                  <a:schemeClr val="tx1"/>
                </a:solidFill>
              </a:rPr>
              <a:t> SK, </a:t>
            </a:r>
            <a:r>
              <a:rPr lang="ru-RU" sz="1600" i="1" dirty="0" err="1">
                <a:solidFill>
                  <a:schemeClr val="tx1"/>
                </a:solidFill>
              </a:rPr>
              <a:t>Blanc</a:t>
            </a:r>
            <a:r>
              <a:rPr lang="ru-RU" sz="1600" i="1" dirty="0">
                <a:solidFill>
                  <a:schemeClr val="tx1"/>
                </a:solidFill>
              </a:rPr>
              <a:t> PD. </a:t>
            </a:r>
            <a:r>
              <a:rPr lang="en-US" sz="1600" i="1" dirty="0">
                <a:solidFill>
                  <a:schemeClr val="tx1"/>
                </a:solidFill>
              </a:rPr>
              <a:t>Measurement of environmental tobacco smoke exposure among adults with asthma. </a:t>
            </a:r>
            <a:r>
              <a:rPr lang="ru-RU" sz="1600" i="1" dirty="0" err="1">
                <a:solidFill>
                  <a:schemeClr val="tx1"/>
                </a:solidFill>
              </a:rPr>
              <a:t>Environmental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Health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Perspectives</a:t>
            </a:r>
            <a:r>
              <a:rPr lang="ru-RU" sz="1600" i="1" dirty="0">
                <a:solidFill>
                  <a:schemeClr val="tx1"/>
                </a:solidFill>
              </a:rPr>
              <a:t>. 2001;09:809–814</a:t>
            </a:r>
            <a:r>
              <a:rPr lang="ru-RU" sz="1600" i="1" dirty="0"/>
              <a:t>2001;109:809–814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66750"/>
          </a:xfrm>
        </p:spPr>
        <p:txBody>
          <a:bodyPr/>
          <a:lstStyle/>
          <a:p>
            <a:r>
              <a:rPr lang="ru-RU" sz="2800" b="1" smtClean="0"/>
              <a:t>Опросник 3 — респираторные симптомы</a:t>
            </a:r>
            <a:endParaRPr lang="ru-RU" sz="2800" smtClean="0"/>
          </a:p>
        </p:txBody>
      </p:sp>
      <p:graphicFrame>
        <p:nvGraphicFramePr>
          <p:cNvPr id="128026" name="Group 26"/>
          <p:cNvGraphicFramePr>
            <a:graphicFrameLocks noGrp="1"/>
          </p:cNvGraphicFramePr>
          <p:nvPr>
            <p:ph sz="quarter" idx="1"/>
          </p:nvPr>
        </p:nvGraphicFramePr>
        <p:xfrm>
          <a:off x="323850" y="1241425"/>
          <a:ext cx="8424863" cy="5140325"/>
        </p:xfrm>
        <a:graphic>
          <a:graphicData uri="http://schemas.openxmlformats.org/drawingml/2006/table">
            <a:tbl>
              <a:tblPr/>
              <a:tblGrid>
                <a:gridCol w="1379538"/>
                <a:gridCol w="5992812"/>
                <a:gridCol w="1052513"/>
              </a:tblGrid>
              <a:tr h="153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Хронический   кашель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Кашляете ли Вы сразу как проснетесь утром?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Кашляете ли Вы в течение дня?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Кашляете ли Вы ночью?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Кашляете ли Вы таким образом большинство дней на протяжении 3 месяцев в году?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-4568825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 нет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 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Выделение мокроты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 обычно откашливаете мокроту сразу как проснулись утром?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 именно так откашливаете мокроту большинство дней в течение 3 месяцев в году?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 обычно откашливаете мокроту в течение дня?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 обычно откашливаете мокроту ночью?</a:t>
                      </a: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нет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Одышка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Беспокоит ли Вас одышка при быстрой ходьбе по ровной местности или во время подъема на небольшую возвышенность?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Появляется ли у Вас одышка раньше, чем у сверстников при ходьбе по ровной местности?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6882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Вынуждены ли Вы останавливаться, чтобы отдышаться, когда идете в своем привычном темпе по ровной местности?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нет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да,  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MS Mincho"/>
                      </a:endParaRPr>
                    </a:p>
                  </a:txBody>
                  <a:tcPr marL="14694" marR="14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8020" name="Rectangle 22"/>
          <p:cNvSpPr>
            <a:spLocks noChangeArrowheads="1"/>
          </p:cNvSpPr>
          <p:nvPr/>
        </p:nvSpPr>
        <p:spPr bwMode="auto">
          <a:xfrm>
            <a:off x="5219700" y="5876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507412" cy="990600"/>
          </a:xfrm>
        </p:spPr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  <a:latin typeface="Bookman Old Style" pitchFamily="18" charset="0"/>
              </a:rPr>
              <a:t>RESPECT</a:t>
            </a:r>
            <a:r>
              <a:rPr lang="ru-RU" sz="2400" b="1" i="1" smtClean="0"/>
              <a:t> </a:t>
            </a:r>
            <a:br>
              <a:rPr lang="ru-RU" sz="2400" b="1" i="1" smtClean="0"/>
            </a:br>
            <a:r>
              <a:rPr lang="en-US" sz="2400" b="1" smtClean="0">
                <a:solidFill>
                  <a:srgbClr val="C00000"/>
                </a:solidFill>
                <a:latin typeface="Bookman Old Style" pitchFamily="18" charset="0"/>
              </a:rPr>
              <a:t>RES</a:t>
            </a:r>
            <a:r>
              <a:rPr lang="en-US" sz="2400" b="1" smtClean="0">
                <a:latin typeface="Bookman Old Style" pitchFamily="18" charset="0"/>
              </a:rPr>
              <a:t>earch on the </a:t>
            </a:r>
            <a:r>
              <a:rPr lang="en-US" sz="2400" b="1" smtClean="0">
                <a:solidFill>
                  <a:srgbClr val="C00000"/>
                </a:solidFill>
                <a:latin typeface="Bookman Old Style" pitchFamily="18" charset="0"/>
              </a:rPr>
              <a:t>P</a:t>
            </a:r>
            <a:r>
              <a:rPr lang="en-US" sz="2400" b="1" smtClean="0">
                <a:latin typeface="Bookman Old Style" pitchFamily="18" charset="0"/>
              </a:rPr>
              <a:t>r</a:t>
            </a:r>
            <a:r>
              <a:rPr lang="en-US" sz="2400" b="1" smtClean="0">
                <a:solidFill>
                  <a:srgbClr val="C00000"/>
                </a:solidFill>
                <a:latin typeface="Bookman Old Style" pitchFamily="18" charset="0"/>
              </a:rPr>
              <a:t>E</a:t>
            </a:r>
            <a:r>
              <a:rPr lang="en-US" sz="2400" b="1" smtClean="0">
                <a:latin typeface="Bookman Old Style" pitchFamily="18" charset="0"/>
              </a:rPr>
              <a:t>valence and the diagnosis of </a:t>
            </a:r>
            <a:r>
              <a:rPr lang="en-US" sz="2400" b="1" smtClean="0">
                <a:solidFill>
                  <a:srgbClr val="C00000"/>
                </a:solidFill>
                <a:latin typeface="Bookman Old Style" pitchFamily="18" charset="0"/>
              </a:rPr>
              <a:t>C</a:t>
            </a:r>
            <a:r>
              <a:rPr lang="en-US" sz="2400" b="1" smtClean="0">
                <a:latin typeface="Bookman Old Style" pitchFamily="18" charset="0"/>
              </a:rPr>
              <a:t>OPD and it’s </a:t>
            </a:r>
            <a:r>
              <a:rPr lang="en-US" sz="2400" b="1" smtClean="0">
                <a:solidFill>
                  <a:srgbClr val="C00000"/>
                </a:solidFill>
                <a:latin typeface="Bookman Old Style" pitchFamily="18" charset="0"/>
              </a:rPr>
              <a:t>T</a:t>
            </a:r>
            <a:r>
              <a:rPr lang="en-US" sz="2400" b="1" smtClean="0">
                <a:latin typeface="Bookman Old Style" pitchFamily="18" charset="0"/>
              </a:rPr>
              <a:t>obacco related etiology</a:t>
            </a:r>
            <a:endParaRPr lang="ru-RU" sz="2400" b="1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8522396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9750"/>
          </a:xfrm>
        </p:spPr>
        <p:txBody>
          <a:bodyPr/>
          <a:lstStyle/>
          <a:p>
            <a:r>
              <a:rPr lang="ru-RU" sz="2800" b="1" smtClean="0"/>
              <a:t>Опросник 4 — диагностический</a:t>
            </a:r>
            <a:endParaRPr lang="ru-RU" sz="2400" smtClean="0">
              <a:solidFill>
                <a:schemeClr val="tx1"/>
              </a:solidFill>
            </a:endParaRPr>
          </a:p>
        </p:txBody>
      </p:sp>
      <p:graphicFrame>
        <p:nvGraphicFramePr>
          <p:cNvPr id="130101" name="Group 53"/>
          <p:cNvGraphicFramePr>
            <a:graphicFrameLocks noGrp="1"/>
          </p:cNvGraphicFramePr>
          <p:nvPr>
            <p:ph sz="quarter" idx="1"/>
          </p:nvPr>
        </p:nvGraphicFramePr>
        <p:xfrm>
          <a:off x="179388" y="765175"/>
          <a:ext cx="8856662" cy="5636897"/>
        </p:xfrm>
        <a:graphic>
          <a:graphicData uri="http://schemas.openxmlformats.org/drawingml/2006/table">
            <a:tbl>
              <a:tblPr/>
              <a:tblGrid>
                <a:gridCol w="5778500"/>
                <a:gridCol w="2430462"/>
                <a:gridCol w="6477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Баллы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Ваша возрастная группа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40-49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50-59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60-69 лет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2.Сколько пачек-лет сигарет Вы курите?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0-14 пачек-лет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15-24 пачка-лет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25-49 пачка-лет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50+ пачка-лет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Стали ли Вы кашлять чаще в последние несколько лет?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В течение последних 3 лет были ли у Вас какие-то проблемы с дыханием, которые вынуждали Вас не выходить на работу, работать в помещении, оставаться дома или в постели?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Вас когда-нибудь госпитализировали в стационар по поводу проблем с дыханием?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У Вас чаще стала появляться одышка в течение последних нескольких лет?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 В среднем какое количество мокроты Вы обычно откашливаете в течение большинства дней?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 или менее чем 1 столовая ложка (15 мл) в день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столовая ложка (15 мл) или больше в течение дня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 Если Вы простужаетесь, простуда «спускается» вниз в грудную клетку?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 Вы получали какое-либо лечение по поводу проблем с дыханием?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MS Mincho"/>
                      </a:endParaRPr>
                    </a:p>
                  </a:txBody>
                  <a:tcPr marL="42399" marR="42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08400" y="6370638"/>
            <a:ext cx="5184775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  <a:latin typeface="Cambria" pitchFamily="18" charset="0"/>
              </a:rPr>
              <a:t>D.G. Tinkelman et al., 2005; M.L. Levy et al., 2006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re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050212" cy="777875"/>
          </a:xfrm>
        </p:spPr>
        <p:txBody>
          <a:bodyPr/>
          <a:lstStyle/>
          <a:p>
            <a:pPr eaLnBrk="1" hangingPunct="1"/>
            <a:r>
              <a:rPr lang="ru-RU" b="1" dirty="0" smtClean="0"/>
              <a:t>Спирометрия</a:t>
            </a:r>
            <a:endParaRPr lang="en-US" b="1" dirty="0" smtClean="0"/>
          </a:p>
        </p:txBody>
      </p:sp>
      <p:sp>
        <p:nvSpPr>
          <p:cNvPr id="131076" name="Rectangle 6"/>
          <p:cNvSpPr>
            <a:spLocks noGrp="1"/>
          </p:cNvSpPr>
          <p:nvPr>
            <p:ph sz="half" idx="4294967295"/>
          </p:nvPr>
        </p:nvSpPr>
        <p:spPr>
          <a:xfrm>
            <a:off x="179512" y="1196752"/>
            <a:ext cx="8351838" cy="25876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Спирометрия с </a:t>
            </a:r>
            <a:r>
              <a:rPr lang="ru-RU" sz="2400" dirty="0" err="1" smtClean="0"/>
              <a:t>бронхолитическим</a:t>
            </a:r>
            <a:r>
              <a:rPr lang="ru-RU" sz="2400" dirty="0" smtClean="0"/>
              <a:t> тестом (400 мкг </a:t>
            </a:r>
            <a:r>
              <a:rPr lang="ru-RU" sz="2400" dirty="0" err="1" smtClean="0"/>
              <a:t>вентолина</a:t>
            </a:r>
            <a:r>
              <a:rPr lang="ru-RU" sz="2400" dirty="0" smtClean="0"/>
              <a:t> или 80 мкг </a:t>
            </a:r>
            <a:r>
              <a:rPr lang="ru-RU" sz="2400" dirty="0" err="1" smtClean="0"/>
              <a:t>атровента</a:t>
            </a:r>
            <a:r>
              <a:rPr lang="ru-RU" sz="2400" dirty="0" smtClean="0"/>
              <a:t>) проводилась и оценивалась согласно рекомендациям </a:t>
            </a:r>
            <a:r>
              <a:rPr lang="en-US" sz="2400" dirty="0" smtClean="0"/>
              <a:t>ATS</a:t>
            </a:r>
            <a:r>
              <a:rPr lang="ru-RU" sz="2400" dirty="0" smtClean="0"/>
              <a:t>/</a:t>
            </a:r>
            <a:r>
              <a:rPr lang="en-US" sz="2400" dirty="0" smtClean="0"/>
              <a:t>ERS</a:t>
            </a:r>
          </a:p>
          <a:p>
            <a:pPr eaLnBrk="1" hangingPunct="1"/>
            <a:r>
              <a:rPr lang="ru-RU" sz="2400" dirty="0" smtClean="0"/>
              <a:t>Портативный спирометр </a:t>
            </a:r>
            <a:r>
              <a:rPr lang="en-US" sz="2400" dirty="0" smtClean="0"/>
              <a:t>(MIR </a:t>
            </a:r>
            <a:r>
              <a:rPr lang="en-US" sz="2400" dirty="0" err="1" smtClean="0"/>
              <a:t>SpiroBank</a:t>
            </a:r>
            <a:r>
              <a:rPr lang="en-US" sz="2400" dirty="0" smtClean="0"/>
              <a:t>) 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cs typeface="Arial" charset="0"/>
              </a:rPr>
              <a:t>Критерии </a:t>
            </a:r>
            <a:r>
              <a:rPr lang="ru-RU" sz="2400" dirty="0" err="1" smtClean="0">
                <a:cs typeface="Arial" charset="0"/>
              </a:rPr>
              <a:t>обструктивных</a:t>
            </a:r>
            <a:r>
              <a:rPr lang="ru-RU" sz="2400" dirty="0" smtClean="0">
                <a:cs typeface="Arial" charset="0"/>
              </a:rPr>
              <a:t> нарушений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ru-RU" sz="2400" dirty="0" smtClean="0">
                <a:cs typeface="Arial" charset="0"/>
              </a:rPr>
              <a:t>ОФВ1</a:t>
            </a:r>
            <a:r>
              <a:rPr lang="en-US" sz="2400" dirty="0" smtClean="0">
                <a:cs typeface="Arial" charset="0"/>
              </a:rPr>
              <a:t>/</a:t>
            </a:r>
            <a:r>
              <a:rPr lang="ru-RU" sz="2400" dirty="0" smtClean="0">
                <a:cs typeface="Arial" charset="0"/>
              </a:rPr>
              <a:t>ФЖЕЛ </a:t>
            </a:r>
            <a:r>
              <a:rPr lang="en-US" sz="2400" dirty="0" smtClean="0">
                <a:cs typeface="Arial" charset="0"/>
              </a:rPr>
              <a:t>&lt;</a:t>
            </a:r>
            <a:r>
              <a:rPr lang="ru-RU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0</a:t>
            </a:r>
            <a:r>
              <a:rPr lang="ru-RU" sz="2400" dirty="0" smtClean="0">
                <a:cs typeface="Arial" charset="0"/>
              </a:rPr>
              <a:t>,</a:t>
            </a:r>
            <a:r>
              <a:rPr lang="en-US" sz="2400" dirty="0" smtClean="0">
                <a:cs typeface="Arial" charset="0"/>
              </a:rPr>
              <a:t>7 (GOLD)</a:t>
            </a:r>
          </a:p>
        </p:txBody>
      </p:sp>
      <p:pic>
        <p:nvPicPr>
          <p:cNvPr id="131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533" y="3861048"/>
            <a:ext cx="34925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45024"/>
            <a:ext cx="2566987" cy="2881312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ea typeface="Tahoma" pitchFamily="34" charset="0"/>
                <a:cs typeface="Tahoma" pitchFamily="34" charset="0"/>
              </a:rPr>
              <a:t>Качество выполнения спирометрии врачами общей </a:t>
            </a:r>
            <a:r>
              <a:rPr lang="ru-RU" sz="2400" b="1" dirty="0" smtClean="0">
                <a:ea typeface="Tahoma" pitchFamily="34" charset="0"/>
                <a:cs typeface="Tahoma" pitchFamily="34" charset="0"/>
              </a:rPr>
              <a:t>практики Санкт-Петербурга</a:t>
            </a:r>
            <a:endParaRPr lang="ru-RU" sz="24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95,2% базовых спирограмм и 97,8% </a:t>
            </a:r>
            <a:r>
              <a:rPr lang="ru-RU" dirty="0" err="1"/>
              <a:t>бронхолитических</a:t>
            </a:r>
            <a:r>
              <a:rPr lang="ru-RU" dirty="0"/>
              <a:t> тестов </a:t>
            </a:r>
            <a:r>
              <a:rPr lang="ru-RU" dirty="0" smtClean="0"/>
              <a:t>были признаны приемлемыми </a:t>
            </a:r>
          </a:p>
          <a:p>
            <a:r>
              <a:rPr lang="ru-RU" dirty="0"/>
              <a:t> </a:t>
            </a:r>
            <a:r>
              <a:rPr lang="ru-RU" dirty="0" smtClean="0"/>
              <a:t>В 92,1% базовых спирограмм и 89,8% получена </a:t>
            </a:r>
            <a:r>
              <a:rPr lang="ru-RU" dirty="0" err="1" smtClean="0"/>
              <a:t>воспроизводимость</a:t>
            </a:r>
            <a:r>
              <a:rPr lang="ru-RU" dirty="0" smtClean="0"/>
              <a:t> результатов по показателям ФЖЕЛ и ОФВ</a:t>
            </a:r>
            <a:r>
              <a:rPr lang="ru-RU" sz="2000" baseline="-25000" dirty="0" smtClean="0">
                <a:solidFill>
                  <a:prstClr val="black"/>
                </a:solidFill>
                <a:latin typeface="Times New Roman"/>
                <a:ea typeface="MS Mincho"/>
              </a:rPr>
              <a:t>1</a:t>
            </a:r>
          </a:p>
          <a:p>
            <a:r>
              <a:rPr lang="ru-RU" dirty="0" smtClean="0"/>
              <a:t>Приемлемыми и воспроизводимыми признаны 87,7% базовых спирометрий и 87,8% </a:t>
            </a:r>
            <a:r>
              <a:rPr lang="ru-RU" dirty="0" err="1" smtClean="0"/>
              <a:t>бронхолитических</a:t>
            </a:r>
            <a:r>
              <a:rPr lang="ru-RU" dirty="0" smtClean="0"/>
              <a:t> тестов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64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Заключение</a:t>
            </a:r>
          </a:p>
        </p:txBody>
      </p:sp>
      <p:sp>
        <p:nvSpPr>
          <p:cNvPr id="190466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96751"/>
            <a:ext cx="8785671" cy="525658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dirty="0" smtClean="0"/>
              <a:t>С участием врачей, подготовленных на курсе дистанционного обучения, завершен первый этап большого эпидемиологического исследования</a:t>
            </a:r>
          </a:p>
          <a:p>
            <a:pPr eaLnBrk="1" hangingPunct="1">
              <a:buFont typeface="Arial" charset="0"/>
              <a:buChar char="•"/>
            </a:pPr>
            <a:endParaRPr lang="ru-RU" dirty="0" smtClean="0"/>
          </a:p>
          <a:p>
            <a:pPr eaLnBrk="1" hangingPunct="1">
              <a:buFont typeface="Arial" charset="0"/>
              <a:buChar char="•"/>
            </a:pPr>
            <a:r>
              <a:rPr lang="ru-RU" dirty="0" smtClean="0"/>
              <a:t>Анализ качества спирометрии, проведенной  врачами общей практики СПб показал, что спирометрия может стать рутинным методом диагностики ХОБЛ в общей практике, что улучшит диагностику на ранних стадиях</a:t>
            </a:r>
          </a:p>
          <a:p>
            <a:pPr eaLnBrk="1" hangingPunct="1">
              <a:buFont typeface="Arial" charset="0"/>
              <a:buChar char="•"/>
            </a:pPr>
            <a:endParaRPr lang="ru-RU" dirty="0" smtClean="0"/>
          </a:p>
          <a:p>
            <a:pPr eaLnBrk="1" hangingPunct="1">
              <a:buFont typeface="Arial" charset="0"/>
              <a:buChar char="•"/>
            </a:pPr>
            <a:r>
              <a:rPr lang="ru-RU" dirty="0" smtClean="0"/>
              <a:t>Полученные данные позволят продолжить исследование и уточнить истинную картину распространенности ХОБЛ в Санкт-Петербурге и Архангельске</a:t>
            </a:r>
          </a:p>
          <a:p>
            <a:pPr eaLnBrk="1" hangingPunct="1">
              <a:buFont typeface="Arial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7978775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Цель исследования 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RESPECT</a:t>
            </a:r>
            <a:endParaRPr lang="ru-RU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989138"/>
            <a:ext cx="8496300" cy="3705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600" dirty="0" smtClean="0"/>
              <a:t>		Изучить распространенность </a:t>
            </a:r>
            <a:r>
              <a:rPr lang="ru-RU" sz="3600" dirty="0" err="1" smtClean="0"/>
              <a:t>обструктивных</a:t>
            </a:r>
            <a:r>
              <a:rPr lang="ru-RU" sz="3600" dirty="0" smtClean="0"/>
              <a:t> нарушений вентиляции, хронической </a:t>
            </a:r>
            <a:r>
              <a:rPr lang="ru-RU" sz="3600" dirty="0" err="1" smtClean="0"/>
              <a:t>обструктивной</a:t>
            </a:r>
            <a:r>
              <a:rPr lang="ru-RU" sz="3600" dirty="0" smtClean="0"/>
              <a:t> болезни легких</a:t>
            </a:r>
            <a:r>
              <a:rPr lang="ru-RU" sz="3600" i="1" dirty="0" smtClean="0"/>
              <a:t> </a:t>
            </a:r>
            <a:r>
              <a:rPr lang="ru-RU" sz="3600" dirty="0" smtClean="0"/>
              <a:t>и</a:t>
            </a:r>
            <a:r>
              <a:rPr lang="ru-RU" sz="3600" i="1" dirty="0" smtClean="0"/>
              <a:t> </a:t>
            </a:r>
            <a:r>
              <a:rPr lang="ru-RU" sz="3600" dirty="0" smtClean="0"/>
              <a:t>ее факторов риска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600" dirty="0" smtClean="0"/>
              <a:t>  среди взрослого населения 35-70 лет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600" dirty="0" smtClean="0"/>
              <a:t>  в</a:t>
            </a:r>
            <a:r>
              <a:rPr lang="en-US" sz="3600" dirty="0" smtClean="0"/>
              <a:t> </a:t>
            </a:r>
            <a:r>
              <a:rPr lang="ru-RU" sz="3600" dirty="0" smtClean="0"/>
              <a:t>Санкт-Петербурге и Архангельске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050" cy="692150"/>
          </a:xfrm>
        </p:spPr>
        <p:txBody>
          <a:bodyPr/>
          <a:lstStyle/>
          <a:p>
            <a:pPr algn="l" eaLnBrk="1" hangingPunct="1"/>
            <a:r>
              <a:rPr lang="ru-RU" sz="2400" b="1" smtClean="0"/>
              <a:t>Центры-участники исследования  в Санкт-Петербурге</a:t>
            </a:r>
            <a:r>
              <a:rPr lang="ru-RU" sz="2400" b="1" smtClean="0">
                <a:solidFill>
                  <a:schemeClr val="tx2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37218" name="Picture 3"/>
          <p:cNvPicPr>
            <a:picLocks noChangeAspect="1" noChangeArrowheads="1"/>
          </p:cNvPicPr>
          <p:nvPr/>
        </p:nvPicPr>
        <p:blipFill>
          <a:blip r:embed="rId3" cstate="print"/>
          <a:srcRect l="25024" t="21263" b="9705"/>
          <a:stretch>
            <a:fillRect/>
          </a:stretch>
        </p:blipFill>
        <p:spPr bwMode="auto">
          <a:xfrm>
            <a:off x="395288" y="765174"/>
            <a:ext cx="8424862" cy="568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Oval 4"/>
          <p:cNvSpPr>
            <a:spLocks noChangeArrowheads="1"/>
          </p:cNvSpPr>
          <p:nvPr/>
        </p:nvSpPr>
        <p:spPr bwMode="auto">
          <a:xfrm>
            <a:off x="8243888" y="4941888"/>
            <a:ext cx="342900" cy="3476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137220" name="Oval 5"/>
          <p:cNvSpPr>
            <a:spLocks noChangeArrowheads="1"/>
          </p:cNvSpPr>
          <p:nvPr/>
        </p:nvSpPr>
        <p:spPr bwMode="auto">
          <a:xfrm>
            <a:off x="7235825" y="76517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C</a:t>
            </a:r>
            <a:endParaRPr lang="en-US">
              <a:latin typeface="Calibri" pitchFamily="34" charset="0"/>
            </a:endParaRPr>
          </a:p>
        </p:txBody>
      </p:sp>
      <p:sp>
        <p:nvSpPr>
          <p:cNvPr id="137221" name="Oval 6"/>
          <p:cNvSpPr>
            <a:spLocks noChangeArrowheads="1"/>
          </p:cNvSpPr>
          <p:nvPr/>
        </p:nvSpPr>
        <p:spPr bwMode="auto">
          <a:xfrm>
            <a:off x="7596188" y="119697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137222" name="Oval 7"/>
          <p:cNvSpPr>
            <a:spLocks noChangeArrowheads="1"/>
          </p:cNvSpPr>
          <p:nvPr/>
        </p:nvSpPr>
        <p:spPr bwMode="auto">
          <a:xfrm>
            <a:off x="7451725" y="206057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137223" name="Oval 8"/>
          <p:cNvSpPr>
            <a:spLocks noChangeArrowheads="1"/>
          </p:cNvSpPr>
          <p:nvPr/>
        </p:nvSpPr>
        <p:spPr bwMode="auto">
          <a:xfrm>
            <a:off x="7793038" y="333692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137224" name="Oval 9"/>
          <p:cNvSpPr>
            <a:spLocks noChangeArrowheads="1"/>
          </p:cNvSpPr>
          <p:nvPr/>
        </p:nvSpPr>
        <p:spPr bwMode="auto">
          <a:xfrm>
            <a:off x="5964238" y="173672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latin typeface="Calibri" pitchFamily="34" charset="0"/>
              </a:rPr>
              <a:t>5</a:t>
            </a:r>
            <a:endParaRPr lang="ru-RU">
              <a:latin typeface="Calibri" pitchFamily="34" charset="0"/>
            </a:endParaRPr>
          </a:p>
        </p:txBody>
      </p:sp>
      <p:sp>
        <p:nvSpPr>
          <p:cNvPr id="137225" name="Oval 10"/>
          <p:cNvSpPr>
            <a:spLocks noChangeArrowheads="1"/>
          </p:cNvSpPr>
          <p:nvPr/>
        </p:nvSpPr>
        <p:spPr bwMode="auto">
          <a:xfrm>
            <a:off x="336550" y="1989138"/>
            <a:ext cx="342900" cy="3476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6</a:t>
            </a:r>
            <a:endParaRPr lang="en-US">
              <a:latin typeface="Calibri" pitchFamily="34" charset="0"/>
            </a:endParaRPr>
          </a:p>
        </p:txBody>
      </p:sp>
      <p:sp>
        <p:nvSpPr>
          <p:cNvPr id="137226" name="Oval 11"/>
          <p:cNvSpPr>
            <a:spLocks noChangeArrowheads="1"/>
          </p:cNvSpPr>
          <p:nvPr/>
        </p:nvSpPr>
        <p:spPr bwMode="auto">
          <a:xfrm>
            <a:off x="5795963" y="479742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9</a:t>
            </a:r>
            <a:endParaRPr lang="en-US">
              <a:latin typeface="Calibri" pitchFamily="34" charset="0"/>
            </a:endParaRPr>
          </a:p>
        </p:txBody>
      </p:sp>
      <p:sp>
        <p:nvSpPr>
          <p:cNvPr id="137227" name="Oval 12"/>
          <p:cNvSpPr>
            <a:spLocks noChangeArrowheads="1"/>
          </p:cNvSpPr>
          <p:nvPr/>
        </p:nvSpPr>
        <p:spPr bwMode="auto">
          <a:xfrm>
            <a:off x="6227763" y="270827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7</a:t>
            </a:r>
            <a:endParaRPr lang="en-US">
              <a:latin typeface="Calibri" pitchFamily="34" charset="0"/>
            </a:endParaRPr>
          </a:p>
        </p:txBody>
      </p:sp>
      <p:sp>
        <p:nvSpPr>
          <p:cNvPr id="137228" name="Oval 13"/>
          <p:cNvSpPr>
            <a:spLocks noChangeArrowheads="1"/>
          </p:cNvSpPr>
          <p:nvPr/>
        </p:nvSpPr>
        <p:spPr bwMode="auto">
          <a:xfrm>
            <a:off x="6588125" y="765175"/>
            <a:ext cx="342900" cy="347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8</a:t>
            </a:r>
            <a:endParaRPr lang="en-US">
              <a:latin typeface="Calibri" pitchFamily="34" charset="0"/>
            </a:endParaRPr>
          </a:p>
        </p:txBody>
      </p:sp>
      <p:sp>
        <p:nvSpPr>
          <p:cNvPr id="137229" name="Rectangle 14"/>
          <p:cNvSpPr>
            <a:spLocks noChangeArrowheads="1"/>
          </p:cNvSpPr>
          <p:nvPr/>
        </p:nvSpPr>
        <p:spPr bwMode="auto">
          <a:xfrm>
            <a:off x="-550863" y="285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30" name="Rectangle 15"/>
          <p:cNvSpPr>
            <a:spLocks noChangeArrowheads="1"/>
          </p:cNvSpPr>
          <p:nvPr/>
        </p:nvSpPr>
        <p:spPr bwMode="auto">
          <a:xfrm>
            <a:off x="-550863" y="390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Центры-участники исследования в Архангельске</a:t>
            </a:r>
          </a:p>
        </p:txBody>
      </p:sp>
      <p:pic>
        <p:nvPicPr>
          <p:cNvPr id="14029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7433" t="24461" r="20505" b="19884"/>
          <a:stretch>
            <a:fillRect/>
          </a:stretch>
        </p:blipFill>
        <p:spPr>
          <a:xfrm>
            <a:off x="179512" y="1124744"/>
            <a:ext cx="8784976" cy="5400600"/>
          </a:xfrm>
          <a:noFill/>
          <a:ln w="12700">
            <a:solidFill>
              <a:srgbClr val="00008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8229600" cy="43926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dirty="0"/>
              <a:t>Подготовка врачей-исследователей из </a:t>
            </a:r>
            <a:r>
              <a:rPr lang="ru-RU" sz="2800" dirty="0" smtClean="0"/>
              <a:t>числа</a:t>
            </a:r>
          </a:p>
          <a:p>
            <a:pPr marL="0" indent="0">
              <a:buNone/>
            </a:pPr>
            <a:r>
              <a:rPr lang="ru-RU" sz="2800" dirty="0" smtClean="0"/>
              <a:t>работающих </a:t>
            </a:r>
            <a:r>
              <a:rPr lang="ru-RU" sz="2800" dirty="0"/>
              <a:t>в </a:t>
            </a:r>
            <a:r>
              <a:rPr lang="ru-RU" sz="2800" dirty="0" smtClean="0"/>
              <a:t>выбранных центрах </a:t>
            </a:r>
            <a:r>
              <a:rPr lang="ru-RU" sz="2800" dirty="0"/>
              <a:t>врачей общей </a:t>
            </a:r>
            <a:r>
              <a:rPr lang="ru-RU" sz="2800" dirty="0" smtClean="0"/>
              <a:t>практики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Для обучения врачей был разработан дистанционный курс по спирометрии</a:t>
            </a:r>
          </a:p>
        </p:txBody>
      </p:sp>
      <p:pic>
        <p:nvPicPr>
          <p:cNvPr id="141315" name="Picture 7" descr="ucl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52863"/>
            <a:ext cx="15128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2" descr="http://www.nsmu.ru/images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179" y="4279826"/>
            <a:ext cx="13684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950" y="260649"/>
            <a:ext cx="8928100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ahoma" pitchFamily="34" charset="0"/>
              </a:rPr>
              <a:t>Врачи общей практики в роли </a:t>
            </a:r>
            <a:r>
              <a:rPr lang="ru-RU" sz="2400" b="1" dirty="0" smtClean="0">
                <a:solidFill>
                  <a:srgbClr val="333399"/>
                </a:solidFill>
                <a:latin typeface="Tahoma" pitchFamily="34" charset="0"/>
              </a:rPr>
              <a:t>исследователей</a:t>
            </a:r>
            <a:endParaRPr lang="ru-RU" sz="2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41321" name="Picture 3" descr="Лого СЗГМ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2108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76200"/>
            <a:ext cx="8424863" cy="6607175"/>
          </a:xfrm>
          <a:noFill/>
          <a:ln w="12700">
            <a:solidFill>
              <a:srgbClr val="00008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E:\Учебный курс\модуль 1\First_We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550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90550"/>
            <a:ext cx="2667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ru-RU" sz="2400" b="1" dirty="0" smtClean="0"/>
              <a:t>На первом курсе было обучено  36 врачей</a:t>
            </a:r>
          </a:p>
        </p:txBody>
      </p:sp>
      <p:sp>
        <p:nvSpPr>
          <p:cNvPr id="157698" name="Объект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205038"/>
            <a:ext cx="10080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03425"/>
            <a:ext cx="10810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9963" y="2003425"/>
            <a:ext cx="11112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9450" y="1093788"/>
            <a:ext cx="122396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8338" y="2492375"/>
            <a:ext cx="11477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2278063"/>
            <a:ext cx="11525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163" y="5446713"/>
            <a:ext cx="12430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1233488"/>
            <a:ext cx="13017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1190625"/>
            <a:ext cx="11525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3259138"/>
            <a:ext cx="1228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9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68488" y="3414713"/>
            <a:ext cx="10350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0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43413" y="1093788"/>
            <a:ext cx="16557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43550" y="2270125"/>
            <a:ext cx="14763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325" y="1119188"/>
            <a:ext cx="14398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3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9925" y="2427288"/>
            <a:ext cx="1806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4481513"/>
            <a:ext cx="1446213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5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9425" y="4510088"/>
            <a:ext cx="1254125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6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52600" y="4845050"/>
            <a:ext cx="12668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7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92838" y="3679825"/>
            <a:ext cx="15113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08850" y="5060950"/>
            <a:ext cx="10287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9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64163" y="3706813"/>
            <a:ext cx="130651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0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51500" y="4986338"/>
            <a:ext cx="15240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1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56100" y="4960938"/>
            <a:ext cx="1295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2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04138" y="3730625"/>
            <a:ext cx="112236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3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071938" y="3679825"/>
            <a:ext cx="14589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4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08288" y="3471863"/>
            <a:ext cx="10874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3482</TotalTime>
  <Words>952</Words>
  <Application>Microsoft Office PowerPoint</Application>
  <PresentationFormat>Экран (4:3)</PresentationFormat>
  <Paragraphs>209</Paragraphs>
  <Slides>23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Начальная</vt:lpstr>
      <vt:lpstr>2_Тема Office</vt:lpstr>
      <vt:lpstr>Точечный рисунок</vt:lpstr>
      <vt:lpstr>Протокол исследования  проекта RESPECT в Санкт-Петербурге  и Архангельске  Врачи общей практики в роли исследователей  </vt:lpstr>
      <vt:lpstr>RESPECT  RESearch on the PrEvalence and the diagnosis of COPD and it’s Tobacco related etiology</vt:lpstr>
      <vt:lpstr>Цель исследования RESPECT</vt:lpstr>
      <vt:lpstr>Центры-участники исследования  в Санкт-Петербурге </vt:lpstr>
      <vt:lpstr>Центры-участники исследования в Архангельске</vt:lpstr>
      <vt:lpstr>Презентация PowerPoint</vt:lpstr>
      <vt:lpstr>Презентация PowerPoint</vt:lpstr>
      <vt:lpstr>Презентация PowerPoint</vt:lpstr>
      <vt:lpstr>На первом курсе было обучено  36 врачей</vt:lpstr>
      <vt:lpstr>Результаты оценки курса по спирометрии</vt:lpstr>
      <vt:lpstr>Результаты оценки курса по спирометрии </vt:lpstr>
      <vt:lpstr>Структура протокола исследования RESPECT</vt:lpstr>
      <vt:lpstr>Презентация PowerPoint</vt:lpstr>
      <vt:lpstr>Формирование выборки</vt:lpstr>
      <vt:lpstr>Критерии включения в исследование</vt:lpstr>
      <vt:lpstr>Презентация PowerPoint</vt:lpstr>
      <vt:lpstr>Опросник 1 – общие данные </vt:lpstr>
      <vt:lpstr>Опросник 2  — пассивное курение</vt:lpstr>
      <vt:lpstr>Опросник 3 — респираторные симптомы</vt:lpstr>
      <vt:lpstr>Опросник 4 — диагностический</vt:lpstr>
      <vt:lpstr>Спирометрия</vt:lpstr>
      <vt:lpstr>Качество выполнения спирометрии врачами общей практики Санкт-Петербурга</vt:lpstr>
      <vt:lpstr>Заключение</vt:lpstr>
    </vt:vector>
  </TitlesOfParts>
  <Company>MAPS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результаты проекта РЕСПЕКТ  в Санкт-Петербурге</dc:title>
  <dc:creator>olga.kuznecova</dc:creator>
  <cp:lastModifiedBy>AlexMar</cp:lastModifiedBy>
  <cp:revision>205</cp:revision>
  <dcterms:created xsi:type="dcterms:W3CDTF">2012-10-05T06:39:00Z</dcterms:created>
  <dcterms:modified xsi:type="dcterms:W3CDTF">2014-05-25T18:55:39Z</dcterms:modified>
</cp:coreProperties>
</file>