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8" r:id="rId4"/>
    <p:sldId id="263" r:id="rId5"/>
    <p:sldId id="262" r:id="rId6"/>
    <p:sldId id="257" r:id="rId7"/>
    <p:sldId id="264" r:id="rId8"/>
    <p:sldId id="265" r:id="rId9"/>
    <p:sldId id="266" r:id="rId10"/>
    <p:sldId id="271" r:id="rId11"/>
    <p:sldId id="267" r:id="rId12"/>
    <p:sldId id="268" r:id="rId13"/>
    <p:sldId id="272" r:id="rId14"/>
    <p:sldId id="261" r:id="rId15"/>
    <p:sldId id="281" r:id="rId16"/>
    <p:sldId id="280" r:id="rId17"/>
    <p:sldId id="282" r:id="rId18"/>
    <p:sldId id="283" r:id="rId19"/>
    <p:sldId id="284" r:id="rId20"/>
    <p:sldId id="285" r:id="rId21"/>
    <p:sldId id="286" r:id="rId22"/>
    <p:sldId id="270" r:id="rId23"/>
    <p:sldId id="275" r:id="rId24"/>
    <p:sldId id="273" r:id="rId25"/>
    <p:sldId id="274" r:id="rId26"/>
    <p:sldId id="288" r:id="rId27"/>
    <p:sldId id="287" r:id="rId28"/>
    <p:sldId id="278" r:id="rId29"/>
    <p:sldId id="277" r:id="rId30"/>
    <p:sldId id="279" r:id="rId31"/>
    <p:sldId id="269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43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56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62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78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66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79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59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94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12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36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63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9F8A2-EAFA-4A5F-AA4C-D0294FEC5C3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47FA7-FFA1-427E-A0C1-28B4BF422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56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nformahealthcare.com/loi/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source=psearch&amp;text=%D0%B6%D1%83%D1%80%D0%BD%D0%B0%D0%BB%20%D1%80%D0%BE%D1%81%D1%81%D0%B8%D0%B9%D1%81%D0%BA%D0%B8%D0%B9%20%D1%81%D0%B5%D0%BC%D0%B5%D0%B9%D0%BD%D1%8B%D0%B9%20%D0%B2%D1%80%D0%B0%D1%87&amp;img_url=http://spb.blizko.ru/system/images/product/000/129/546_big.jpg&amp;pos=0&amp;rpt=simage&amp;lr=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Молодой семейный врач в качестве ученого. Реальность или фантастика?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Кафедра семейной медицины</a:t>
            </a:r>
          </a:p>
          <a:p>
            <a:r>
              <a:rPr lang="ru-RU" dirty="0" smtClean="0"/>
              <a:t>СЗГМУ</a:t>
            </a:r>
            <a:r>
              <a:rPr lang="en-US" dirty="0" smtClean="0"/>
              <a:t> </a:t>
            </a:r>
            <a:r>
              <a:rPr lang="ru-RU" dirty="0" smtClean="0"/>
              <a:t>им </a:t>
            </a:r>
            <a:r>
              <a:rPr lang="ru-RU" dirty="0" err="1" smtClean="0"/>
              <a:t>И.И.Мечникова</a:t>
            </a:r>
            <a:endParaRPr lang="ru-RU" dirty="0" smtClean="0"/>
          </a:p>
          <a:p>
            <a:r>
              <a:rPr lang="ru-RU" dirty="0" smtClean="0"/>
              <a:t>Проф. Фролова Е.В.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515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Исследовательские задачи, поставленные </a:t>
            </a:r>
            <a:br>
              <a:rPr lang="ru-RU" dirty="0" smtClean="0"/>
            </a:br>
            <a:r>
              <a:rPr lang="en-US" dirty="0" smtClean="0"/>
              <a:t>EGPRN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913" y="1690688"/>
            <a:ext cx="10910887" cy="48386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1</a:t>
            </a:r>
            <a:r>
              <a:rPr lang="en-US" sz="2000" b="1" dirty="0"/>
              <a:t>. </a:t>
            </a:r>
            <a:r>
              <a:rPr lang="ru-RU" sz="2000" b="1" dirty="0" smtClean="0"/>
              <a:t>Развитие и оценка оригинальных моделей (стратегий) общей практики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2. </a:t>
            </a:r>
            <a:r>
              <a:rPr lang="ru-RU" sz="2000" b="1" dirty="0" smtClean="0"/>
              <a:t>Поддержка сравнительных исследований в популяциях с различным культурным, социальным или географическим контекстом и системами здравоохранения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3. </a:t>
            </a:r>
            <a:r>
              <a:rPr lang="ru-RU" sz="2000" b="1" dirty="0" smtClean="0"/>
              <a:t>Поддерживать и продвигать </a:t>
            </a:r>
            <a:r>
              <a:rPr lang="ru-RU" sz="2000" b="1" dirty="0" err="1" smtClean="0"/>
              <a:t>проспективные</a:t>
            </a:r>
            <a:r>
              <a:rPr lang="ru-RU" sz="2000" b="1" dirty="0" smtClean="0"/>
              <a:t> исследования детерминант различных болезней и прогноза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4. </a:t>
            </a:r>
            <a:r>
              <a:rPr lang="ru-RU" sz="2000" b="1" dirty="0" smtClean="0"/>
              <a:t>Продвигать и поддерживать интервенционные исследования и </a:t>
            </a:r>
            <a:r>
              <a:rPr lang="ru-RU" sz="2000" b="1" dirty="0" err="1" smtClean="0"/>
              <a:t>рандомизированные</a:t>
            </a:r>
            <a:r>
              <a:rPr lang="ru-RU" sz="2000" b="1" dirty="0" smtClean="0"/>
              <a:t> контролируемые испытания, которые принимают во внимание такие аспекты, как предпочтения пациентов, </a:t>
            </a:r>
            <a:r>
              <a:rPr lang="ru-RU" sz="2000" b="1" dirty="0" err="1" smtClean="0"/>
              <a:t>полиморбидность</a:t>
            </a:r>
            <a:r>
              <a:rPr lang="ru-RU" sz="2000" b="1" dirty="0" smtClean="0"/>
              <a:t>, качество жизни, социальную среду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5. </a:t>
            </a:r>
            <a:r>
              <a:rPr lang="ru-RU" sz="2000" b="1" dirty="0" smtClean="0"/>
              <a:t>Поддерживать исследования, нацеленные на диагностические стратегии и принятие решений </a:t>
            </a:r>
            <a:r>
              <a:rPr lang="en-US" sz="2000" b="1" dirty="0" smtClean="0"/>
              <a:t>  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6. </a:t>
            </a:r>
            <a:r>
              <a:rPr lang="ru-RU" sz="2000" b="1" dirty="0" smtClean="0"/>
              <a:t>Продвигать исследования, оценивающие эффективность и эффективность ежедневной клинической практики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7. </a:t>
            </a:r>
            <a:r>
              <a:rPr lang="ru-RU" sz="2000" b="1" dirty="0" smtClean="0"/>
              <a:t>Развивать и обеспечивать надежность инструментов и способов оценки результатов для использования в исследованиях общей практики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65573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514476" y="838200"/>
            <a:ext cx="9009063" cy="509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ru-RU" sz="4000" b="1"/>
              <a:t>Специфика </a:t>
            </a:r>
          </a:p>
          <a:p>
            <a:pPr algn="ctr">
              <a:spcBef>
                <a:spcPct val="20000"/>
              </a:spcBef>
            </a:pPr>
            <a:r>
              <a:rPr lang="ru-RU" altLang="ru-RU" sz="4000" b="1"/>
              <a:t>исследований в ОВП</a:t>
            </a:r>
          </a:p>
          <a:p>
            <a:pPr algn="ctr">
              <a:spcBef>
                <a:spcPct val="20000"/>
              </a:spcBef>
            </a:pPr>
            <a:r>
              <a:rPr lang="ru-RU" altLang="ru-RU" sz="4000" b="1"/>
              <a:t>заключена в </a:t>
            </a:r>
            <a:r>
              <a:rPr lang="ru-RU" altLang="ru-RU" sz="4000" b="1" i="1"/>
              <a:t>проблемах </a:t>
            </a:r>
            <a:r>
              <a:rPr lang="ru-RU" altLang="ru-RU" sz="4000" b="1"/>
              <a:t>этой области, </a:t>
            </a:r>
          </a:p>
          <a:p>
            <a:pPr algn="ctr">
              <a:spcBef>
                <a:spcPct val="20000"/>
              </a:spcBef>
            </a:pPr>
            <a:r>
              <a:rPr lang="ru-RU" altLang="ru-RU" sz="4000" b="1"/>
              <a:t>но не в методах</a:t>
            </a:r>
          </a:p>
          <a:p>
            <a:pPr algn="ctr">
              <a:spcBef>
                <a:spcPct val="20000"/>
              </a:spcBef>
            </a:pPr>
            <a:r>
              <a:rPr lang="ru-RU" altLang="ru-RU" sz="4000" b="1"/>
              <a:t>Проблемы общей практики</a:t>
            </a:r>
          </a:p>
          <a:p>
            <a:pPr algn="ctr">
              <a:spcBef>
                <a:spcPct val="20000"/>
              </a:spcBef>
            </a:pPr>
            <a:r>
              <a:rPr lang="ru-RU" altLang="ru-RU" sz="4000" b="1"/>
              <a:t> не решаются в клинике. </a:t>
            </a:r>
          </a:p>
          <a:p>
            <a:pPr algn="ctr">
              <a:spcBef>
                <a:spcPct val="20000"/>
              </a:spcBef>
            </a:pPr>
            <a:r>
              <a:rPr lang="ru-RU" altLang="ru-RU" sz="4000" b="1"/>
              <a:t>Потому что они там не встречаются…</a:t>
            </a:r>
          </a:p>
        </p:txBody>
      </p:sp>
    </p:spTree>
    <p:extLst>
      <p:ext uri="{BB962C8B-B14F-4D97-AF65-F5344CB8AC3E}">
        <p14:creationId xmlns:p14="http://schemas.microsoft.com/office/powerpoint/2010/main" val="2784497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609600"/>
            <a:ext cx="9144000" cy="5867400"/>
          </a:xfrm>
        </p:spPr>
        <p:txBody>
          <a:bodyPr>
            <a:normAutofit fontScale="90000"/>
          </a:bodyPr>
          <a:lstStyle/>
          <a:p>
            <a:r>
              <a:rPr lang="ru-RU" altLang="ru-RU" sz="4800" b="1" dirty="0"/>
              <a:t>«Ненаучные» данные</a:t>
            </a:r>
            <a:r>
              <a:rPr lang="en-US" altLang="ru-RU" sz="4800" b="1" dirty="0"/>
              <a:t/>
            </a:r>
            <a:br>
              <a:rPr lang="en-US" altLang="ru-RU" sz="4800" b="1" dirty="0"/>
            </a:br>
            <a:r>
              <a:rPr lang="ru-RU" altLang="ru-RU" sz="4800" b="1" dirty="0"/>
              <a:t> -  это боль</a:t>
            </a:r>
            <a:r>
              <a:rPr lang="ru-RU" altLang="ru-RU" sz="4800" b="1" dirty="0" smtClean="0"/>
              <a:t>, стресс</a:t>
            </a:r>
            <a:r>
              <a:rPr lang="ru-RU" altLang="ru-RU" sz="4800" b="1" dirty="0"/>
              <a:t>, беспокойство, радость, страдание, бессонница, страх…</a:t>
            </a:r>
            <a:br>
              <a:rPr lang="ru-RU" altLang="ru-RU" sz="4800" b="1" dirty="0"/>
            </a:br>
            <a:r>
              <a:rPr lang="ru-RU" altLang="ru-RU" sz="4800" b="1" dirty="0"/>
              <a:t>Это отношения врача и пациента, </a:t>
            </a:r>
            <a:br>
              <a:rPr lang="ru-RU" altLang="ru-RU" sz="4800" b="1" dirty="0"/>
            </a:br>
            <a:r>
              <a:rPr lang="ru-RU" altLang="ru-RU" sz="4800" b="1" dirty="0"/>
              <a:t>это проблема семьи и болезни, </a:t>
            </a:r>
            <a:br>
              <a:rPr lang="ru-RU" altLang="ru-RU" sz="4800" b="1" dirty="0"/>
            </a:br>
            <a:r>
              <a:rPr lang="ru-RU" altLang="ru-RU" sz="4800" b="1" dirty="0"/>
              <a:t>это </a:t>
            </a:r>
            <a:r>
              <a:rPr lang="ru-RU" altLang="ru-RU" sz="4800" b="1" dirty="0" smtClean="0"/>
              <a:t>жизнь</a:t>
            </a:r>
            <a:br>
              <a:rPr lang="ru-RU" altLang="ru-RU" sz="4800" b="1" dirty="0" smtClean="0"/>
            </a:br>
            <a:r>
              <a:rPr lang="ru-RU" altLang="ru-RU" sz="4800" b="1" dirty="0" smtClean="0"/>
              <a:t>но это может быть предметом качественного исследования</a:t>
            </a:r>
            <a:endParaRPr lang="ru-RU" alt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468815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Качественные исследования 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Практически не проводятся в России</a:t>
            </a:r>
          </a:p>
          <a:p>
            <a:r>
              <a:rPr lang="ru-RU" sz="3200" b="1" dirty="0" smtClean="0"/>
              <a:t>Имеют собственную методологию, которая практически не изучается</a:t>
            </a:r>
          </a:p>
          <a:p>
            <a:r>
              <a:rPr lang="ru-RU" sz="3200" b="1" dirty="0" smtClean="0"/>
              <a:t>Результаты могут быть очень важными </a:t>
            </a:r>
          </a:p>
          <a:p>
            <a:r>
              <a:rPr lang="ru-RU" sz="3200" b="1" dirty="0" smtClean="0"/>
              <a:t>Не всегда требуют мощного финансирования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167626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История исследовательской работы на кафедре семейной медицины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 1997 года</a:t>
            </a:r>
          </a:p>
          <a:p>
            <a:r>
              <a:rPr lang="ru-RU" sz="3200" b="1" dirty="0" smtClean="0"/>
              <a:t>7 </a:t>
            </a:r>
            <a:r>
              <a:rPr lang="ru-RU" sz="3200" b="1" dirty="0" smtClean="0"/>
              <a:t>ученых- врачей общей практики, защитивших кандидатские диссертации</a:t>
            </a:r>
          </a:p>
          <a:p>
            <a:r>
              <a:rPr lang="ru-RU" sz="3200" b="1" dirty="0" smtClean="0"/>
              <a:t>3 </a:t>
            </a:r>
            <a:r>
              <a:rPr lang="ru-RU" sz="3200" b="1" dirty="0" smtClean="0"/>
              <a:t>готовятся это сделать в ближайшее время</a:t>
            </a:r>
          </a:p>
          <a:p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469571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Темы исследований, выполненных или продолжающихся на кафедре семейной медицины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И.А. Божков- врач общей практики, кандидат, а сейчас доктор медицинских наук (1998)</a:t>
            </a:r>
          </a:p>
          <a:p>
            <a:r>
              <a:rPr lang="ru-RU" dirty="0" smtClean="0"/>
              <a:t>Л.Н. Дегтярева- доцент кафедры, кандидат медицинских наук (1999)</a:t>
            </a:r>
          </a:p>
          <a:p>
            <a:r>
              <a:rPr lang="ru-RU" dirty="0" err="1" smtClean="0"/>
              <a:t>Баймурадов</a:t>
            </a:r>
            <a:r>
              <a:rPr lang="ru-RU" dirty="0" smtClean="0"/>
              <a:t> Ф.У. – кандидат медицинских наук 2002 г.</a:t>
            </a:r>
          </a:p>
          <a:p>
            <a:r>
              <a:rPr lang="ru-RU" dirty="0"/>
              <a:t>И.Е. Моисеева – доцент кафедры, кандидат медицинских наук, </a:t>
            </a:r>
            <a:r>
              <a:rPr lang="ru-RU" dirty="0" smtClean="0"/>
              <a:t>2003</a:t>
            </a:r>
            <a:endParaRPr lang="ru-RU" dirty="0"/>
          </a:p>
          <a:p>
            <a:r>
              <a:rPr lang="ru-RU" dirty="0" err="1"/>
              <a:t>Н.А.Гурина</a:t>
            </a:r>
            <a:r>
              <a:rPr lang="ru-RU" dirty="0"/>
              <a:t> – в прошлом ассистент кафедры, кандидат медицинских </a:t>
            </a:r>
            <a:r>
              <a:rPr lang="ru-RU" dirty="0" smtClean="0"/>
              <a:t>наук 2009</a:t>
            </a:r>
            <a:endParaRPr lang="ru-RU" dirty="0"/>
          </a:p>
          <a:p>
            <a:r>
              <a:rPr lang="ru-RU" dirty="0" err="1" smtClean="0"/>
              <a:t>Е.В.Регушевская</a:t>
            </a:r>
            <a:r>
              <a:rPr lang="ru-RU" dirty="0" smtClean="0"/>
              <a:t>, </a:t>
            </a:r>
            <a:r>
              <a:rPr lang="en-US" dirty="0" err="1" smtClean="0"/>
              <a:t>Phd</a:t>
            </a:r>
            <a:r>
              <a:rPr lang="ru-RU" dirty="0" smtClean="0"/>
              <a:t> Университета </a:t>
            </a:r>
            <a:r>
              <a:rPr lang="ru-RU" dirty="0"/>
              <a:t>Т</a:t>
            </a:r>
            <a:r>
              <a:rPr lang="ru-RU" dirty="0" smtClean="0"/>
              <a:t>ампере 2009</a:t>
            </a:r>
          </a:p>
          <a:p>
            <a:r>
              <a:rPr lang="ru-RU" dirty="0" smtClean="0"/>
              <a:t>А.Н. </a:t>
            </a:r>
            <a:r>
              <a:rPr lang="ru-RU" dirty="0" err="1" smtClean="0"/>
              <a:t>Андрюхин</a:t>
            </a:r>
            <a:r>
              <a:rPr lang="ru-RU" dirty="0" smtClean="0"/>
              <a:t> –кандидат медицинских наук 2013</a:t>
            </a:r>
          </a:p>
        </p:txBody>
      </p:sp>
    </p:spTree>
    <p:extLst>
      <p:ext uri="{BB962C8B-B14F-4D97-AF65-F5344CB8AC3E}">
        <p14:creationId xmlns:p14="http://schemas.microsoft.com/office/powerpoint/2010/main" val="1511421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Продолжают работу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Зеленуха</a:t>
            </a:r>
            <a:r>
              <a:rPr lang="ru-RU" dirty="0" smtClean="0"/>
              <a:t> Д.Н.- врач общей практики</a:t>
            </a:r>
          </a:p>
          <a:p>
            <a:r>
              <a:rPr lang="ru-RU" dirty="0" err="1" smtClean="0"/>
              <a:t>Корыстина</a:t>
            </a:r>
            <a:r>
              <a:rPr lang="ru-RU" dirty="0" smtClean="0"/>
              <a:t> Е.М. – врач общей практики</a:t>
            </a:r>
          </a:p>
          <a:p>
            <a:r>
              <a:rPr lang="ru-RU" dirty="0" smtClean="0"/>
              <a:t>Овакимян К.В.- врач общей практики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917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Научные проекты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7263"/>
            <a:ext cx="10515600" cy="52197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Профилактика сердечно-сосудистых заболеваний – США, Айова; </a:t>
            </a:r>
          </a:p>
          <a:p>
            <a:r>
              <a:rPr lang="ru-RU" dirty="0" smtClean="0"/>
              <a:t>Преподавание общей врачебной практики (Норвегия)</a:t>
            </a:r>
          </a:p>
          <a:p>
            <a:r>
              <a:rPr lang="ru-RU" dirty="0" smtClean="0"/>
              <a:t>Управление качеством оказания помощи в первичной практике ( артериальная гипертензия) Финляндия</a:t>
            </a:r>
          </a:p>
          <a:p>
            <a:r>
              <a:rPr lang="ru-RU" dirty="0" smtClean="0"/>
              <a:t>Социальные детерминанты женского здоровья (Эстония, Финляндия)</a:t>
            </a:r>
          </a:p>
          <a:p>
            <a:r>
              <a:rPr lang="ru-RU" dirty="0" smtClean="0"/>
              <a:t>Сестринский компонент общей практики – Норвегия, Великобритания, США (Айова)</a:t>
            </a:r>
          </a:p>
          <a:p>
            <a:r>
              <a:rPr lang="ru-RU" dirty="0" smtClean="0"/>
              <a:t>Профилактика насилия в семье  – Великобритания</a:t>
            </a:r>
          </a:p>
          <a:p>
            <a:r>
              <a:rPr lang="ru-RU" dirty="0" smtClean="0"/>
              <a:t>Улучшение качества жизни пожилого человека – Бельгия (ХРУСТАЛЬ)</a:t>
            </a:r>
          </a:p>
          <a:p>
            <a:r>
              <a:rPr lang="ru-RU" dirty="0" smtClean="0"/>
              <a:t>Депрессия у пожилых людей – США, Айова</a:t>
            </a:r>
          </a:p>
          <a:p>
            <a:r>
              <a:rPr lang="ru-RU" dirty="0" smtClean="0"/>
              <a:t>Эпидемиология ХОБЛ – Бельгия </a:t>
            </a:r>
            <a:endParaRPr lang="en-US" dirty="0" smtClean="0"/>
          </a:p>
          <a:p>
            <a:r>
              <a:rPr lang="ru-RU" dirty="0" smtClean="0"/>
              <a:t>Опасное употребление алкоголя- Финляндия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700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не фантастика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Научная деятельность молодых врачей общей практики – реальность</a:t>
            </a:r>
          </a:p>
          <a:p>
            <a:r>
              <a:rPr lang="ru-RU" dirty="0" smtClean="0"/>
              <a:t>Какие условия необходимы для этого?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626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Развивать навыки исследователя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8763"/>
            <a:ext cx="10515600" cy="46482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Обучение исследовательским навыкам должно стать неотъемлемой частью общей практики</a:t>
            </a:r>
          </a:p>
          <a:p>
            <a:r>
              <a:rPr lang="ru-RU" sz="2400" b="1" dirty="0" smtClean="0"/>
              <a:t>Врачи-наставники должны обязательно развивать эти навыки у своих подопечных</a:t>
            </a:r>
          </a:p>
          <a:p>
            <a:r>
              <a:rPr lang="ru-RU" sz="2400" b="1" dirty="0" smtClean="0"/>
              <a:t>Считают важным исследовательскую работу ВОП </a:t>
            </a:r>
            <a:r>
              <a:rPr lang="en-US" sz="2400" b="1" dirty="0" smtClean="0"/>
              <a:t>100%</a:t>
            </a:r>
            <a:endParaRPr lang="ru-RU" sz="2400" b="1" dirty="0" smtClean="0"/>
          </a:p>
          <a:p>
            <a:r>
              <a:rPr lang="ru-RU" sz="2400" b="1" dirty="0" smtClean="0"/>
              <a:t>Участвовали ранее в исследовательских проектах </a:t>
            </a:r>
            <a:r>
              <a:rPr lang="en-US" sz="2400" b="1" dirty="0" smtClean="0"/>
              <a:t>33%</a:t>
            </a:r>
            <a:endParaRPr lang="ru-RU" sz="2400" b="1" dirty="0" smtClean="0"/>
          </a:p>
          <a:p>
            <a:r>
              <a:rPr lang="ru-RU" sz="2400" b="1" dirty="0" smtClean="0"/>
              <a:t>Хотят участвовать и далее - </a:t>
            </a:r>
            <a:r>
              <a:rPr lang="en-US" sz="2400" b="1" dirty="0" smtClean="0"/>
              <a:t>33%</a:t>
            </a:r>
            <a:endParaRPr lang="ru-RU" sz="2400" b="1" dirty="0" smtClean="0"/>
          </a:p>
          <a:p>
            <a:r>
              <a:rPr lang="en-US" sz="2400" b="1" dirty="0" smtClean="0"/>
              <a:t> </a:t>
            </a:r>
            <a:r>
              <a:rPr lang="ru-RU" sz="2400" b="1" dirty="0"/>
              <a:t>Х</a:t>
            </a:r>
            <a:r>
              <a:rPr lang="ru-RU" sz="2400" b="1" dirty="0" smtClean="0"/>
              <a:t>отят улучшить исследовательские навыки-</a:t>
            </a:r>
            <a:r>
              <a:rPr lang="en-US" sz="2400" b="1" dirty="0" smtClean="0"/>
              <a:t>53%</a:t>
            </a:r>
            <a:endParaRPr lang="ru-RU" sz="2400" b="1" dirty="0" smtClean="0"/>
          </a:p>
          <a:p>
            <a:r>
              <a:rPr lang="en-US" sz="2400" b="1" dirty="0" smtClean="0"/>
              <a:t> </a:t>
            </a:r>
            <a:r>
              <a:rPr lang="ru-RU" sz="2400" b="1" dirty="0"/>
              <a:t>Х</a:t>
            </a:r>
            <a:r>
              <a:rPr lang="ru-RU" sz="2400" b="1" dirty="0" smtClean="0"/>
              <a:t>отят быть исследователями </a:t>
            </a:r>
            <a:r>
              <a:rPr lang="en-US" sz="2400" b="1" dirty="0" smtClean="0"/>
              <a:t>22%</a:t>
            </a:r>
            <a:endParaRPr lang="en-US" sz="2400" b="1" dirty="0"/>
          </a:p>
          <a:p>
            <a:r>
              <a:rPr lang="en-US" sz="1100" b="1" dirty="0" smtClean="0"/>
              <a:t>General </a:t>
            </a:r>
            <a:r>
              <a:rPr lang="en-US" sz="1100" b="1" dirty="0"/>
              <a:t>practice research and research skill needs Attitudes of GP </a:t>
            </a:r>
            <a:r>
              <a:rPr lang="en-US" sz="1100" b="1" dirty="0" smtClean="0"/>
              <a:t>supervisors</a:t>
            </a:r>
            <a:r>
              <a:rPr lang="ru-RU" sz="1100" b="1" dirty="0" smtClean="0"/>
              <a:t> </a:t>
            </a:r>
            <a:r>
              <a:rPr lang="en-US" sz="1100" b="1" dirty="0" smtClean="0"/>
              <a:t>Jan </a:t>
            </a:r>
            <a:r>
              <a:rPr lang="en-US" sz="1100" b="1" dirty="0" err="1"/>
              <a:t>Gartlan</a:t>
            </a:r>
            <a:r>
              <a:rPr lang="en-US" sz="1100" b="1" dirty="0"/>
              <a:t> et al</a:t>
            </a:r>
            <a:r>
              <a:rPr lang="en-US" sz="1100" b="1" dirty="0" smtClean="0"/>
              <a:t>.</a:t>
            </a:r>
            <a:endParaRPr lang="ru-RU" sz="1100" b="1" dirty="0" smtClean="0"/>
          </a:p>
          <a:p>
            <a:r>
              <a:rPr lang="en-US" sz="1100" b="1" dirty="0" smtClean="0"/>
              <a:t> </a:t>
            </a:r>
            <a:r>
              <a:rPr lang="en-US" sz="1100" b="1" dirty="0"/>
              <a:t>Australian Family Physician Vol. 35, No. 12, December 2006  1005</a:t>
            </a:r>
            <a:endParaRPr lang="ru-RU" sz="1100" b="1" dirty="0"/>
          </a:p>
          <a:p>
            <a:endParaRPr lang="en-US" sz="900" dirty="0" smtClean="0"/>
          </a:p>
          <a:p>
            <a:endParaRPr lang="en-US" sz="900" dirty="0"/>
          </a:p>
          <a:p>
            <a:endParaRPr lang="en-US" sz="900" dirty="0" smtClean="0"/>
          </a:p>
          <a:p>
            <a:endParaRPr lang="en-US" sz="900" dirty="0"/>
          </a:p>
          <a:p>
            <a:endParaRPr lang="en-US" sz="900" dirty="0" smtClean="0"/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75113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</a:t>
            </a:r>
            <a:r>
              <a:rPr lang="ru-RU" dirty="0" smtClean="0"/>
              <a:t>Закон </a:t>
            </a:r>
            <a:r>
              <a:rPr lang="ru-RU" dirty="0" smtClean="0"/>
              <a:t>о науке и научной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деятельности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350" y="0"/>
            <a:ext cx="2905125" cy="2905125"/>
          </a:xfrm>
        </p:spPr>
      </p:pic>
      <p:sp>
        <p:nvSpPr>
          <p:cNvPr id="5" name="TextBox 4"/>
          <p:cNvSpPr txBox="1"/>
          <p:nvPr/>
        </p:nvSpPr>
        <p:spPr>
          <a:xfrm>
            <a:off x="1128713" y="3629025"/>
            <a:ext cx="1027960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Научным работником (исследователем) </a:t>
            </a:r>
            <a:endParaRPr lang="ru-RU" sz="2800" dirty="0" smtClean="0"/>
          </a:p>
          <a:p>
            <a:r>
              <a:rPr lang="ru-RU" sz="2800" dirty="0" smtClean="0"/>
              <a:t>является </a:t>
            </a:r>
            <a:r>
              <a:rPr lang="ru-RU" sz="2800" dirty="0"/>
              <a:t>гражданин, обладающий </a:t>
            </a:r>
            <a:r>
              <a:rPr lang="ru-RU" sz="2800" dirty="0" smtClean="0"/>
              <a:t>необходимой  </a:t>
            </a:r>
            <a:r>
              <a:rPr lang="ru-RU" sz="2800" dirty="0"/>
              <a:t>квалификацией </a:t>
            </a:r>
            <a:endParaRPr lang="ru-RU" sz="2800" dirty="0" smtClean="0"/>
          </a:p>
          <a:p>
            <a:r>
              <a:rPr lang="ru-RU" sz="2800" dirty="0" smtClean="0"/>
              <a:t>и </a:t>
            </a:r>
            <a:r>
              <a:rPr lang="ru-RU" sz="2800" dirty="0"/>
              <a:t>профессионально занимающийся </a:t>
            </a:r>
            <a:r>
              <a:rPr lang="ru-RU" sz="2800" dirty="0" smtClean="0"/>
              <a:t>научной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и (или) научно-технической </a:t>
            </a:r>
            <a:r>
              <a:rPr lang="ru-RU" sz="2800" dirty="0" smtClean="0"/>
              <a:t>деятельностью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47507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отношений, знаний и навыков исследователей у резидентов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ru-RU" sz="2400" dirty="0" smtClean="0"/>
          </a:p>
          <a:p>
            <a:r>
              <a:rPr lang="ru-RU" dirty="0" smtClean="0"/>
              <a:t>Опрос резидентов об их отношениях к исследованиям и исследовательских навыках</a:t>
            </a:r>
          </a:p>
          <a:p>
            <a:r>
              <a:rPr lang="ru-RU" dirty="0" smtClean="0"/>
              <a:t>Необходим тренинг исследовательских навыков как обязательная часть программы в клинической ординатуре</a:t>
            </a:r>
          </a:p>
          <a:p>
            <a:endParaRPr lang="ru-RU" dirty="0" smtClean="0"/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en-US" sz="2400" b="1" dirty="0"/>
              <a:t>BMC Medical Education (2001) 1:1 http://www.biomedcentral.com/1472-6920/1/1</a:t>
            </a:r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781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Клинические рекомендации необходимы. А исследовательские навыки?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Семейные врачи имеют множество идей о необходимости развивать собственные клинические рекомендации</a:t>
            </a:r>
          </a:p>
          <a:p>
            <a:r>
              <a:rPr lang="ru-RU" dirty="0" smtClean="0"/>
              <a:t>Однако они расходятся во мнении о необходимости тренировки исследовательских навыков</a:t>
            </a:r>
          </a:p>
          <a:p>
            <a:r>
              <a:rPr lang="ru-RU" dirty="0" smtClean="0"/>
              <a:t>Только треть опрошенных считала, что такое обучение необходимо</a:t>
            </a:r>
          </a:p>
          <a:p>
            <a:r>
              <a:rPr lang="ru-RU" dirty="0" smtClean="0"/>
              <a:t>Только четверть опрошенных нуждалась в подобном обучении ( с их точки зрения)</a:t>
            </a:r>
          </a:p>
          <a:p>
            <a:r>
              <a:rPr lang="en-US" sz="1800" b="1" dirty="0"/>
              <a:t>Family physicians’ attitudes toward education in research skills during residency Natalie Leahy </a:t>
            </a:r>
            <a:endParaRPr lang="ru-RU" sz="1800" b="1" dirty="0" smtClean="0"/>
          </a:p>
          <a:p>
            <a:r>
              <a:rPr lang="en-US" sz="1800" b="1" dirty="0" smtClean="0"/>
              <a:t>Can</a:t>
            </a:r>
            <a:r>
              <a:rPr lang="en-US" sz="1800" b="1" dirty="0"/>
              <a:t>	</a:t>
            </a:r>
            <a:r>
              <a:rPr lang="en-US" sz="1800" b="1" dirty="0" err="1"/>
              <a:t>Fam</a:t>
            </a:r>
            <a:r>
              <a:rPr lang="en-US" sz="1800" b="1" dirty="0"/>
              <a:t>	Physician	2008;54:413-4.e1-5</a:t>
            </a:r>
          </a:p>
          <a:p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558043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Опрос на </a:t>
            </a:r>
            <a:r>
              <a:rPr lang="ru-RU" b="1" dirty="0" smtClean="0"/>
              <a:t>кафедре семейной медицины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Основной исполнитель- клинический ординатор 2 года Павел </a:t>
            </a:r>
            <a:r>
              <a:rPr lang="ru-RU" b="1" dirty="0" err="1" smtClean="0"/>
              <a:t>Филинюк</a:t>
            </a:r>
            <a:endParaRPr lang="ru-RU" b="1" dirty="0" smtClean="0"/>
          </a:p>
          <a:p>
            <a:r>
              <a:rPr lang="ru-RU" b="1" dirty="0" smtClean="0"/>
              <a:t>Консультанты: доцент А. К. Лебедев, бывший аспирант к.м.н. </a:t>
            </a:r>
            <a:r>
              <a:rPr lang="ru-RU" b="1" dirty="0" err="1" smtClean="0"/>
              <a:t>Таджибаев</a:t>
            </a:r>
            <a:r>
              <a:rPr lang="ru-RU" b="1" dirty="0" smtClean="0"/>
              <a:t> П.Д </a:t>
            </a:r>
          </a:p>
          <a:p>
            <a:r>
              <a:rPr lang="ru-RU" b="1" dirty="0" smtClean="0"/>
              <a:t>Респонденты: студенты, обучавшиеся на кафедре в течение 2013-2014 года и клинические ординаторы первого и второго года</a:t>
            </a:r>
          </a:p>
          <a:p>
            <a:r>
              <a:rPr lang="ru-RU" b="1" dirty="0" smtClean="0"/>
              <a:t>Выборка сплошная, всего в опросе приняли участие 208 человек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34533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Основной вопрос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Хотят ли студенты и клинические ординаторы заниматься наукой в будущем?</a:t>
            </a:r>
          </a:p>
          <a:p>
            <a:r>
              <a:rPr lang="ru-RU" b="1" dirty="0" smtClean="0"/>
              <a:t>И если нет, то почему?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23231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Некоторые результаты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Большинство  респондентов – 78,8%- были в возрасте 22-25 лет, </a:t>
            </a:r>
          </a:p>
          <a:p>
            <a:r>
              <a:rPr lang="ru-RU" b="1" dirty="0" smtClean="0"/>
              <a:t>50,7% респондентов – женщины</a:t>
            </a:r>
          </a:p>
          <a:p>
            <a:r>
              <a:rPr lang="ru-RU" b="1" dirty="0" smtClean="0"/>
              <a:t>62,6 % имеют собственный источник доходов, но только 10,3 % им удовлетворены</a:t>
            </a:r>
          </a:p>
          <a:p>
            <a:r>
              <a:rPr lang="ru-RU" b="1" dirty="0" smtClean="0"/>
              <a:t>70,4 % считают </a:t>
            </a:r>
            <a:r>
              <a:rPr lang="ru-RU" b="1" dirty="0"/>
              <a:t>наиболее интересными областями научного знания  клинические </a:t>
            </a:r>
            <a:r>
              <a:rPr lang="ru-RU" b="1" dirty="0" smtClean="0"/>
              <a:t>дисциплины</a:t>
            </a:r>
          </a:p>
          <a:p>
            <a:r>
              <a:rPr lang="ru-RU" b="1" dirty="0" smtClean="0"/>
              <a:t>27,1 % </a:t>
            </a:r>
            <a:r>
              <a:rPr lang="ru-RU" b="1" dirty="0"/>
              <a:t>не читают научную </a:t>
            </a:r>
            <a:r>
              <a:rPr lang="ru-RU" b="1" dirty="0" smtClean="0"/>
              <a:t>литературу</a:t>
            </a:r>
          </a:p>
          <a:p>
            <a:r>
              <a:rPr lang="ru-RU" b="1" dirty="0" smtClean="0"/>
              <a:t>31,5 % предпочитают </a:t>
            </a:r>
            <a:r>
              <a:rPr lang="ru-RU" b="1" dirty="0"/>
              <a:t>научные и медицинские </a:t>
            </a:r>
            <a:r>
              <a:rPr lang="ru-RU" b="1" dirty="0" smtClean="0"/>
              <a:t>журналы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16127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Некоторые результаты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51,2 % участвуют в работе СНО</a:t>
            </a:r>
          </a:p>
          <a:p>
            <a:r>
              <a:rPr lang="ru-RU" b="1" dirty="0" smtClean="0"/>
              <a:t>29,6 % </a:t>
            </a:r>
            <a:r>
              <a:rPr lang="ru-RU" b="1" dirty="0"/>
              <a:t>имеют собственные научные </a:t>
            </a:r>
            <a:r>
              <a:rPr lang="ru-RU" b="1" dirty="0" smtClean="0"/>
              <a:t>публикации</a:t>
            </a:r>
          </a:p>
          <a:p>
            <a:r>
              <a:rPr lang="ru-RU" sz="3600" b="1" dirty="0" smtClean="0"/>
              <a:t>Но только 43,8% (или целых 43,8% ?) </a:t>
            </a:r>
            <a:r>
              <a:rPr lang="ru-RU" sz="3600" b="1" dirty="0"/>
              <a:t>собираются в будущем профессионально заниматься наукой</a:t>
            </a:r>
          </a:p>
        </p:txBody>
      </p:sp>
    </p:spTree>
    <p:extLst>
      <p:ext uri="{BB962C8B-B14F-4D97-AF65-F5344CB8AC3E}">
        <p14:creationId xmlns:p14="http://schemas.microsoft.com/office/powerpoint/2010/main" val="1900013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респондентов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Зарплата </a:t>
            </a:r>
            <a:r>
              <a:rPr lang="ru-RU" sz="3600" dirty="0"/>
              <a:t>научного работника в РФ не соответствует сложности и престижности этой специальности (88,1</a:t>
            </a:r>
            <a:r>
              <a:rPr lang="ru-RU" sz="3600" dirty="0" smtClean="0"/>
              <a:t>%)</a:t>
            </a:r>
          </a:p>
          <a:p>
            <a:r>
              <a:rPr lang="ru-RU" sz="3600" dirty="0" smtClean="0"/>
              <a:t>Уровень </a:t>
            </a:r>
            <a:r>
              <a:rPr lang="ru-RU" sz="3600" dirty="0"/>
              <a:t>российской науки не соответствует уровню зарубежной (87,2</a:t>
            </a:r>
            <a:r>
              <a:rPr lang="ru-RU" sz="3600" dirty="0" smtClean="0"/>
              <a:t>%)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004755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85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Ответы респондентов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156739"/>
              </p:ext>
            </p:extLst>
          </p:nvPr>
        </p:nvGraphicFramePr>
        <p:xfrm>
          <a:off x="466725" y="152400"/>
          <a:ext cx="10377488" cy="67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1053"/>
                <a:gridCol w="3440362"/>
                <a:gridCol w="2646073"/>
              </a:tblGrid>
              <a:tr h="11270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Собираются</a:t>
                      </a:r>
                      <a:r>
                        <a:rPr lang="ru-RU" sz="2000" baseline="0" dirty="0" smtClean="0"/>
                        <a:t> заниматься наукой в будущем</a:t>
                      </a:r>
                      <a:endParaRPr lang="ru-RU" sz="20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Не собираются заниматься наукой в будущем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64693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Хотели бы заниматься наукой за границей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65,7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33,8</a:t>
                      </a:r>
                      <a:endParaRPr lang="ru-RU" sz="2000" b="1" dirty="0"/>
                    </a:p>
                  </a:txBody>
                  <a:tcPr/>
                </a:tc>
              </a:tr>
              <a:tr h="664693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Хотели бы, чтобы их дети в будущем занимались наукой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68,7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29,3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</a:tr>
              <a:tr h="664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Считают, что заниматься наукой престижно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51,0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44,4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</a:tr>
              <a:tr h="953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Считают, что занятие наукой должно приносить высокий материальный доход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81,8%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16,2%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</a:tr>
              <a:tr h="953691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Нуждаются в дополнительной информации о подготовке научных кадров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51,0%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46,5%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</a:tr>
              <a:tr h="66469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Имеют опыт работы в СНО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52,5%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42,9%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</a:tr>
              <a:tr h="66469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Имеют собственные публикации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65,2%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29,8%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446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«</a:t>
            </a:r>
            <a:r>
              <a:rPr lang="ru-RU" dirty="0"/>
              <a:t>Что мешает заниматься научной деятельностью</a:t>
            </a:r>
            <a:r>
              <a:rPr lang="ru-RU" dirty="0" smtClean="0"/>
              <a:t>?»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9,4%-нехватка </a:t>
            </a:r>
            <a:r>
              <a:rPr lang="ru-RU" sz="3200" dirty="0" smtClean="0"/>
              <a:t>времени</a:t>
            </a:r>
          </a:p>
          <a:p>
            <a:r>
              <a:rPr lang="ru-RU" sz="3200" dirty="0" smtClean="0"/>
              <a:t>6,4</a:t>
            </a:r>
            <a:r>
              <a:rPr lang="ru-RU" sz="3200" dirty="0"/>
              <a:t>%-незаинтересованность государства в поддержке </a:t>
            </a:r>
            <a:r>
              <a:rPr lang="ru-RU" sz="3200" dirty="0" smtClean="0"/>
              <a:t>ученых</a:t>
            </a:r>
          </a:p>
          <a:p>
            <a:r>
              <a:rPr lang="ru-RU" sz="3200" dirty="0" smtClean="0"/>
              <a:t>5,9</a:t>
            </a:r>
            <a:r>
              <a:rPr lang="ru-RU" sz="3200" dirty="0"/>
              <a:t>%-финансовые трудности</a:t>
            </a:r>
          </a:p>
        </p:txBody>
      </p:sp>
    </p:spTree>
    <p:extLst>
      <p:ext uri="{BB962C8B-B14F-4D97-AF65-F5344CB8AC3E}">
        <p14:creationId xmlns:p14="http://schemas.microsoft.com/office/powerpoint/2010/main" val="3964433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«Что необходимо изменить для привлечения врачей в науку?»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25,6</a:t>
            </a:r>
            <a:r>
              <a:rPr lang="ru-RU" sz="3200" dirty="0"/>
              <a:t>%-</a:t>
            </a:r>
            <a:r>
              <a:rPr lang="ru-RU" sz="3200" dirty="0" smtClean="0"/>
              <a:t>повысить зарплату </a:t>
            </a:r>
            <a:r>
              <a:rPr lang="ru-RU" sz="3200" dirty="0"/>
              <a:t>научных </a:t>
            </a:r>
            <a:r>
              <a:rPr lang="ru-RU" sz="3200" dirty="0" smtClean="0"/>
              <a:t>сотрудников, </a:t>
            </a:r>
            <a:endParaRPr lang="ru-RU" sz="3200" dirty="0" smtClean="0"/>
          </a:p>
          <a:p>
            <a:r>
              <a:rPr lang="ru-RU" sz="3200" dirty="0" smtClean="0"/>
              <a:t> </a:t>
            </a:r>
            <a:r>
              <a:rPr lang="ru-RU" sz="3200" dirty="0" smtClean="0"/>
              <a:t>улучшить обеспеченность </a:t>
            </a:r>
            <a:r>
              <a:rPr lang="ru-RU" sz="3200" dirty="0"/>
              <a:t>необходимым научным </a:t>
            </a:r>
            <a:r>
              <a:rPr lang="ru-RU" sz="3200" dirty="0" smtClean="0"/>
              <a:t>оборудованием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расширить возможность </a:t>
            </a:r>
            <a:r>
              <a:rPr lang="ru-RU" sz="3200" dirty="0"/>
              <a:t>долгосрочного международного сотрудничества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28638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«молодой ученый»?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Молодой ученый - </a:t>
            </a:r>
            <a:r>
              <a:rPr lang="ru-RU" dirty="0" smtClean="0"/>
              <a:t> </a:t>
            </a:r>
            <a:r>
              <a:rPr lang="ru-RU" dirty="0"/>
              <a:t>его возраст не должен превышать </a:t>
            </a:r>
            <a:endParaRPr lang="ru-RU" dirty="0" smtClean="0"/>
          </a:p>
          <a:p>
            <a:r>
              <a:rPr lang="ru-RU" dirty="0" smtClean="0"/>
              <a:t>35 </a:t>
            </a:r>
            <a:r>
              <a:rPr lang="ru-RU" dirty="0"/>
              <a:t>лет (для кандидатов наук) или 40 лет (для докторов наук</a:t>
            </a:r>
            <a:r>
              <a:rPr lang="ru-RU" dirty="0" smtClean="0"/>
              <a:t>)</a:t>
            </a:r>
          </a:p>
          <a:p>
            <a:r>
              <a:rPr lang="ru-RU" b="1" dirty="0"/>
              <a:t>Молодой ученый может быть признан участником Программы</a:t>
            </a:r>
            <a:r>
              <a:rPr lang="ru-RU" dirty="0"/>
              <a:t>:</a:t>
            </a:r>
          </a:p>
          <a:p>
            <a:r>
              <a:rPr lang="ru-RU" dirty="0"/>
              <a:t>- если его возраст не превышает 35 лет (для кандидатов наук) или 40 лет (для докторов наук); </a:t>
            </a:r>
          </a:p>
          <a:p>
            <a:r>
              <a:rPr lang="ru-RU" dirty="0"/>
              <a:t>- если он работает в </a:t>
            </a:r>
            <a:r>
              <a:rPr lang="ru-RU" b="1" dirty="0"/>
              <a:t>научной организации научным работником </a:t>
            </a:r>
            <a:r>
              <a:rPr lang="ru-RU" dirty="0"/>
              <a:t>и его общий стаж работы научным работником составляет </a:t>
            </a:r>
            <a:r>
              <a:rPr lang="ru-RU" b="1" dirty="0"/>
              <a:t>не менее 5 лет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049" y="-154150"/>
            <a:ext cx="2047875" cy="245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977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«</a:t>
            </a:r>
            <a:r>
              <a:rPr lang="ru-RU" dirty="0"/>
              <a:t>Что привлекает в занятии научной </a:t>
            </a:r>
            <a:r>
              <a:rPr lang="ru-RU" dirty="0" smtClean="0"/>
              <a:t>деятельностью?»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600" b="1" dirty="0"/>
              <a:t>10,8% перспектива работы за рубежом</a:t>
            </a:r>
            <a:br>
              <a:rPr lang="ru-RU" sz="3600" b="1" dirty="0"/>
            </a:br>
            <a:r>
              <a:rPr lang="ru-RU" sz="3600" b="1" dirty="0"/>
              <a:t>10,3%-творческий характер работы</a:t>
            </a:r>
            <a:br>
              <a:rPr lang="ru-RU" sz="3600" b="1" dirty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8326738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Талантливых молодых клинических ординаторов, желавших заниматься наукой было и есть немало</a:t>
            </a:r>
          </a:p>
          <a:p>
            <a:r>
              <a:rPr lang="ru-RU" dirty="0" smtClean="0"/>
              <a:t>Недостаточно развита система подготовки научных кадров</a:t>
            </a:r>
          </a:p>
          <a:p>
            <a:r>
              <a:rPr lang="ru-RU" dirty="0" smtClean="0"/>
              <a:t>Проблемы со знанием статистики, научно-доказательной медицины, эпидемиологии</a:t>
            </a:r>
          </a:p>
          <a:p>
            <a:r>
              <a:rPr lang="ru-RU" dirty="0" smtClean="0"/>
              <a:t>Огромная проблема со знанием языка</a:t>
            </a:r>
          </a:p>
          <a:p>
            <a:r>
              <a:rPr lang="ru-RU" dirty="0" smtClean="0"/>
              <a:t>Только за последние несколько лет улучшился доступ к научной литературе достойного уровня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39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altLang="ru-RU" b="1"/>
              <a:t>Что такое научная специальность?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4114800"/>
          </a:xfrm>
        </p:spPr>
        <p:txBody>
          <a:bodyPr/>
          <a:lstStyle/>
          <a:p>
            <a:r>
              <a:rPr lang="ru-RU" altLang="ru-RU" b="1" dirty="0" smtClean="0">
                <a:cs typeface="Times New Roman" panose="02020603050405020304" pitchFamily="18" charset="0"/>
              </a:rPr>
              <a:t>Включает </a:t>
            </a:r>
            <a:r>
              <a:rPr lang="ru-RU" altLang="ru-RU" b="1" dirty="0">
                <a:cs typeface="Times New Roman" panose="02020603050405020304" pitchFamily="18" charset="0"/>
              </a:rPr>
              <a:t>такие </a:t>
            </a:r>
            <a:r>
              <a:rPr lang="ru-RU" altLang="ru-RU" b="1" dirty="0" smtClean="0">
                <a:cs typeface="Times New Roman" panose="02020603050405020304" pitchFamily="18" charset="0"/>
              </a:rPr>
              <a:t>понятия, </a:t>
            </a:r>
            <a:r>
              <a:rPr lang="ru-RU" altLang="ru-RU" b="1" dirty="0">
                <a:cs typeface="Times New Roman" panose="02020603050405020304" pitchFamily="18" charset="0"/>
              </a:rPr>
              <a:t>как </a:t>
            </a:r>
            <a:r>
              <a:rPr lang="ru-RU" altLang="ru-RU" b="1" i="1" dirty="0">
                <a:cs typeface="Times New Roman" panose="02020603050405020304" pitchFamily="18" charset="0"/>
              </a:rPr>
              <a:t>кафедра, школа, специальная периодика, профессионализм исследователей </a:t>
            </a:r>
            <a:endParaRPr lang="ru-RU" altLang="ru-RU" b="1" i="1" dirty="0"/>
          </a:p>
          <a:p>
            <a:r>
              <a:rPr lang="ru-RU" altLang="ru-RU" b="1" dirty="0">
                <a:cs typeface="Times New Roman" panose="02020603050405020304" pitchFamily="18" charset="0"/>
              </a:rPr>
              <a:t>По принципам научной дисциплины строится </a:t>
            </a:r>
            <a:r>
              <a:rPr lang="ru-RU" altLang="ru-RU" b="1" i="1" dirty="0">
                <a:cs typeface="Times New Roman" panose="02020603050405020304" pitchFamily="18" charset="0"/>
              </a:rPr>
              <a:t>организация знания</a:t>
            </a:r>
            <a:r>
              <a:rPr lang="ru-RU" altLang="ru-RU" b="1" dirty="0">
                <a:cs typeface="Times New Roman" panose="02020603050405020304" pitchFamily="18" charset="0"/>
              </a:rPr>
              <a:t> и система подготовки специалистов</a:t>
            </a:r>
            <a:endParaRPr lang="ru-RU" altLang="ru-RU" b="1" dirty="0"/>
          </a:p>
          <a:p>
            <a:r>
              <a:rPr lang="ru-RU" altLang="ru-RU" b="1" dirty="0"/>
              <a:t>Любая научная дисциплина развивается, только проводя научные исследования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4" y="3514724"/>
            <a:ext cx="2633664" cy="263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974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Научная специальность семейная медицина – общая врачебная практика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Не существует в номенклатуре научных специальностей</a:t>
            </a:r>
          </a:p>
          <a:p>
            <a:r>
              <a:rPr lang="ru-RU" b="1" dirty="0" smtClean="0"/>
              <a:t>Существует предмет специальности, требующей научных исследований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1065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JGP News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93674"/>
            <a:ext cx="4529138" cy="546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im0-tub-ru.yandex.net/i?id=80480084-4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302" y="365125"/>
            <a:ext cx="2919086" cy="390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8166" y="261937"/>
            <a:ext cx="2248472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19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174751" y="712788"/>
            <a:ext cx="961707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4800" b="1" dirty="0"/>
              <a:t>Существуют ли  </a:t>
            </a:r>
            <a:r>
              <a:rPr lang="ru-RU" altLang="ru-RU" sz="4800" b="1" dirty="0" smtClean="0"/>
              <a:t>специфические для общей практики области</a:t>
            </a:r>
            <a:endParaRPr lang="ru-RU" altLang="ru-RU" sz="4800" b="1" dirty="0"/>
          </a:p>
          <a:p>
            <a:pPr algn="ctr"/>
            <a:r>
              <a:rPr lang="ru-RU" altLang="ru-RU" sz="4800" b="1" dirty="0"/>
              <a:t>исследовательской</a:t>
            </a:r>
          </a:p>
          <a:p>
            <a:pPr algn="ctr"/>
            <a:r>
              <a:rPr lang="ru-RU" altLang="ru-RU" sz="4800" b="1" dirty="0"/>
              <a:t> </a:t>
            </a:r>
            <a:r>
              <a:rPr lang="ru-RU" altLang="ru-RU" sz="4800" b="1" dirty="0" smtClean="0"/>
              <a:t>деятельности?</a:t>
            </a:r>
            <a:endParaRPr lang="ru-RU" alt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19170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1143000"/>
          </a:xfrm>
        </p:spPr>
        <p:txBody>
          <a:bodyPr/>
          <a:lstStyle/>
          <a:p>
            <a:r>
              <a:rPr lang="ru-RU" altLang="ru-RU" sz="3600" b="1"/>
              <a:t>Примеры научно-исследовательских тем для общей практики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4478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ru-RU" altLang="ru-RU" b="1"/>
              <a:t>Наиболее частые поводы обращений в общую практику, прогноз течения заболеваний, распространенность состояний в амбулаторной стадии</a:t>
            </a:r>
          </a:p>
          <a:p>
            <a:r>
              <a:rPr lang="ru-RU" altLang="ru-RU" b="1"/>
              <a:t>Эффективность скрининга и профилактических мер </a:t>
            </a:r>
          </a:p>
          <a:p>
            <a:r>
              <a:rPr lang="ru-RU" altLang="ru-RU" b="1"/>
              <a:t>Критерии и способы оценки качества </a:t>
            </a:r>
          </a:p>
          <a:p>
            <a:r>
              <a:rPr lang="ru-RU" altLang="ru-RU" b="1"/>
              <a:t>Развитие стандартов диагностики и лечения</a:t>
            </a:r>
          </a:p>
          <a:p>
            <a:r>
              <a:rPr lang="ru-RU" altLang="ru-RU" b="1"/>
              <a:t>Сотрудничество с другими специалистами</a:t>
            </a:r>
          </a:p>
          <a:p>
            <a:r>
              <a:rPr lang="ru-RU" altLang="ru-RU" b="1"/>
              <a:t>Развитие сестринского компонента общей практики</a:t>
            </a:r>
          </a:p>
        </p:txBody>
      </p:sp>
    </p:spTree>
    <p:extLst>
      <p:ext uri="{BB962C8B-B14F-4D97-AF65-F5344CB8AC3E}">
        <p14:creationId xmlns:p14="http://schemas.microsoft.com/office/powerpoint/2010/main" val="419170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1143000"/>
          </a:xfrm>
        </p:spPr>
        <p:txBody>
          <a:bodyPr/>
          <a:lstStyle/>
          <a:p>
            <a:r>
              <a:rPr lang="ru-RU" altLang="ru-RU" sz="3200" b="1"/>
              <a:t>Примеры научно-исследовательских тем для общей практики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1525" y="1143000"/>
            <a:ext cx="10701338" cy="5410200"/>
          </a:xfrm>
        </p:spPr>
        <p:txBody>
          <a:bodyPr/>
          <a:lstStyle/>
          <a:p>
            <a:r>
              <a:rPr lang="ru-RU" altLang="ru-RU" b="1" dirty="0"/>
              <a:t>Гериатрический пациент, психосоциальные и клинические особенности </a:t>
            </a:r>
          </a:p>
          <a:p>
            <a:r>
              <a:rPr lang="ru-RU" altLang="ru-RU" b="1" dirty="0"/>
              <a:t>Отношения врач- пациент, семейные особенности, поведенческие проблемы, отношение семьи к болезни, значение социальной поддержки и влияние ее на развитие заболеваний</a:t>
            </a:r>
          </a:p>
          <a:p>
            <a:r>
              <a:rPr lang="ru-RU" altLang="ru-RU" b="1" dirty="0"/>
              <a:t>Организационные проблемы общей практики</a:t>
            </a:r>
          </a:p>
          <a:p>
            <a:r>
              <a:rPr lang="ru-RU" altLang="ru-RU" b="1" dirty="0"/>
              <a:t>Проблемы обучения врачей и персонала  </a:t>
            </a:r>
          </a:p>
        </p:txBody>
      </p:sp>
    </p:spTree>
    <p:extLst>
      <p:ext uri="{BB962C8B-B14F-4D97-AF65-F5344CB8AC3E}">
        <p14:creationId xmlns:p14="http://schemas.microsoft.com/office/powerpoint/2010/main" val="2223106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1227</Words>
  <Application>Microsoft Office PowerPoint</Application>
  <PresentationFormat>Широкоэкранный</PresentationFormat>
  <Paragraphs>183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Тема Office</vt:lpstr>
      <vt:lpstr>Молодой семейный врач в качестве ученого. Реальность или фантастика?</vt:lpstr>
      <vt:lpstr>                Закон о науке и научной                     деятельности</vt:lpstr>
      <vt:lpstr>Что такое «молодой ученый»?</vt:lpstr>
      <vt:lpstr>Что такое научная специальность?</vt:lpstr>
      <vt:lpstr>Научная специальность семейная медицина – общая врачебная практика</vt:lpstr>
      <vt:lpstr>Презентация PowerPoint</vt:lpstr>
      <vt:lpstr>Презентация PowerPoint</vt:lpstr>
      <vt:lpstr>Примеры научно-исследовательских тем для общей практики</vt:lpstr>
      <vt:lpstr>Примеры научно-исследовательских тем для общей практики</vt:lpstr>
      <vt:lpstr>Исследовательские задачи, поставленные  EGPRN</vt:lpstr>
      <vt:lpstr>Презентация PowerPoint</vt:lpstr>
      <vt:lpstr>«Ненаучные» данные  -  это боль, стресс, беспокойство, радость, страдание, бессонница, страх… Это отношения врача и пациента,  это проблема семьи и болезни,  это жизнь но это может быть предметом качественного исследования</vt:lpstr>
      <vt:lpstr>Качественные исследования </vt:lpstr>
      <vt:lpstr>История исследовательской работы на кафедре семейной медицины</vt:lpstr>
      <vt:lpstr>Темы исследований, выполненных или продолжающихся на кафедре семейной медицины</vt:lpstr>
      <vt:lpstr>Продолжают работу</vt:lpstr>
      <vt:lpstr>Научные проекты</vt:lpstr>
      <vt:lpstr>Это не фантастика </vt:lpstr>
      <vt:lpstr>Развивать навыки исследователя</vt:lpstr>
      <vt:lpstr>Оценка отношений, знаний и навыков исследователей у резидентов</vt:lpstr>
      <vt:lpstr>Клинические рекомендации необходимы. А исследовательские навыки? </vt:lpstr>
      <vt:lpstr>Опрос на кафедре семейной медицины</vt:lpstr>
      <vt:lpstr>Основной вопрос</vt:lpstr>
      <vt:lpstr>Некоторые результаты</vt:lpstr>
      <vt:lpstr>Некоторые результаты </vt:lpstr>
      <vt:lpstr>Ответы респондентов</vt:lpstr>
      <vt:lpstr>Ответы респондентов</vt:lpstr>
      <vt:lpstr>   «Что мешает заниматься научной деятельностью?»  </vt:lpstr>
      <vt:lpstr>«Что необходимо изменить для привлечения врачей в науку?»  </vt:lpstr>
      <vt:lpstr>«Что привлекает в занятии научной деятельностью?»</vt:lpstr>
      <vt:lpstr>Заключение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Молодой врач общей практики – исследователь. Реальность или фантастика?</dc:title>
  <dc:creator>Елена Фролова</dc:creator>
  <cp:lastModifiedBy>Елена Фролова</cp:lastModifiedBy>
  <cp:revision>28</cp:revision>
  <dcterms:created xsi:type="dcterms:W3CDTF">2014-05-14T15:03:55Z</dcterms:created>
  <dcterms:modified xsi:type="dcterms:W3CDTF">2014-05-26T18:41:28Z</dcterms:modified>
</cp:coreProperties>
</file>