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9" r:id="rId9"/>
    <p:sldId id="294" r:id="rId10"/>
    <p:sldId id="295" r:id="rId11"/>
    <p:sldId id="296" r:id="rId12"/>
    <p:sldId id="297" r:id="rId13"/>
    <p:sldId id="298" r:id="rId14"/>
    <p:sldId id="299" r:id="rId15"/>
    <p:sldId id="305" r:id="rId16"/>
    <p:sldId id="306" r:id="rId17"/>
    <p:sldId id="307" r:id="rId18"/>
    <p:sldId id="303" r:id="rId19"/>
    <p:sldId id="30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0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49BB7-956F-4545-AE6D-698684CB88DE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DCA9F-D798-485C-A149-2E01A6DE0C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02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8308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913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o-vector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05662" y="147028"/>
            <a:ext cx="6923112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Meet the speakers: Sergey </a:t>
            </a:r>
            <a:r>
              <a:rPr lang="en-US" sz="2800" dirty="0" err="1" smtClean="0"/>
              <a:t>Adonin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512171" y="919876"/>
            <a:ext cx="6742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Age: 31</a:t>
            </a:r>
            <a:br>
              <a:rPr lang="en-US" dirty="0" smtClean="0"/>
            </a:br>
            <a:r>
              <a:rPr lang="en-US" dirty="0" smtClean="0"/>
              <a:t>Novosibirsk State University (Dipl. 2009</a:t>
            </a:r>
            <a:r>
              <a:rPr lang="ru-RU" dirty="0" smtClean="0"/>
              <a:t>), </a:t>
            </a:r>
            <a:r>
              <a:rPr lang="en-US" dirty="0" smtClean="0"/>
              <a:t>chemistry</a:t>
            </a:r>
          </a:p>
          <a:p>
            <a:pPr algn="ctr"/>
            <a:r>
              <a:rPr lang="en-US" dirty="0" err="1"/>
              <a:t>Ph,D</a:t>
            </a:r>
            <a:r>
              <a:rPr lang="en-US" dirty="0"/>
              <a:t>. in inorganic chemistry (19.</a:t>
            </a:r>
            <a:r>
              <a:rPr lang="ru-RU" dirty="0"/>
              <a:t>12.2012</a:t>
            </a:r>
            <a:r>
              <a:rPr lang="en-US" dirty="0"/>
              <a:t>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73973" y="1844824"/>
            <a:ext cx="78700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Nikolaev</a:t>
            </a:r>
            <a:r>
              <a:rPr lang="en-US" b="1" dirty="0" smtClean="0"/>
              <a:t> Institute of Inorganic Chemistry </a:t>
            </a:r>
            <a:r>
              <a:rPr lang="en-US" dirty="0" smtClean="0"/>
              <a:t>(</a:t>
            </a:r>
            <a:r>
              <a:rPr lang="en-US" dirty="0"/>
              <a:t>S</a:t>
            </a:r>
            <a:r>
              <a:rPr lang="en-US" dirty="0" smtClean="0"/>
              <a:t>iberian branch of Russian Academy of Sciences)</a:t>
            </a:r>
          </a:p>
          <a:p>
            <a:r>
              <a:rPr lang="en-US" dirty="0" smtClean="0"/>
              <a:t>Current position: senior research fellow</a:t>
            </a:r>
          </a:p>
          <a:p>
            <a:r>
              <a:rPr lang="en-US" b="1" dirty="0" smtClean="0"/>
              <a:t>Novosibirsk State University</a:t>
            </a:r>
          </a:p>
          <a:p>
            <a:r>
              <a:rPr lang="en-US" dirty="0" smtClean="0"/>
              <a:t>Current position: lecturer (basic chemistry, course for foreign students in English)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91608" y="1375217"/>
            <a:ext cx="6845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31241" y="3328355"/>
            <a:ext cx="6845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Publications (Scopus): 58</a:t>
            </a:r>
            <a:r>
              <a:rPr lang="en-US" dirty="0" smtClean="0"/>
              <a:t>            </a:t>
            </a:r>
            <a:r>
              <a:rPr lang="en-US" b="1" dirty="0" smtClean="0"/>
              <a:t>H-index: </a:t>
            </a:r>
            <a:r>
              <a:rPr lang="en-US" dirty="0" smtClean="0"/>
              <a:t>12</a:t>
            </a:r>
          </a:p>
          <a:p>
            <a:pPr algn="ctr"/>
            <a:r>
              <a:rPr lang="en-US" b="1" dirty="0" smtClean="0"/>
              <a:t>Highest</a:t>
            </a:r>
            <a:r>
              <a:rPr lang="ru-RU" b="1" dirty="0" smtClean="0"/>
              <a:t> </a:t>
            </a:r>
            <a:r>
              <a:rPr lang="en-US" b="1" dirty="0" smtClean="0"/>
              <a:t>IF</a:t>
            </a:r>
            <a:r>
              <a:rPr lang="ru-RU" b="1" dirty="0" smtClean="0"/>
              <a:t>: </a:t>
            </a:r>
            <a:r>
              <a:rPr lang="en-US" dirty="0" smtClean="0"/>
              <a:t>21</a:t>
            </a:r>
            <a:r>
              <a:rPr lang="ru-RU" dirty="0" smtClean="0"/>
              <a:t>.</a:t>
            </a:r>
            <a:r>
              <a:rPr lang="en-US" dirty="0" smtClean="0"/>
              <a:t>875</a:t>
            </a:r>
            <a:r>
              <a:rPr lang="ru-RU" dirty="0" smtClean="0"/>
              <a:t> (</a:t>
            </a:r>
            <a:r>
              <a:rPr lang="en-US" dirty="0" smtClean="0"/>
              <a:t>Advanced Energy Materials</a:t>
            </a:r>
            <a:r>
              <a:rPr lang="ru-RU" dirty="0" smtClean="0"/>
              <a:t>)</a:t>
            </a:r>
            <a:endParaRPr lang="ru-RU" sz="2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3752"/>
            <a:ext cx="2087140" cy="5883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16541" y="4731434"/>
            <a:ext cx="7309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Reaxys</a:t>
            </a:r>
            <a:r>
              <a:rPr lang="en-US" dirty="0" smtClean="0"/>
              <a:t> Ph.D.</a:t>
            </a:r>
            <a:r>
              <a:rPr lang="ru-RU" dirty="0" smtClean="0"/>
              <a:t> </a:t>
            </a:r>
            <a:r>
              <a:rPr lang="en-US" dirty="0" smtClean="0"/>
              <a:t>Prize finalist (2013)</a:t>
            </a:r>
            <a:br>
              <a:rPr lang="en-US" dirty="0" smtClean="0"/>
            </a:br>
            <a:r>
              <a:rPr lang="en-US" dirty="0" smtClean="0"/>
              <a:t>(international award for the best publication in chemistry)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23" y="5909056"/>
            <a:ext cx="828739" cy="8174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54826" y="6045992"/>
            <a:ext cx="736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Academia </a:t>
            </a:r>
            <a:r>
              <a:rPr lang="en-US" dirty="0" err="1" smtClean="0"/>
              <a:t>Europaea</a:t>
            </a:r>
            <a:r>
              <a:rPr lang="en-US" dirty="0" smtClean="0"/>
              <a:t> Prize for young scientists </a:t>
            </a:r>
            <a:r>
              <a:rPr lang="ru-RU" dirty="0" smtClean="0"/>
              <a:t> (2013)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273972" y="4027746"/>
            <a:ext cx="7763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Scholarship of President for Russia  for young researchers</a:t>
            </a:r>
            <a:r>
              <a:rPr lang="ru-RU" dirty="0" smtClean="0"/>
              <a:t> (2012-2014, 2016-</a:t>
            </a:r>
            <a:r>
              <a:rPr lang="en-US" dirty="0" smtClean="0"/>
              <a:t>present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52" y="1916832"/>
            <a:ext cx="1013477" cy="87505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65"/>
          <a:stretch/>
        </p:blipFill>
        <p:spPr>
          <a:xfrm>
            <a:off x="178877" y="1015986"/>
            <a:ext cx="1019152" cy="5040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" y="5310713"/>
            <a:ext cx="1720235" cy="59834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377644" y="5402115"/>
            <a:ext cx="469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Haldor</a:t>
            </a:r>
            <a:r>
              <a:rPr lang="en-US" dirty="0" smtClean="0"/>
              <a:t> </a:t>
            </a:r>
            <a:r>
              <a:rPr lang="en-US" dirty="0" err="1" smtClean="0"/>
              <a:t>Topsoe</a:t>
            </a:r>
            <a:r>
              <a:rPr lang="en-US" dirty="0" smtClean="0"/>
              <a:t> Scholarship (Denmark, </a:t>
            </a:r>
            <a:r>
              <a:rPr lang="ru-RU" dirty="0" smtClean="0"/>
              <a:t>2010)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3" t="31417" r="27486" b="25815"/>
          <a:stretch/>
        </p:blipFill>
        <p:spPr>
          <a:xfrm>
            <a:off x="7590290" y="76832"/>
            <a:ext cx="1329115" cy="168608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2555776" y="6575498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ScienceDirect</a:t>
            </a:r>
            <a:r>
              <a:rPr lang="en-US" sz="1200" dirty="0" smtClean="0"/>
              <a:t> Journals and Books are now available nationwide!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625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455795" y="4462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Sciencedirect</a:t>
            </a:r>
            <a:r>
              <a:rPr lang="en-US" sz="3200" dirty="0" smtClean="0"/>
              <a:t>: how it helps?</a:t>
            </a:r>
            <a:endParaRPr lang="ru-RU" sz="32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4" b="7508"/>
          <a:stretch/>
        </p:blipFill>
        <p:spPr>
          <a:xfrm>
            <a:off x="-3883" y="1700808"/>
            <a:ext cx="9144000" cy="43070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7840" y="83671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User-friendly interface</a:t>
            </a:r>
          </a:p>
          <a:p>
            <a:pPr algn="ctr"/>
            <a:r>
              <a:rPr lang="en-US" dirty="0" smtClean="0"/>
              <a:t>Search is very similar to Scopus</a:t>
            </a:r>
          </a:p>
          <a:p>
            <a:pPr algn="ctr"/>
            <a:r>
              <a:rPr lang="en-US" dirty="0" smtClean="0"/>
              <a:t>Articles can be downloaded (PDF), read online or imported into </a:t>
            </a:r>
            <a:r>
              <a:rPr lang="en-US" dirty="0" err="1" smtClean="0"/>
              <a:t>Mendeley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111" y="602162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*Usually, we do not give this as a presentation. Instead, we demonstrate SD features in a “live” mode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6575498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ScienceDirect</a:t>
            </a:r>
            <a:r>
              <a:rPr lang="en-US" sz="1200" dirty="0" smtClean="0"/>
              <a:t> Journals and Books are now available nationwide!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3219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Working with references</a:t>
            </a:r>
            <a:r>
              <a:rPr lang="ru-RU" sz="5400" dirty="0" smtClean="0"/>
              <a:t>: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useful tools</a:t>
            </a:r>
            <a:endParaRPr lang="ru-RU" sz="5400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6575498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ScienceDirect</a:t>
            </a:r>
            <a:r>
              <a:rPr lang="en-US" sz="1200" dirty="0" smtClean="0"/>
              <a:t> Journals and Books are now available nationwide!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63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008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Stages of working with literature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83768" y="836712"/>
            <a:ext cx="63367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Search</a:t>
            </a:r>
            <a:endParaRPr lang="ru-RU" sz="2000" dirty="0"/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/>
              <a:t>b</a:t>
            </a:r>
            <a:r>
              <a:rPr lang="en-US" sz="2000" dirty="0" smtClean="0"/>
              <a:t>ibliographic data</a:t>
            </a:r>
            <a:endParaRPr lang="ru-RU" sz="2000" dirty="0"/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/>
              <a:t>f</a:t>
            </a:r>
            <a:r>
              <a:rPr lang="en-US" sz="2000" dirty="0" smtClean="0"/>
              <a:t>ull text</a:t>
            </a:r>
            <a:endParaRPr lang="ru-RU" sz="2000" dirty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endParaRPr lang="ru-RU" sz="2000" dirty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Cataloging</a:t>
            </a:r>
            <a:endParaRPr lang="ru-RU" sz="2000" dirty="0"/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saving the search results for future use</a:t>
            </a:r>
            <a:endParaRPr lang="ru-RU" sz="2000" dirty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endParaRPr lang="ru-RU" sz="2000" dirty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endParaRPr lang="en-US" sz="2000" dirty="0" smtClean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Use</a:t>
            </a:r>
            <a:endParaRPr lang="ru-RU" sz="2000" dirty="0"/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Quick search for a certain information</a:t>
            </a:r>
            <a:endParaRPr lang="ru-RU" sz="2000" dirty="0"/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Citing during writing of your own documents</a:t>
            </a:r>
            <a:endParaRPr lang="ru-RU" sz="2000" dirty="0"/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Compiling bibliography, list of publications</a:t>
            </a:r>
            <a:endParaRPr lang="ru-RU" sz="2000" dirty="0"/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endParaRPr lang="ru-RU" sz="2000" dirty="0" smtClean="0"/>
          </a:p>
        </p:txBody>
      </p:sp>
      <p:pic>
        <p:nvPicPr>
          <p:cNvPr id="3" name="Picture 2" descr="http://seobravo.ru/wp-content/uploads/2014/12/Poisk-po-blog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4" y="692696"/>
            <a:ext cx="1625288" cy="16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xn--80apfmrmcq.xn--p1ai/images/Katalo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5" y="2493441"/>
            <a:ext cx="1871663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habrastorage.org/storage/habraeffect/d4/f9/d4f92dffcb5dfcdae4bf94bd16597ff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5" y="4523555"/>
            <a:ext cx="2137415" cy="192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555776" y="6575498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ScienceDirect</a:t>
            </a:r>
            <a:r>
              <a:rPr lang="en-US" sz="1200" dirty="0" smtClean="0"/>
              <a:t> Journals and Books are now available nationwide!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395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4696"/>
            <a:ext cx="8229600" cy="648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Item (with PDF) found</a:t>
            </a:r>
            <a:r>
              <a:rPr lang="ru-RU" sz="3200" dirty="0" smtClean="0"/>
              <a:t>. </a:t>
            </a:r>
            <a:r>
              <a:rPr lang="en-US" sz="3200" dirty="0" smtClean="0"/>
              <a:t>What next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20688"/>
            <a:ext cx="8496944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During search you mainly use a browser.</a:t>
            </a:r>
            <a:br>
              <a:rPr lang="en-US" sz="2000" dirty="0" smtClean="0"/>
            </a:br>
            <a:r>
              <a:rPr lang="en-US" sz="2000" dirty="0" smtClean="0"/>
              <a:t>Afterwards you need special tools</a:t>
            </a:r>
            <a:endParaRPr lang="ru-RU" sz="2000" dirty="0" smtClean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Main functions</a:t>
            </a:r>
            <a:r>
              <a:rPr lang="ru-RU" sz="2400" dirty="0" smtClean="0"/>
              <a:t>: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to save search results</a:t>
            </a:r>
            <a:r>
              <a:rPr lang="ru-RU" sz="2000" dirty="0" smtClean="0"/>
              <a:t> (</a:t>
            </a:r>
            <a:r>
              <a:rPr lang="en-US" sz="2000" dirty="0" smtClean="0"/>
              <a:t>everything that can be used in the future</a:t>
            </a:r>
            <a:r>
              <a:rPr lang="ru-RU" sz="2000" dirty="0" smtClean="0"/>
              <a:t>)</a:t>
            </a:r>
            <a:endParaRPr lang="ru-RU" sz="2000" dirty="0"/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to find the required document </a:t>
            </a:r>
            <a:r>
              <a:rPr lang="ru-RU" sz="2000" dirty="0" smtClean="0"/>
              <a:t>(</a:t>
            </a:r>
            <a:r>
              <a:rPr lang="en-US" sz="2000" dirty="0" smtClean="0"/>
              <a:t>search through the bibliographic details or through the full text</a:t>
            </a:r>
            <a:r>
              <a:rPr lang="ru-RU" sz="2000" dirty="0" smtClean="0"/>
              <a:t>)</a:t>
            </a:r>
            <a:endParaRPr lang="ru-RU" sz="2000" dirty="0"/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to create publications list or bibliography based on the selected items in any required format</a:t>
            </a:r>
            <a:endParaRPr lang="ru-RU" sz="2000" dirty="0"/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to conveniently cite items inside a word processing software when writing your own papers, reports, etc.</a:t>
            </a:r>
            <a:endParaRPr lang="ru-RU" sz="2000" dirty="0" smtClean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General requirements:</a:t>
            </a:r>
            <a:endParaRPr lang="ru-RU" sz="2400" dirty="0" smtClean="0"/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support for many types of items</a:t>
            </a:r>
            <a:r>
              <a:rPr lang="ru-RU" sz="2000" dirty="0" smtClean="0"/>
              <a:t> (</a:t>
            </a:r>
            <a:r>
              <a:rPr lang="en-US" sz="2000" dirty="0" smtClean="0"/>
              <a:t>books, book chapters, journal papers, web links, dissertations, unpublished, etc.</a:t>
            </a:r>
            <a:r>
              <a:rPr lang="ru-RU" sz="2000" dirty="0" smtClean="0"/>
              <a:t>)</a:t>
            </a:r>
            <a:endParaRPr lang="ru-RU" sz="2000" dirty="0"/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minimal number of mouse clicks/keystrokes</a:t>
            </a:r>
            <a:endParaRPr lang="ru-RU" sz="2000" dirty="0"/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do not repeat identical actions (automate where possible)</a:t>
            </a:r>
            <a:endParaRPr lang="ru-RU" sz="2000" dirty="0"/>
          </a:p>
        </p:txBody>
      </p:sp>
      <p:pic>
        <p:nvPicPr>
          <p:cNvPr id="7" name="Picture 10" descr="&amp;Kcy;&amp;acy;&amp;rcy;&amp;tcy;&amp;icy;&amp;ncy;&amp;kcy;&amp;icy; &amp;pcy;&amp;ocy; &amp;zcy;&amp;acy;&amp;pcy;&amp;rcy;&amp;ocy;&amp;scy;&amp;ucy; &amp;mcy;&amp;ocy;&amp;lcy;&amp;ocy;&amp;tcy;&amp;ocy;&amp;k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25" y="620688"/>
            <a:ext cx="1309507" cy="115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555776" y="6575498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ScienceDirect</a:t>
            </a:r>
            <a:r>
              <a:rPr lang="en-US" sz="1200" dirty="0" smtClean="0"/>
              <a:t> Journals and Books are now available nationwide!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79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64807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Mendeley</a:t>
            </a:r>
            <a:r>
              <a:rPr lang="en-US" sz="3200" dirty="0"/>
              <a:t> </a:t>
            </a:r>
            <a:r>
              <a:rPr lang="en-US" sz="3200" dirty="0" smtClean="0"/>
              <a:t>– a powerful bibliography manager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48" y="2852936"/>
            <a:ext cx="7344816" cy="3833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90872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 components: “</a:t>
            </a:r>
            <a:r>
              <a:rPr lang="en-US" dirty="0" err="1" smtClean="0"/>
              <a:t>Mendeley</a:t>
            </a:r>
            <a:r>
              <a:rPr lang="en-US" dirty="0" smtClean="0"/>
              <a:t> Desktop” (software which should be installed), browser plugins, web cloud and MS Word (or other text editor) plugin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of the features are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Fully automated generation of reference list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34888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Step 1: install </a:t>
            </a:r>
            <a:r>
              <a:rPr lang="en-US" dirty="0" err="1" smtClean="0"/>
              <a:t>Mendeley</a:t>
            </a:r>
            <a:r>
              <a:rPr lang="en-US" dirty="0" smtClean="0"/>
              <a:t> Desktop and create an account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6575498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ScienceDirect</a:t>
            </a:r>
            <a:r>
              <a:rPr lang="en-US" sz="1200" dirty="0" smtClean="0"/>
              <a:t> Journals and Books are now available nationwide!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838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64807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Mendeley</a:t>
            </a:r>
            <a:r>
              <a:rPr lang="en-US" sz="3200" dirty="0"/>
              <a:t> </a:t>
            </a:r>
            <a:r>
              <a:rPr lang="en-US" sz="3200" dirty="0" smtClean="0"/>
              <a:t>– a powerful bibliography manager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76470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Step 2: find what you would like to cite (in Scopus or in Web)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0"/>
            <a:ext cx="9144000" cy="49149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676456" y="2046179"/>
            <a:ext cx="360040" cy="302702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 flipV="1">
            <a:off x="8388424" y="1628800"/>
            <a:ext cx="468052" cy="4501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8295480" y="2573288"/>
            <a:ext cx="669008" cy="360039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8388424" y="1628800"/>
            <a:ext cx="266528" cy="915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04048" y="1326702"/>
            <a:ext cx="437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the data you need in two clicks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555776" y="6575498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ScienceDirect</a:t>
            </a:r>
            <a:r>
              <a:rPr lang="en-US" sz="1200" dirty="0" smtClean="0"/>
              <a:t> Journals and Books are now available nationwide!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091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64807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Mendeley</a:t>
            </a:r>
            <a:r>
              <a:rPr lang="en-US" sz="3200" dirty="0"/>
              <a:t> </a:t>
            </a:r>
            <a:r>
              <a:rPr lang="en-US" sz="3200" dirty="0" smtClean="0"/>
              <a:t>– a powerful bibliography manager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76470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Step 3: synchronize with cloud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56" y="1700808"/>
            <a:ext cx="7344816" cy="3833762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 flipV="1">
            <a:off x="2087724" y="1134036"/>
            <a:ext cx="1548172" cy="79185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544" y="587727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feature allows working with your collection in any location with internet access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6575498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ScienceDirect</a:t>
            </a:r>
            <a:r>
              <a:rPr lang="en-US" sz="1200" dirty="0" smtClean="0"/>
              <a:t> Journals and Books are now available nationwide!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350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64807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Mendeley</a:t>
            </a:r>
            <a:r>
              <a:rPr lang="en-US" sz="3200" dirty="0"/>
              <a:t> </a:t>
            </a:r>
            <a:r>
              <a:rPr lang="en-US" sz="3200" dirty="0" smtClean="0"/>
              <a:t>– a powerful bibliography manager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98789" y="1172347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Step 4: insert reference and apply the required style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71" y="2132856"/>
            <a:ext cx="9144000" cy="2142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465313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is the most time-saving technology, especially when working with the texts with many references (books, reviews, big regular papers)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555776" y="6575498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ScienceDirect</a:t>
            </a:r>
            <a:r>
              <a:rPr lang="en-US" sz="1200" dirty="0" smtClean="0"/>
              <a:t> Journals and Books are now available nationwide!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032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ra.net.tr/wp-content/uploads/2013/10/domai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692696"/>
            <a:ext cx="2273829" cy="170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0086" y="27532"/>
            <a:ext cx="8928773" cy="6480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 gathered a </a:t>
            </a:r>
            <a:r>
              <a:rPr lang="en-US" sz="3200" dirty="0"/>
              <a:t>large </a:t>
            </a:r>
            <a:r>
              <a:rPr lang="en-US" sz="3200" dirty="0" smtClean="0"/>
              <a:t>literature database </a:t>
            </a:r>
            <a:r>
              <a:rPr lang="ru-RU" sz="3200" dirty="0" smtClean="0"/>
              <a:t>– </a:t>
            </a:r>
            <a:r>
              <a:rPr lang="en-US" sz="3200" dirty="0" smtClean="0"/>
              <a:t>share it</a:t>
            </a:r>
            <a:endParaRPr lang="ru-RU" sz="3200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51720" y="876190"/>
            <a:ext cx="698477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781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 pitchFamily="18" charset="2"/>
              </a:rPr>
              <a:t>Many of the describe tools have web-components</a:t>
            </a:r>
            <a:endParaRPr lang="ru-RU" sz="2400" dirty="0" smtClean="0">
              <a:sym typeface="Symbol" pitchFamily="18" charset="2"/>
            </a:endParaRPr>
          </a:p>
          <a:p>
            <a:pPr marL="27781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sym typeface="Symbol" pitchFamily="18" charset="2"/>
            </a:endParaRPr>
          </a:p>
          <a:p>
            <a:pPr marL="27781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ym typeface="Symbol" pitchFamily="18" charset="2"/>
            </a:endParaRPr>
          </a:p>
          <a:p>
            <a:pPr marL="27781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ym typeface="Symbol" pitchFamily="18" charset="2"/>
            </a:endParaRPr>
          </a:p>
          <a:p>
            <a:pPr marL="27781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 pitchFamily="18" charset="2"/>
              </a:rPr>
              <a:t>You can synchronize the database</a:t>
            </a:r>
            <a:br>
              <a:rPr lang="en-US" sz="2400" dirty="0" smtClean="0">
                <a:sym typeface="Symbol" pitchFamily="18" charset="2"/>
              </a:rPr>
            </a:br>
            <a:r>
              <a:rPr lang="en-US" sz="2400" dirty="0" smtClean="0">
                <a:sym typeface="Symbol" pitchFamily="18" charset="2"/>
              </a:rPr>
              <a:t>between different devices</a:t>
            </a:r>
            <a:endParaRPr lang="ru-RU" sz="2400" dirty="0" smtClean="0">
              <a:sym typeface="Symbol" pitchFamily="18" charset="2"/>
            </a:endParaRPr>
          </a:p>
          <a:p>
            <a:pPr marL="27781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sym typeface="Symbol" pitchFamily="18" charset="2"/>
            </a:endParaRPr>
          </a:p>
          <a:p>
            <a:pPr marL="27781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ym typeface="Symbol" pitchFamily="18" charset="2"/>
            </a:endParaRPr>
          </a:p>
          <a:p>
            <a:pPr marL="27781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 pitchFamily="18" charset="2"/>
              </a:rPr>
              <a:t>Or you can share the whole database </a:t>
            </a:r>
            <a:r>
              <a:rPr lang="en-US" sz="2400" dirty="0">
                <a:sym typeface="Symbol" pitchFamily="18" charset="2"/>
              </a:rPr>
              <a:t>with </a:t>
            </a:r>
            <a:r>
              <a:rPr lang="en-US" sz="2400" dirty="0" smtClean="0">
                <a:sym typeface="Symbol" pitchFamily="18" charset="2"/>
              </a:rPr>
              <a:t>others (</a:t>
            </a:r>
            <a:r>
              <a:rPr lang="en-US" sz="2400" dirty="0">
                <a:sym typeface="Symbol" pitchFamily="18" charset="2"/>
              </a:rPr>
              <a:t>online)</a:t>
            </a:r>
            <a:endParaRPr lang="ru-RU" sz="2400" dirty="0" smtClean="0">
              <a:sym typeface="Symbol" pitchFamily="18" charset="2"/>
            </a:endParaRPr>
          </a:p>
          <a:p>
            <a:pPr marL="735012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Symbol" pitchFamily="18" charset="2"/>
              </a:rPr>
              <a:t>Useful for collaboration</a:t>
            </a:r>
            <a:endParaRPr lang="ru-RU" sz="2000" dirty="0" smtClean="0">
              <a:sym typeface="Symbol" pitchFamily="18" charset="2"/>
            </a:endParaRPr>
          </a:p>
          <a:p>
            <a:pPr marL="735012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Symbol" pitchFamily="18" charset="2"/>
              </a:rPr>
              <a:t>As demonstration of one of your results</a:t>
            </a:r>
            <a:endParaRPr lang="ru-RU" sz="2000" dirty="0" smtClean="0">
              <a:sym typeface="Symbol" pitchFamily="18" charset="2"/>
            </a:endParaRPr>
          </a:p>
          <a:p>
            <a:pPr indent="-7938" algn="ctr">
              <a:spcAft>
                <a:spcPts val="600"/>
              </a:spcAft>
            </a:pPr>
            <a:r>
              <a:rPr lang="en-US" sz="2000" i="1" dirty="0" smtClean="0">
                <a:sym typeface="Symbol" pitchFamily="18" charset="2"/>
              </a:rPr>
              <a:t/>
            </a:r>
            <a:br>
              <a:rPr lang="en-US" sz="2000" i="1" dirty="0" smtClean="0">
                <a:sym typeface="Symbol" pitchFamily="18" charset="2"/>
              </a:rPr>
            </a:br>
            <a:endParaRPr lang="en-US" sz="2400" dirty="0" smtClean="0">
              <a:sym typeface="Symbol" pitchFamily="18" charset="2"/>
            </a:endParaRPr>
          </a:p>
        </p:txBody>
      </p:sp>
      <p:pic>
        <p:nvPicPr>
          <p:cNvPr id="7" name="Picture 8" descr="http://icons.iconarchive.com/icons/icons8/windows-8/512/Very-Basic-Share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1" y="4725144"/>
            <a:ext cx="126875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1.iconbird.com/ico/0912/RadiumNeue/w256h2561348762222Syn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" y="2398068"/>
            <a:ext cx="1853579" cy="185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555776" y="6575498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ScienceDirect</a:t>
            </a:r>
            <a:r>
              <a:rPr lang="en-US" sz="1200" dirty="0" smtClean="0"/>
              <a:t> Journals and Books are now available nationwide!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82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www.eco-vector.com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Sergey </a:t>
            </a:r>
            <a:r>
              <a:rPr lang="en-US" dirty="0" err="1" smtClean="0"/>
              <a:t>Adonin</a:t>
            </a:r>
            <a:r>
              <a:rPr lang="en-US" dirty="0" smtClean="0"/>
              <a:t>: FB, VK</a:t>
            </a:r>
          </a:p>
        </p:txBody>
      </p:sp>
    </p:spTree>
    <p:extLst>
      <p:ext uri="{BB962C8B-B14F-4D97-AF65-F5344CB8AC3E}">
        <p14:creationId xmlns:p14="http://schemas.microsoft.com/office/powerpoint/2010/main" val="23325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308610" algn="ctr" rtl="0">
              <a:spcBef>
                <a:spcPts val="0"/>
              </a:spcBef>
              <a:buClr>
                <a:schemeClr val="dk1"/>
              </a:buClr>
              <a:buSzPct val="99183"/>
              <a:buFont typeface="Calibri"/>
              <a:buNone/>
            </a:pPr>
            <a:r>
              <a:rPr lang="en-US" sz="4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 algorithms for papers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6575498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ScienceDirect</a:t>
            </a:r>
            <a:r>
              <a:rPr lang="en-US" sz="1200" dirty="0" smtClean="0"/>
              <a:t> Journals and Books are now available nationwide!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022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67544" y="44624"/>
            <a:ext cx="8229600" cy="6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32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search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2195736" y="908720"/>
            <a:ext cx="6840760" cy="2400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 as any search in the internet, but using several fields:</a:t>
            </a:r>
          </a:p>
          <a:p>
            <a:pPr marL="342900" marR="0" lvl="1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</a:t>
            </a:r>
          </a:p>
          <a:p>
            <a:pPr marL="342900" marR="0" lvl="1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authors</a:t>
            </a:r>
          </a:p>
          <a:p>
            <a:pPr marL="342900" marR="0" lvl="1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journals</a:t>
            </a:r>
          </a:p>
          <a:p>
            <a:pPr marL="342900" marR="0" lvl="1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dates</a:t>
            </a: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Specialized engines allow one to do it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conveniently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980728"/>
            <a:ext cx="1510807" cy="110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Google Schola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2891512"/>
            <a:ext cx="1706877" cy="68093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/>
          <p:nvPr/>
        </p:nvSpPr>
        <p:spPr>
          <a:xfrm>
            <a:off x="251520" y="3918535"/>
            <a:ext cx="8640960" cy="2682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usually is searched for inside a title, an abstract, and keywords</a:t>
            </a:r>
          </a:p>
          <a:p>
            <a:pPr marL="342900" marR="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Well-established terms, abbreviations</a:t>
            </a:r>
          </a:p>
          <a:p>
            <a:pPr marL="342900" marR="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Names of study objects and methods</a:t>
            </a:r>
          </a:p>
          <a:p>
            <a:pPr marL="342900" marR="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Synonyms and analogues –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comes with experience of searching and reading of papers</a:t>
            </a:r>
          </a:p>
          <a:p>
            <a:pPr marL="342900" marR="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Various complex combinations</a:t>
            </a:r>
          </a:p>
          <a:p>
            <a:pPr marL="1346200" marR="0" lvl="0" indent="-1003300" algn="l" rtl="0">
              <a:spcBef>
                <a:spcPts val="20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Topic=("discrete dipole*" OR "coupled dipole* method*" OR "coupled dipole* approximation*" OR CEMD)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5">
            <a:alphaModFix/>
          </a:blip>
          <a:srcRect r="44360"/>
          <a:stretch/>
        </p:blipFill>
        <p:spPr>
          <a:xfrm>
            <a:off x="316313" y="2048058"/>
            <a:ext cx="1654250" cy="80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555776" y="6575498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ScienceDirect</a:t>
            </a:r>
            <a:r>
              <a:rPr lang="en-US" sz="1200" dirty="0" smtClean="0"/>
              <a:t> Journals and Books are now available nationwide!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6995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Scopus?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124744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Great coverage: journals (over 21000), books, conference proceedings and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Strict selection procedure: Scopus team aims indexing only the best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User-friendly search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Great range of tools for 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Available in most of Russian state organizations involved in R&amp;D activities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4944"/>
            <a:ext cx="7807424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6575498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ScienceDirect</a:t>
            </a:r>
            <a:r>
              <a:rPr lang="en-US" sz="1200" dirty="0" smtClean="0"/>
              <a:t> Journals and Books are now available nationwide!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010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32"/>
            <a:ext cx="9144000" cy="450173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Scopus – primary search results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5750" y="1352532"/>
            <a:ext cx="504056" cy="306652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8" idx="7"/>
          </p:cNvCxnSpPr>
          <p:nvPr/>
        </p:nvCxnSpPr>
        <p:spPr>
          <a:xfrm flipV="1">
            <a:off x="505989" y="1124744"/>
            <a:ext cx="393603" cy="2726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5709" y="894923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Number of records</a:t>
            </a:r>
            <a:endParaRPr lang="ru-RU" sz="1400" dirty="0"/>
          </a:p>
        </p:txBody>
      </p:sp>
      <p:sp>
        <p:nvSpPr>
          <p:cNvPr id="12" name="Овал 11"/>
          <p:cNvSpPr/>
          <p:nvPr/>
        </p:nvSpPr>
        <p:spPr>
          <a:xfrm>
            <a:off x="7668344" y="2420888"/>
            <a:ext cx="1368152" cy="306652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8532440" y="1247274"/>
            <a:ext cx="0" cy="11736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84168" y="939497"/>
            <a:ext cx="3491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Sorting by date, number of citations </a:t>
            </a:r>
            <a:r>
              <a:rPr lang="en-US" sz="1400" dirty="0" err="1" smtClean="0"/>
              <a:t>etc</a:t>
            </a:r>
            <a:endParaRPr lang="ru-RU" sz="1400" dirty="0"/>
          </a:p>
        </p:txBody>
      </p:sp>
      <p:sp>
        <p:nvSpPr>
          <p:cNvPr id="16" name="Овал 15"/>
          <p:cNvSpPr/>
          <p:nvPr/>
        </p:nvSpPr>
        <p:spPr>
          <a:xfrm>
            <a:off x="46696" y="2711906"/>
            <a:ext cx="780887" cy="306652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774798" y="1230397"/>
            <a:ext cx="2285034" cy="15416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59832" y="889458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Additional refining of results</a:t>
            </a:r>
            <a:endParaRPr lang="ru-RU" sz="1400" dirty="0"/>
          </a:p>
        </p:txBody>
      </p:sp>
      <p:sp>
        <p:nvSpPr>
          <p:cNvPr id="20" name="Овал 19"/>
          <p:cNvSpPr/>
          <p:nvPr/>
        </p:nvSpPr>
        <p:spPr>
          <a:xfrm>
            <a:off x="2411760" y="2727540"/>
            <a:ext cx="780887" cy="306652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1115616" y="3034192"/>
            <a:ext cx="1584176" cy="30591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6102601"/>
            <a:ext cx="2941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part of array can be selected</a:t>
            </a:r>
            <a:endParaRPr lang="ru-RU" sz="1400" dirty="0"/>
          </a:p>
        </p:txBody>
      </p:sp>
      <p:sp>
        <p:nvSpPr>
          <p:cNvPr id="25" name="Овал 24"/>
          <p:cNvSpPr/>
          <p:nvPr/>
        </p:nvSpPr>
        <p:spPr>
          <a:xfrm>
            <a:off x="3345047" y="5589240"/>
            <a:ext cx="780887" cy="306652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3731023" y="5895893"/>
            <a:ext cx="0" cy="3615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699792" y="6257457"/>
            <a:ext cx="217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Direct link on the web version (via DOI)</a:t>
            </a:r>
            <a:endParaRPr lang="ru-RU" sz="1400" dirty="0"/>
          </a:p>
        </p:txBody>
      </p:sp>
      <p:sp>
        <p:nvSpPr>
          <p:cNvPr id="32" name="Овал 31"/>
          <p:cNvSpPr/>
          <p:nvPr/>
        </p:nvSpPr>
        <p:spPr>
          <a:xfrm>
            <a:off x="2699792" y="4563744"/>
            <a:ext cx="3367608" cy="374630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5220072" y="4938374"/>
            <a:ext cx="847328" cy="11657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524516" y="6157304"/>
            <a:ext cx="3295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Clickable record (for each entry)</a:t>
            </a:r>
            <a:endParaRPr lang="ru-RU" sz="1400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1677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641" cy="460851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16632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Scopus – entry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0" y="1484784"/>
            <a:ext cx="3987160" cy="750816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813560" y="1268760"/>
            <a:ext cx="0" cy="20597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756" y="908460"/>
            <a:ext cx="3807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Authors, source </a:t>
            </a:r>
            <a:r>
              <a:rPr lang="en-US" sz="1400" dirty="0" err="1" smtClean="0"/>
              <a:t>etc</a:t>
            </a:r>
            <a:endParaRPr lang="ru-RU" sz="1400" dirty="0"/>
          </a:p>
        </p:txBody>
      </p:sp>
      <p:sp>
        <p:nvSpPr>
          <p:cNvPr id="11" name="Овал 10"/>
          <p:cNvSpPr/>
          <p:nvPr/>
        </p:nvSpPr>
        <p:spPr>
          <a:xfrm>
            <a:off x="6804248" y="2137809"/>
            <a:ext cx="2180928" cy="1584176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7894712" y="1371746"/>
            <a:ext cx="0" cy="7660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65137" y="80073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Cited by (only sources indexed in Scopus). Entries are clickable</a:t>
            </a:r>
            <a:endParaRPr lang="ru-RU" sz="1400" dirty="0"/>
          </a:p>
        </p:txBody>
      </p:sp>
      <p:sp>
        <p:nvSpPr>
          <p:cNvPr id="15" name="Овал 14"/>
          <p:cNvSpPr/>
          <p:nvPr/>
        </p:nvSpPr>
        <p:spPr>
          <a:xfrm>
            <a:off x="-57806" y="4653136"/>
            <a:ext cx="3987160" cy="1584176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9756" y="6334780"/>
            <a:ext cx="3807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Full list of reference, clickable (if indexed)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105039" y="5734615"/>
            <a:ext cx="4845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can trace the sources – both citing and cited, giving a partial image of “case story” within the research field</a:t>
            </a:r>
          </a:p>
          <a:p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6575498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ScienceDirect</a:t>
            </a:r>
            <a:r>
              <a:rPr lang="en-US" sz="1200" dirty="0" smtClean="0"/>
              <a:t> Journals and Books are now available nationwide!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178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16632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Scopus – author profile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70697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7237" y="1772816"/>
            <a:ext cx="3367608" cy="576064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619672" y="1412776"/>
            <a:ext cx="0" cy="36004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284152" y="1087447"/>
            <a:ext cx="3807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Last affiliation and ORCID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2843808" y="2636912"/>
            <a:ext cx="3168352" cy="792088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3995936" y="1340768"/>
            <a:ext cx="576064" cy="12961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43808" y="825837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Number of publications and citations by year</a:t>
            </a:r>
            <a:endParaRPr lang="ru-RU" sz="1400" dirty="0"/>
          </a:p>
        </p:txBody>
      </p:sp>
      <p:sp>
        <p:nvSpPr>
          <p:cNvPr id="15" name="Овал 14"/>
          <p:cNvSpPr/>
          <p:nvPr/>
        </p:nvSpPr>
        <p:spPr>
          <a:xfrm>
            <a:off x="5796136" y="1484785"/>
            <a:ext cx="1080120" cy="360039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endCxn id="18" idx="2"/>
          </p:cNvCxnSpPr>
          <p:nvPr/>
        </p:nvCxnSpPr>
        <p:spPr>
          <a:xfrm flipV="1">
            <a:off x="6228184" y="1246776"/>
            <a:ext cx="0" cy="27401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08104" y="72355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Following the author updates</a:t>
            </a:r>
            <a:endParaRPr lang="ru-RU" sz="1400" dirty="0"/>
          </a:p>
        </p:txBody>
      </p:sp>
      <p:sp>
        <p:nvSpPr>
          <p:cNvPr id="20" name="Овал 19"/>
          <p:cNvSpPr/>
          <p:nvPr/>
        </p:nvSpPr>
        <p:spPr>
          <a:xfrm>
            <a:off x="35496" y="4005064"/>
            <a:ext cx="3600400" cy="432048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1758073" y="4437113"/>
            <a:ext cx="0" cy="194421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5536" y="6488668"/>
            <a:ext cx="2894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List of publications (clickable)</a:t>
            </a:r>
            <a:endParaRPr lang="ru-RU" sz="14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3263245" y="6575498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ScienceDirect</a:t>
            </a:r>
            <a:r>
              <a:rPr lang="en-US" sz="1200" dirty="0" smtClean="0"/>
              <a:t> Journals and Books are now available nationwide!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0533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16632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Scopus – author profile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44" y="1098785"/>
            <a:ext cx="6911752" cy="26827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161074"/>
            <a:ext cx="6603918" cy="2664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1846" y="76470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H-index calculations…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833671" y="3794291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…statistics on sources…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555776" y="6575498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ScienceDirect</a:t>
            </a:r>
            <a:r>
              <a:rPr lang="en-US" sz="1200" dirty="0" smtClean="0"/>
              <a:t> Journals and Books are now available nationwide!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0778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455795" y="4462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Sciencedirect</a:t>
            </a:r>
            <a:r>
              <a:rPr lang="en-US" sz="3200" dirty="0" smtClean="0"/>
              <a:t>: how it helps?</a:t>
            </a:r>
            <a:endParaRPr lang="ru-RU" sz="32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1" t="20271" r="14183" b="22062"/>
          <a:stretch/>
        </p:blipFill>
        <p:spPr>
          <a:xfrm>
            <a:off x="0" y="0"/>
            <a:ext cx="695723" cy="6179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" b="7840"/>
          <a:stretch/>
        </p:blipFill>
        <p:spPr>
          <a:xfrm>
            <a:off x="-9659" y="2060848"/>
            <a:ext cx="9144000" cy="43925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7278" y="738291"/>
            <a:ext cx="8433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platform for Elsevier journals and books</a:t>
            </a:r>
          </a:p>
          <a:p>
            <a:pPr algn="ctr"/>
            <a:r>
              <a:rPr lang="en-US" b="1" dirty="0" smtClean="0"/>
              <a:t>Since 2018, a great part of content is available nationwide!</a:t>
            </a:r>
          </a:p>
          <a:p>
            <a:pPr algn="ctr"/>
            <a:r>
              <a:rPr lang="en-US" dirty="0" smtClean="0"/>
              <a:t>Great variety of journals covering all (or virtually all) fields of research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450388" y="6575498"/>
            <a:ext cx="1707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Eco-Vector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6575498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ScienceDirect</a:t>
            </a:r>
            <a:r>
              <a:rPr lang="en-US" sz="1200" dirty="0" smtClean="0"/>
              <a:t> Journals and Books are now available nationwide!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903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874</Words>
  <Application>Microsoft Office PowerPoint</Application>
  <PresentationFormat>Экран (4:3)</PresentationFormat>
  <Paragraphs>153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Search algorithms for papers</vt:lpstr>
      <vt:lpstr>Standard search</vt:lpstr>
      <vt:lpstr>Why Scopus?</vt:lpstr>
      <vt:lpstr>Scopus – primary search results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Working with references:  useful tools</vt:lpstr>
      <vt:lpstr>Stages of working with literature</vt:lpstr>
      <vt:lpstr>Item (with PDF) found. What next?</vt:lpstr>
      <vt:lpstr>Mendeley – a powerful bibliography manager</vt:lpstr>
      <vt:lpstr>Mendeley – a powerful bibliography manager</vt:lpstr>
      <vt:lpstr>Mendeley – a powerful bibliography manager</vt:lpstr>
      <vt:lpstr>Mendeley – a powerful bibliography manager</vt:lpstr>
      <vt:lpstr>You gathered a large literature database – share it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Дели Алиса Дмитриевна</cp:lastModifiedBy>
  <cp:revision>87</cp:revision>
  <dcterms:created xsi:type="dcterms:W3CDTF">2018-07-20T09:32:01Z</dcterms:created>
  <dcterms:modified xsi:type="dcterms:W3CDTF">2018-08-28T09:17:42Z</dcterms:modified>
</cp:coreProperties>
</file>