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5"/>
  </p:notesMasterIdLst>
  <p:sldIdLst>
    <p:sldId id="626" r:id="rId2"/>
    <p:sldId id="627" r:id="rId3"/>
    <p:sldId id="62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DDDDDD"/>
    <a:srgbClr val="FF735C"/>
    <a:srgbClr val="3EB5F1"/>
    <a:srgbClr val="0073CC"/>
    <a:srgbClr val="43B858"/>
    <a:srgbClr val="2DAAE1"/>
    <a:srgbClr val="F76F59"/>
    <a:srgbClr val="2F2F2F"/>
    <a:srgbClr val="00B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4738" autoAdjust="0"/>
  </p:normalViewPr>
  <p:slideViewPr>
    <p:cSldViewPr snapToGrid="0">
      <p:cViewPr varScale="1">
        <p:scale>
          <a:sx n="98" d="100"/>
          <a:sy n="98" d="100"/>
        </p:scale>
        <p:origin x="858" y="96"/>
      </p:cViewPr>
      <p:guideLst>
        <p:guide orient="horz" pos="2160"/>
        <p:guide pos="3840"/>
        <p:guide orient="horz" pos="2166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>
            <a:lumMod val="95000"/>
          </a:sysClr>
        </a:solidFill>
        <a:ln>
          <a:solidFill>
            <a:schemeClr val="bg1">
              <a:lumMod val="95000"/>
            </a:schemeClr>
          </a:solidFill>
        </a:ln>
        <a:effectLst/>
        <a:sp3d>
          <a:contourClr>
            <a:schemeClr val="bg1">
              <a:lumMod val="9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Лист1!$A$16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Лист1!$B$15:$G$15</c:f>
              <c:strCache>
                <c:ptCount val="3"/>
                <c:pt idx="0">
                  <c:v>0-69%</c:v>
                </c:pt>
                <c:pt idx="1">
                  <c:v>70-89%</c:v>
                </c:pt>
                <c:pt idx="2">
                  <c:v>90-100%</c:v>
                </c:pt>
              </c:strCache>
            </c:strRef>
          </c:cat>
          <c:val>
            <c:numRef>
              <c:f>Лист1!$B$16:$G$16</c:f>
              <c:numCache>
                <c:formatCode>0%</c:formatCode>
                <c:ptCount val="3"/>
                <c:pt idx="0">
                  <c:v>4.0431266846361183E-2</c:v>
                </c:pt>
                <c:pt idx="1">
                  <c:v>0.12129380053908356</c:v>
                </c:pt>
                <c:pt idx="2">
                  <c:v>0.83827493261455521</c:v>
                </c:pt>
              </c:numCache>
            </c:numRef>
          </c:val>
        </c:ser>
        <c:ser>
          <c:idx val="1"/>
          <c:order val="1"/>
          <c:tx>
            <c:strRef>
              <c:f>Лист1!$A$17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invertIfNegative val="0"/>
          <c:dLbls>
            <c:dLbl>
              <c:idx val="0"/>
              <c:layout>
                <c:manualLayout>
                  <c:x val="2.2181146025878003E-2"/>
                  <c:y val="-2.06185567010309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716574245224893E-2"/>
                  <c:y val="-2.4054982817869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4787430683918579E-2"/>
                  <c:y val="-1.71821305841924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Лист1!$B$15:$G$15</c:f>
              <c:strCache>
                <c:ptCount val="3"/>
                <c:pt idx="0">
                  <c:v>0-69%</c:v>
                </c:pt>
                <c:pt idx="1">
                  <c:v>70-89%</c:v>
                </c:pt>
                <c:pt idx="2">
                  <c:v>90-100%</c:v>
                </c:pt>
              </c:strCache>
            </c:strRef>
          </c:cat>
          <c:val>
            <c:numRef>
              <c:f>Лист1!$B$17:$G$17</c:f>
              <c:numCache>
                <c:formatCode>0%</c:formatCode>
                <c:ptCount val="3"/>
                <c:pt idx="0">
                  <c:v>2.4570024570024569E-2</c:v>
                </c:pt>
                <c:pt idx="1">
                  <c:v>9.5823095823095825E-2</c:v>
                </c:pt>
                <c:pt idx="2">
                  <c:v>0.87960687960687955</c:v>
                </c:pt>
              </c:numCache>
            </c:numRef>
          </c:val>
        </c:ser>
        <c:ser>
          <c:idx val="2"/>
          <c:order val="2"/>
          <c:tx>
            <c:strRef>
              <c:f>Лист1!$A$18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invertIfNegative val="0"/>
          <c:dLbls>
            <c:dLbl>
              <c:idx val="0"/>
              <c:layout>
                <c:manualLayout>
                  <c:x val="3.4504004929143517E-2"/>
                  <c:y val="-6.87285223367697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181146025878003E-2"/>
                  <c:y val="-2.4054982817869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1756007393715164E-2"/>
                  <c:y val="-6.87285223367697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Лист1!$B$15:$G$15</c:f>
              <c:strCache>
                <c:ptCount val="3"/>
                <c:pt idx="0">
                  <c:v>0-69%</c:v>
                </c:pt>
                <c:pt idx="1">
                  <c:v>70-89%</c:v>
                </c:pt>
                <c:pt idx="2">
                  <c:v>90-100%</c:v>
                </c:pt>
              </c:strCache>
            </c:strRef>
          </c:cat>
          <c:val>
            <c:numRef>
              <c:f>Лист1!$B$18:$G$18</c:f>
              <c:numCache>
                <c:formatCode>0%</c:formatCode>
                <c:ptCount val="3"/>
                <c:pt idx="0">
                  <c:v>2.9776674937965261E-2</c:v>
                </c:pt>
                <c:pt idx="1">
                  <c:v>7.9404466501240695E-2</c:v>
                </c:pt>
                <c:pt idx="2">
                  <c:v>0.89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54636000"/>
        <c:axId val="454639528"/>
        <c:axId val="0"/>
      </c:bar3DChart>
      <c:catAx>
        <c:axId val="454636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/>
                  <a:t>диапазон правильных ответов</a:t>
                </a:r>
              </a:p>
            </c:rich>
          </c:tx>
          <c:layout>
            <c:manualLayout>
              <c:xMode val="edge"/>
              <c:yMode val="edge"/>
              <c:x val="0.7220317722327807"/>
              <c:y val="0.815684803233929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4639528"/>
        <c:crosses val="autoZero"/>
        <c:auto val="1"/>
        <c:lblAlgn val="ctr"/>
        <c:lblOffset val="100"/>
        <c:noMultiLvlLbl val="0"/>
      </c:catAx>
      <c:valAx>
        <c:axId val="454639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/>
                  <a:t>процент обучающихся</a:t>
                </a:r>
              </a:p>
            </c:rich>
          </c:tx>
          <c:layout>
            <c:manualLayout>
              <c:xMode val="edge"/>
              <c:yMode val="edge"/>
              <c:x val="3.7706007636291297E-2"/>
              <c:y val="3.642557566902075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463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735897846410604"/>
          <c:y val="0.90204967935709068"/>
          <c:w val="0.45398708385136066"/>
          <c:h val="7.04589117082014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ysClr val="window" lastClr="FFFFFF">
        <a:lumMod val="95000"/>
      </a:sysClr>
    </a:solidFill>
    <a:ln>
      <a:solidFill>
        <a:sysClr val="window" lastClr="FFFFFF">
          <a:lumMod val="75000"/>
        </a:sysClr>
      </a:solidFill>
    </a:ln>
    <a:effectLst/>
  </c:spPr>
  <c:txPr>
    <a:bodyPr/>
    <a:lstStyle/>
    <a:p>
      <a:pPr>
        <a:defRPr sz="1800"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 smtClean="0"/>
              <a:t>Лечебный факультет</a:t>
            </a:r>
            <a:endParaRPr lang="ru-RU" sz="1200" dirty="0"/>
          </a:p>
        </c:rich>
      </c:tx>
      <c:layout>
        <c:manualLayout>
          <c:xMode val="edge"/>
          <c:yMode val="edge"/>
          <c:x val="0.14834708296156621"/>
          <c:y val="4.27941108675162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Лист1!$AA$18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Лист1!$AB$17:$AD$17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Лист1!$AB$18:$AD$18</c:f>
              <c:numCache>
                <c:formatCode>0%</c:formatCode>
                <c:ptCount val="3"/>
                <c:pt idx="0">
                  <c:v>0.01</c:v>
                </c:pt>
                <c:pt idx="1">
                  <c:v>0.06</c:v>
                </c:pt>
                <c:pt idx="2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Лист1!$AA$19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Лист1!$AB$17:$AD$17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Лист1!$AB$19:$AD$19</c:f>
              <c:numCache>
                <c:formatCode>0%</c:formatCode>
                <c:ptCount val="3"/>
                <c:pt idx="0">
                  <c:v>0.01</c:v>
                </c:pt>
                <c:pt idx="1">
                  <c:v>0.06</c:v>
                </c:pt>
                <c:pt idx="2">
                  <c:v>0.93</c:v>
                </c:pt>
              </c:numCache>
            </c:numRef>
          </c:val>
        </c:ser>
        <c:ser>
          <c:idx val="2"/>
          <c:order val="2"/>
          <c:tx>
            <c:strRef>
              <c:f>Лист1!$AA$20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2"/>
              <c:layout>
                <c:manualLayout>
                  <c:x val="3.5680279411237928E-2"/>
                  <c:y val="-8.13168462893910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Лист1!$AB$17:$AD$17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Лист1!$AB$20:$AD$20</c:f>
              <c:numCache>
                <c:formatCode>0%</c:formatCode>
                <c:ptCount val="3"/>
                <c:pt idx="0">
                  <c:v>0.02</c:v>
                </c:pt>
                <c:pt idx="1">
                  <c:v>0.17</c:v>
                </c:pt>
                <c:pt idx="2">
                  <c:v>0.81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456442160"/>
        <c:axId val="456445296"/>
        <c:axId val="0"/>
      </c:bar3DChart>
      <c:catAx>
        <c:axId val="456442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диапазон правильных ответов</a:t>
                </a:r>
              </a:p>
            </c:rich>
          </c:tx>
          <c:layout>
            <c:manualLayout>
              <c:xMode val="edge"/>
              <c:yMode val="edge"/>
              <c:x val="0.64604208010584041"/>
              <c:y val="0.788408104668577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445296"/>
        <c:crosses val="autoZero"/>
        <c:auto val="1"/>
        <c:lblAlgn val="ctr"/>
        <c:lblOffset val="100"/>
        <c:noMultiLvlLbl val="0"/>
      </c:catAx>
      <c:valAx>
        <c:axId val="4564452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 обучающихся </a:t>
                </a:r>
              </a:p>
            </c:rich>
          </c:tx>
          <c:layout>
            <c:manualLayout>
              <c:xMode val="edge"/>
              <c:yMode val="edge"/>
              <c:x val="1.5238347195750131E-2"/>
              <c:y val="0.218262212818126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none"/>
        <c:minorTickMark val="none"/>
        <c:tickLblPos val="nextTo"/>
        <c:crossAx val="456442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 smtClean="0"/>
              <a:t>Медико-профилактический </a:t>
            </a:r>
          </a:p>
          <a:p>
            <a:pPr>
              <a:defRPr sz="1200"/>
            </a:pPr>
            <a:r>
              <a:rPr lang="ru-RU" sz="1200" dirty="0" smtClean="0"/>
              <a:t>факультет</a:t>
            </a:r>
            <a:endParaRPr lang="ru-RU" sz="1200" dirty="0"/>
          </a:p>
        </c:rich>
      </c:tx>
      <c:layout>
        <c:manualLayout>
          <c:xMode val="edge"/>
          <c:yMode val="edge"/>
          <c:x val="7.4162353295987873E-2"/>
          <c:y val="3.05408520363408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033757971001635E-2"/>
          <c:y val="0.13030260913347502"/>
          <c:w val="0.89924990067614918"/>
          <c:h val="0.560570668456875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Лист1!$AA$41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Лист1!$AB$40:$AD$40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Лист1!$AB$41:$AD$41</c:f>
              <c:numCache>
                <c:formatCode>0%</c:formatCode>
                <c:ptCount val="3"/>
                <c:pt idx="0">
                  <c:v>7.0000000000000007E-2</c:v>
                </c:pt>
                <c:pt idx="1">
                  <c:v>0.23</c:v>
                </c:pt>
                <c:pt idx="2">
                  <c:v>0.7</c:v>
                </c:pt>
              </c:numCache>
            </c:numRef>
          </c:val>
        </c:ser>
        <c:ser>
          <c:idx val="1"/>
          <c:order val="1"/>
          <c:tx>
            <c:strRef>
              <c:f>Лист1!$AA$42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3.0245746691871408E-2"/>
                  <c:y val="-1.6745162362149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602394454946439E-2"/>
                  <c:y val="-3.7676615314835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122873345935728E-2"/>
                  <c:y val="-1.6745162362149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Лист1!$AB$40:$AD$40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Лист1!$AB$42:$AD$42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Лист1!$AA$43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4.5368620037807228E-2"/>
                  <c:y val="-2.0931452952686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0245746691871456E-2"/>
                  <c:y val="-2.5117743543223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5368620037807186E-2"/>
                  <c:y val="-1.2558871771611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Лист1!$AB$40:$AD$40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Лист1!$AB$43:$AD$43</c:f>
              <c:numCache>
                <c:formatCode>0%</c:formatCode>
                <c:ptCount val="3"/>
                <c:pt idx="0">
                  <c:v>0</c:v>
                </c:pt>
                <c:pt idx="1">
                  <c:v>0.15</c:v>
                </c:pt>
                <c:pt idx="2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6446864"/>
        <c:axId val="456446472"/>
        <c:axId val="0"/>
      </c:bar3DChart>
      <c:catAx>
        <c:axId val="456446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диапазон правильных ответов</a:t>
                </a:r>
              </a:p>
            </c:rich>
          </c:tx>
          <c:layout>
            <c:manualLayout>
              <c:xMode val="edge"/>
              <c:yMode val="edge"/>
              <c:x val="0.69028037846875945"/>
              <c:y val="0.786086484148791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446472"/>
        <c:crosses val="autoZero"/>
        <c:auto val="1"/>
        <c:lblAlgn val="ctr"/>
        <c:lblOffset val="100"/>
        <c:noMultiLvlLbl val="0"/>
      </c:catAx>
      <c:valAx>
        <c:axId val="4564464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 обучающихся </a:t>
                </a:r>
              </a:p>
            </c:rich>
          </c:tx>
          <c:layout>
            <c:manualLayout>
              <c:xMode val="edge"/>
              <c:yMode val="edge"/>
              <c:x val="4.655677540853554E-2"/>
              <c:y val="0.219666849672098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none"/>
        <c:minorTickMark val="none"/>
        <c:tickLblPos val="nextTo"/>
        <c:crossAx val="45644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ysClr val="window" lastClr="FFFFFF">
        <a:lumMod val="95000"/>
      </a:sysClr>
    </a:solidFill>
    <a:ln>
      <a:solidFill>
        <a:sysClr val="window" lastClr="FFFFFF">
          <a:lumMod val="75000"/>
        </a:sysClr>
      </a:solidFill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 smtClean="0"/>
              <a:t>Институт </a:t>
            </a:r>
            <a:r>
              <a:rPr lang="ru-RU" sz="1200" dirty="0"/>
              <a:t>стоматологии</a:t>
            </a:r>
          </a:p>
        </c:rich>
      </c:tx>
      <c:layout>
        <c:manualLayout>
          <c:xMode val="edge"/>
          <c:yMode val="edge"/>
          <c:x val="5.2403677587751767E-2"/>
          <c:y val="4.63780162591728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ysClr val="window" lastClr="FFFFFF">
              <a:lumMod val="85000"/>
            </a:sysClr>
          </a:solidFill>
        </a:ln>
        <a:effectLst/>
        <a:sp3d>
          <a:contourClr>
            <a:sysClr val="window" lastClr="FFFFFF">
              <a:lumMod val="85000"/>
            </a:sysClr>
          </a:contourClr>
        </a:sp3d>
      </c:spPr>
    </c:sideWall>
    <c:backWall>
      <c:thickness val="0"/>
      <c:spPr>
        <a:noFill/>
        <a:ln>
          <a:solidFill>
            <a:sysClr val="window" lastClr="FFFFFF">
              <a:lumMod val="85000"/>
            </a:sysClr>
          </a:solidFill>
        </a:ln>
        <a:effectLst/>
        <a:sp3d>
          <a:contourClr>
            <a:sysClr val="window" lastClr="FFFFFF">
              <a:lumMod val="85000"/>
            </a:sysClr>
          </a:contourClr>
        </a:sp3d>
      </c:spPr>
    </c:backWall>
    <c:plotArea>
      <c:layout>
        <c:manualLayout>
          <c:layoutTarget val="inner"/>
          <c:xMode val="edge"/>
          <c:yMode val="edge"/>
          <c:x val="0.11122828119521602"/>
          <c:y val="0.11937437309868996"/>
          <c:w val="0.85475695391328066"/>
          <c:h val="0.529325349574753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Лист1!$N$40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Лист1!$O$39:$Q$39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Лист1!$O$40:$Q$40</c:f>
              <c:numCache>
                <c:formatCode>0%</c:formatCode>
                <c:ptCount val="3"/>
                <c:pt idx="0">
                  <c:v>0</c:v>
                </c:pt>
                <c:pt idx="1">
                  <c:v>0.02</c:v>
                </c:pt>
                <c:pt idx="2">
                  <c:v>0.98</c:v>
                </c:pt>
              </c:numCache>
            </c:numRef>
          </c:val>
        </c:ser>
        <c:ser>
          <c:idx val="1"/>
          <c:order val="1"/>
          <c:tx>
            <c:strRef>
              <c:f>Лист1!$N$41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1"/>
              <c:layout>
                <c:manualLayout>
                  <c:x val="1.0335917312661404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839793281653745E-2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Лист1!$O$39:$Q$39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Лист1!$O$41:$Q$41</c:f>
              <c:numCache>
                <c:formatCode>0%</c:formatCode>
                <c:ptCount val="3"/>
                <c:pt idx="0">
                  <c:v>0</c:v>
                </c:pt>
                <c:pt idx="1">
                  <c:v>0.15</c:v>
                </c:pt>
                <c:pt idx="2">
                  <c:v>0.85</c:v>
                </c:pt>
              </c:numCache>
            </c:numRef>
          </c:val>
        </c:ser>
        <c:ser>
          <c:idx val="2"/>
          <c:order val="2"/>
          <c:tx>
            <c:strRef>
              <c:f>Лист1!$N$42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1"/>
              <c:layout>
                <c:manualLayout>
                  <c:x val="2.06718346253229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3927648578811464E-2"/>
                  <c:y val="-1.3888888888888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Лист1!$O$39:$Q$39</c:f>
              <c:strCache>
                <c:ptCount val="3"/>
                <c:pt idx="0">
                  <c:v>[0-69%]</c:v>
                </c:pt>
                <c:pt idx="1">
                  <c:v>[70-89%]</c:v>
                </c:pt>
                <c:pt idx="2">
                  <c:v>[90-100%]</c:v>
                </c:pt>
              </c:strCache>
            </c:strRef>
          </c:cat>
          <c:val>
            <c:numRef>
              <c:f>Лист1!$O$42:$Q$42</c:f>
              <c:numCache>
                <c:formatCode>0%</c:formatCode>
                <c:ptCount val="3"/>
                <c:pt idx="0">
                  <c:v>0</c:v>
                </c:pt>
                <c:pt idx="1">
                  <c:v>0.15</c:v>
                </c:pt>
                <c:pt idx="2">
                  <c:v>0.85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56446080"/>
        <c:axId val="456440984"/>
        <c:axId val="0"/>
      </c:bar3DChart>
      <c:catAx>
        <c:axId val="456446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диапазон правильных ответов</a:t>
                </a:r>
              </a:p>
            </c:rich>
          </c:tx>
          <c:layout>
            <c:manualLayout>
              <c:xMode val="edge"/>
              <c:yMode val="edge"/>
              <c:x val="0.62085906151388826"/>
              <c:y val="0.755271677312100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440984"/>
        <c:crosses val="autoZero"/>
        <c:auto val="1"/>
        <c:lblAlgn val="ctr"/>
        <c:lblOffset val="100"/>
        <c:noMultiLvlLbl val="0"/>
      </c:catAx>
      <c:valAx>
        <c:axId val="4564409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 обучающихся </a:t>
                </a:r>
              </a:p>
              <a:p>
                <a:pPr>
                  <a:defRPr/>
                </a:pPr>
                <a:r>
                  <a:rPr lang="ru-RU"/>
                  <a:t> </a:t>
                </a:r>
              </a:p>
            </c:rich>
          </c:tx>
          <c:layout>
            <c:manualLayout>
              <c:xMode val="edge"/>
              <c:yMode val="edge"/>
              <c:x val="3.6336512944136097E-2"/>
              <c:y val="0.264798358105049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none"/>
        <c:minorTickMark val="none"/>
        <c:tickLblPos val="nextTo"/>
        <c:crossAx val="45644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ysClr val="window" lastClr="FFFFFF">
        <a:lumMod val="95000"/>
      </a:sysClr>
    </a:solidFill>
    <a:ln>
      <a:solidFill>
        <a:sysClr val="window" lastClr="FFFFFF">
          <a:lumMod val="75000"/>
        </a:sysClr>
      </a:solidFill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1F999-E5A6-4F7C-8229-94F00DC176B5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B3CF3-9EFC-41B4-B74C-CB5B938DA2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0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B3CF3-9EFC-41B4-B74C-CB5B938DA2E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96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B3CF3-9EFC-41B4-B74C-CB5B938DA2E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9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1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3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901E0D-E4D3-45E9-884F-8AECA5524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1AF4281-7500-4300-A58C-9AE33F45B5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3104" y="765646"/>
            <a:ext cx="10371667" cy="53276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53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1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44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2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6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6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7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6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39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C2854-2ED0-46DF-BBB3-2C3DD917504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6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mza.ru/fund_assessment_mean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Результаты независимого аудиторного тестирования в режиме репетиционного экзамена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434" y="1291866"/>
            <a:ext cx="10736094" cy="92333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 тестирования  выпускников с использованием фонда оценочных средств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методического </a:t>
            </a:r>
            <a:r>
              <a:rPr lang="ru-RU" b="1" dirty="0"/>
              <a:t>центра аккредитации специалистов </a:t>
            </a:r>
            <a:r>
              <a:rPr lang="ru-RU" b="1" dirty="0">
                <a:hlinkClick r:id="rId4"/>
              </a:rPr>
              <a:t>http://</a:t>
            </a:r>
            <a:r>
              <a:rPr lang="ru-RU" b="1" dirty="0" smtClean="0">
                <a:hlinkClick r:id="rId4"/>
              </a:rPr>
              <a:t>fmza.ru/fund_assessment_means</a:t>
            </a:r>
            <a:endParaRPr lang="ru-RU" b="1" dirty="0" smtClean="0"/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2023 год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724580"/>
              </p:ext>
            </p:extLst>
          </p:nvPr>
        </p:nvGraphicFramePr>
        <p:xfrm>
          <a:off x="246432" y="2215196"/>
          <a:ext cx="8926750" cy="3823938"/>
        </p:xfrm>
        <a:graphic>
          <a:graphicData uri="http://schemas.openxmlformats.org/drawingml/2006/table">
            <a:tbl>
              <a:tblPr firstRow="1" firstCol="1" bandRow="1"/>
              <a:tblGrid>
                <a:gridCol w="2378917"/>
                <a:gridCol w="1877593"/>
                <a:gridCol w="875359"/>
                <a:gridCol w="1001061"/>
                <a:gridCol w="1113828"/>
                <a:gridCol w="1679992"/>
              </a:tblGrid>
              <a:tr h="662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Уровень образования/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направление подготовки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Количество участников </a:t>
                      </a:r>
                      <a:r>
                        <a:rPr lang="ru-RU" sz="1800" b="0" dirty="0" smtClean="0">
                          <a:effectLst/>
                        </a:rPr>
                        <a:t>тестирования, чел.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Результаты </a:t>
                      </a:r>
                      <a:r>
                        <a:rPr lang="ru-RU" sz="1800" b="0" dirty="0" smtClean="0">
                          <a:effectLst/>
                        </a:rPr>
                        <a:t>тестирования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Средний процент результатов тестирования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0 - 70%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70% – 90%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90% - 100%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Ординатура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403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12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32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359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94%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576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Лечебное дело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193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4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32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157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93%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659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Медико-профилактическое дело 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45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0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4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41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95%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5090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Стоматология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13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0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2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11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</a:rPr>
                        <a:t>97%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426102" y="2202758"/>
            <a:ext cx="235409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71BC"/>
                </a:solidFill>
              </a:rPr>
              <a:t>Цель:</a:t>
            </a:r>
            <a:r>
              <a:rPr lang="ru-RU" sz="1600" dirty="0">
                <a:solidFill>
                  <a:srgbClr val="0071BC"/>
                </a:solidFill>
              </a:rPr>
              <a:t> подготовка к процедуре первичной аккредитации специалистов (первый этап), завершающих обучение по основным образовательным программам, оценка </a:t>
            </a:r>
            <a:r>
              <a:rPr lang="ru-RU" sz="1600" dirty="0" smtClean="0">
                <a:solidFill>
                  <a:srgbClr val="0071BC"/>
                </a:solidFill>
              </a:rPr>
              <a:t>уровня подготовки путем </a:t>
            </a:r>
            <a:r>
              <a:rPr lang="ru-RU" sz="1600" dirty="0">
                <a:solidFill>
                  <a:srgbClr val="0071BC"/>
                </a:solidFill>
              </a:rPr>
              <a:t>прохождения репетиционного экзамена в режиме </a:t>
            </a:r>
            <a:r>
              <a:rPr lang="ru-RU" sz="1600" dirty="0" smtClean="0">
                <a:solidFill>
                  <a:srgbClr val="0071BC"/>
                </a:solidFill>
              </a:rPr>
              <a:t>              он-</a:t>
            </a:r>
            <a:r>
              <a:rPr lang="ru-RU" sz="1600" dirty="0" err="1" smtClean="0">
                <a:solidFill>
                  <a:srgbClr val="0071BC"/>
                </a:solidFill>
              </a:rPr>
              <a:t>лайн</a:t>
            </a:r>
            <a:r>
              <a:rPr lang="ru-RU" sz="1600" dirty="0" smtClean="0">
                <a:solidFill>
                  <a:srgbClr val="0071BC"/>
                </a:solidFill>
              </a:rPr>
              <a:t>.</a:t>
            </a:r>
            <a:endParaRPr lang="ru-RU" sz="1600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3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cs typeface="Arial" pitchFamily="34" charset="0"/>
              </a:rPr>
              <a:t>Результаты независимого аудиторного тестирования в режиме репетиционного экзамена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166" y="1428053"/>
            <a:ext cx="10736094" cy="3693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Мониторинг </a:t>
            </a:r>
            <a:r>
              <a:rPr lang="ru-RU" b="1" dirty="0" smtClean="0"/>
              <a:t> тестирования </a:t>
            </a:r>
            <a:r>
              <a:rPr lang="ru-RU" b="1" dirty="0"/>
              <a:t>ординаторов </a:t>
            </a:r>
            <a:r>
              <a:rPr lang="ru-RU" b="1" dirty="0" smtClean="0"/>
              <a:t>с распределением по диапазонам правильных ответов</a:t>
            </a:r>
            <a:endParaRPr lang="ru-RU" b="1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943323"/>
              </p:ext>
            </p:extLst>
          </p:nvPr>
        </p:nvGraphicFramePr>
        <p:xfrm>
          <a:off x="1333500" y="1797385"/>
          <a:ext cx="9765760" cy="485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37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cs typeface="Arial" pitchFamily="34" charset="0"/>
              </a:rPr>
              <a:t>Результаты независимого аудиторного тестирования в режиме репетиционного экзамена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165" y="1356134"/>
            <a:ext cx="11184987" cy="64633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Мониторинг </a:t>
            </a:r>
            <a:r>
              <a:rPr lang="ru-RU" b="1" dirty="0" smtClean="0"/>
              <a:t>результатов тестирования </a:t>
            </a:r>
            <a:r>
              <a:rPr lang="ru-RU" b="1" dirty="0"/>
              <a:t>специалитета выпускных </a:t>
            </a:r>
            <a:r>
              <a:rPr lang="ru-RU" b="1" dirty="0" smtClean="0"/>
              <a:t>курсов </a:t>
            </a:r>
          </a:p>
          <a:p>
            <a:pPr algn="ctr"/>
            <a:r>
              <a:rPr lang="ru-RU" b="1" dirty="0" smtClean="0"/>
              <a:t>с распределением по диапазонам правильных ответов</a:t>
            </a:r>
            <a:endParaRPr lang="ru-RU" b="1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906610"/>
              </p:ext>
            </p:extLst>
          </p:nvPr>
        </p:nvGraphicFramePr>
        <p:xfrm>
          <a:off x="113016" y="2373329"/>
          <a:ext cx="3863083" cy="3133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059774"/>
              </p:ext>
            </p:extLst>
          </p:nvPr>
        </p:nvGraphicFramePr>
        <p:xfrm>
          <a:off x="3947675" y="2378464"/>
          <a:ext cx="4147130" cy="3149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176344"/>
              </p:ext>
            </p:extLst>
          </p:nvPr>
        </p:nvGraphicFramePr>
        <p:xfrm>
          <a:off x="8094805" y="2373329"/>
          <a:ext cx="4017997" cy="3154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3730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16269</TotalTime>
  <Words>183</Words>
  <Application>Microsoft Office PowerPoint</Application>
  <PresentationFormat>Широкоэкранный</PresentationFormat>
  <Paragraphs>57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4_Тема Office</vt:lpstr>
      <vt:lpstr>Результаты независимого аудиторного тестирования в режиме репетиционного экзамена</vt:lpstr>
      <vt:lpstr>Результаты независимого аудиторного тестирования в режиме репетиционного экзамена</vt:lpstr>
      <vt:lpstr>Результаты независимого аудиторного тестирования в режиме репетиционного экзамена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Аккредитация:  взгляд изнутри</dc:title>
  <dc:creator>Роман Овсянников</dc:creator>
  <cp:lastModifiedBy>Чурганов Олег Анатольевич</cp:lastModifiedBy>
  <cp:revision>622</cp:revision>
  <dcterms:created xsi:type="dcterms:W3CDTF">2017-11-16T17:06:50Z</dcterms:created>
  <dcterms:modified xsi:type="dcterms:W3CDTF">2023-05-15T12:11:51Z</dcterms:modified>
</cp:coreProperties>
</file>