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notesMasterIdLst>
    <p:notesMasterId r:id="rId5"/>
  </p:notesMasterIdLst>
  <p:sldIdLst>
    <p:sldId id="626" r:id="rId2"/>
    <p:sldId id="627" r:id="rId3"/>
    <p:sldId id="62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BC"/>
    <a:srgbClr val="DDDDDD"/>
    <a:srgbClr val="FF735C"/>
    <a:srgbClr val="3EB5F1"/>
    <a:srgbClr val="0073CC"/>
    <a:srgbClr val="43B858"/>
    <a:srgbClr val="2DAAE1"/>
    <a:srgbClr val="F76F59"/>
    <a:srgbClr val="2F2F2F"/>
    <a:srgbClr val="00B7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57" autoAdjust="0"/>
    <p:restoredTop sz="84738" autoAdjust="0"/>
  </p:normalViewPr>
  <p:slideViewPr>
    <p:cSldViewPr snapToGrid="0">
      <p:cViewPr>
        <p:scale>
          <a:sx n="98" d="100"/>
          <a:sy n="98" d="100"/>
        </p:scale>
        <p:origin x="-792" y="24"/>
      </p:cViewPr>
      <p:guideLst>
        <p:guide orient="horz" pos="2166"/>
        <p:guide pos="3840"/>
      </p:guideLst>
    </p:cSldViewPr>
  </p:slideViewPr>
  <p:notesTextViewPr>
    <p:cViewPr>
      <p:scale>
        <a:sx n="90" d="100"/>
        <a:sy n="9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1F999-E5A6-4F7C-8229-94F00DC176B5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CB3CF3-9EFC-41B4-B74C-CB5B938DA2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04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B3CF3-9EFC-41B4-B74C-CB5B938DA2E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140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796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016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83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901E0D-E4D3-45E9-884F-8AECA5524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1AF4281-7500-4300-A58C-9AE33F45B5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3104" y="765646"/>
            <a:ext cx="10371667" cy="53276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3536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712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448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020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662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262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879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164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2854-2ED0-46DF-BBB3-2C3DD917504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394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C2854-2ED0-46DF-BBB3-2C3DD917504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1AA7E-3F05-4E39-85AD-81D28BF4C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669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fmza.ru/fund_assessment_means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59036" y="392575"/>
            <a:ext cx="8320759" cy="766200"/>
          </a:xfrm>
        </p:spPr>
        <p:txBody>
          <a:bodyPr>
            <a:noAutofit/>
          </a:bodyPr>
          <a:lstStyle/>
          <a:p>
            <a:pPr algn="l"/>
            <a:r>
              <a:rPr lang="ru-RU" alt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Результаты независимого аудиторного тестирования в режиме репетиционного экз</a:t>
            </a:r>
            <a:r>
              <a:rPr lang="ru-RU" alt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амена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6434" y="1291866"/>
            <a:ext cx="10736094" cy="923330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Результаты  тестирования  выпускников с использованием фонда оценочных средств</a:t>
            </a:r>
          </a:p>
          <a:p>
            <a:pPr algn="ctr"/>
            <a:r>
              <a:rPr lang="ru-RU" b="1" dirty="0"/>
              <a:t> </a:t>
            </a:r>
            <a:r>
              <a:rPr lang="ru-RU" b="1" dirty="0" smtClean="0"/>
              <a:t>методического </a:t>
            </a:r>
            <a:r>
              <a:rPr lang="ru-RU" b="1" dirty="0"/>
              <a:t>центра аккредитации специалистов </a:t>
            </a:r>
            <a:r>
              <a:rPr lang="ru-RU" b="1" dirty="0">
                <a:hlinkClick r:id="rId3"/>
              </a:rPr>
              <a:t>http://</a:t>
            </a:r>
            <a:r>
              <a:rPr lang="ru-RU" b="1" dirty="0" smtClean="0">
                <a:hlinkClick r:id="rId3"/>
              </a:rPr>
              <a:t>fmza.ru/fund_assessment_means</a:t>
            </a:r>
            <a:endParaRPr lang="ru-RU" b="1" dirty="0" smtClean="0"/>
          </a:p>
          <a:p>
            <a:pPr algn="ctr"/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2022 год</a:t>
            </a: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710595"/>
              </p:ext>
            </p:extLst>
          </p:nvPr>
        </p:nvGraphicFramePr>
        <p:xfrm>
          <a:off x="246432" y="2215196"/>
          <a:ext cx="8926750" cy="3823938"/>
        </p:xfrm>
        <a:graphic>
          <a:graphicData uri="http://schemas.openxmlformats.org/drawingml/2006/table">
            <a:tbl>
              <a:tblPr firstRow="1" firstCol="1" bandRow="1"/>
              <a:tblGrid>
                <a:gridCol w="2378917"/>
                <a:gridCol w="1877593"/>
                <a:gridCol w="875359"/>
                <a:gridCol w="1001061"/>
                <a:gridCol w="1113828"/>
                <a:gridCol w="1679992"/>
              </a:tblGrid>
              <a:tr h="66295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Уровень образования/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направление подготовки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Количество участников </a:t>
                      </a:r>
                      <a:r>
                        <a:rPr lang="ru-RU" sz="1800" b="0" dirty="0" smtClean="0">
                          <a:effectLst/>
                        </a:rPr>
                        <a:t>тестирования, чел.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Результаты </a:t>
                      </a:r>
                      <a:r>
                        <a:rPr lang="ru-RU" sz="1800" b="0" dirty="0" smtClean="0">
                          <a:effectLst/>
                        </a:rPr>
                        <a:t>тестирования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Средний процент результатов тестирования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751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0 - 70%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70% – 90%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90% - 100%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69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Ординатура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407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10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</a:rPr>
                        <a:t>39</a:t>
                      </a:r>
                      <a:endParaRPr lang="ru-RU" sz="18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</a:rPr>
                        <a:t>358</a:t>
                      </a:r>
                      <a:endParaRPr lang="ru-RU" sz="18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94%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</a:tr>
              <a:tr h="5769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Лечебное дело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376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4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21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</a:rPr>
                        <a:t>351</a:t>
                      </a:r>
                      <a:endParaRPr lang="ru-RU" sz="18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</a:rPr>
                        <a:t>96%</a:t>
                      </a:r>
                      <a:endParaRPr lang="ru-RU" sz="18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</a:tr>
              <a:tr h="6597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Медико-профилактическое дело 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44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</a:rPr>
                        <a:t>0</a:t>
                      </a:r>
                      <a:endParaRPr lang="ru-RU" sz="18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0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44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97%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</a:tr>
              <a:tr h="5090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Стоматология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13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0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2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11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95%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15" marR="64215" marT="0" marB="0"/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9426102" y="2202758"/>
            <a:ext cx="2354093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rgbClr val="0071BC"/>
                </a:solidFill>
              </a:rPr>
              <a:t>Цель:</a:t>
            </a:r>
            <a:r>
              <a:rPr lang="ru-RU" sz="1600" dirty="0">
                <a:solidFill>
                  <a:srgbClr val="0071BC"/>
                </a:solidFill>
              </a:rPr>
              <a:t> подготовка к процедуре первичной аккредитации специалистов (первый этап), завершающих обучение по основным образовательным программам, оценка </a:t>
            </a:r>
            <a:r>
              <a:rPr lang="ru-RU" sz="1600" dirty="0" smtClean="0">
                <a:solidFill>
                  <a:srgbClr val="0071BC"/>
                </a:solidFill>
              </a:rPr>
              <a:t>уровня подготовки путем </a:t>
            </a:r>
            <a:r>
              <a:rPr lang="ru-RU" sz="1600" dirty="0">
                <a:solidFill>
                  <a:srgbClr val="0071BC"/>
                </a:solidFill>
              </a:rPr>
              <a:t>прохождения репетиционного экзамена в режиме </a:t>
            </a:r>
            <a:r>
              <a:rPr lang="ru-RU" sz="1600" dirty="0" smtClean="0">
                <a:solidFill>
                  <a:srgbClr val="0071BC"/>
                </a:solidFill>
              </a:rPr>
              <a:t>              он-</a:t>
            </a:r>
            <a:r>
              <a:rPr lang="ru-RU" sz="1600" dirty="0" err="1" smtClean="0">
                <a:solidFill>
                  <a:srgbClr val="0071BC"/>
                </a:solidFill>
              </a:rPr>
              <a:t>лайн</a:t>
            </a:r>
            <a:r>
              <a:rPr lang="ru-RU" sz="1600" dirty="0" smtClean="0">
                <a:solidFill>
                  <a:srgbClr val="0071BC"/>
                </a:solidFill>
              </a:rPr>
              <a:t>.</a:t>
            </a:r>
            <a:endParaRPr lang="ru-RU" sz="1600" dirty="0">
              <a:solidFill>
                <a:srgbClr val="0071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23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59036" y="392575"/>
            <a:ext cx="8320759" cy="766200"/>
          </a:xfrm>
        </p:spPr>
        <p:txBody>
          <a:bodyPr>
            <a:noAutofit/>
          </a:bodyPr>
          <a:lstStyle/>
          <a:p>
            <a:pPr algn="l"/>
            <a:r>
              <a:rPr lang="ru-RU" alt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Результаты независимого аудиторного тестирования в режиме репетиционного экз</a:t>
            </a:r>
            <a:r>
              <a:rPr lang="ru-RU" alt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амена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3166" y="1428053"/>
            <a:ext cx="10736094" cy="36933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Мониторинг </a:t>
            </a:r>
            <a:r>
              <a:rPr lang="ru-RU" b="1" dirty="0" smtClean="0"/>
              <a:t> тестирования </a:t>
            </a:r>
            <a:r>
              <a:rPr lang="ru-RU" b="1" dirty="0"/>
              <a:t>ординаторов 2-го года </a:t>
            </a:r>
            <a:r>
              <a:rPr lang="ru-RU" b="1" dirty="0" smtClean="0"/>
              <a:t>обучения </a:t>
            </a:r>
            <a:endParaRPr lang="ru-RU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59432"/>
              </p:ext>
            </p:extLst>
          </p:nvPr>
        </p:nvGraphicFramePr>
        <p:xfrm>
          <a:off x="1536969" y="2149813"/>
          <a:ext cx="8618707" cy="3480424"/>
        </p:xfrm>
        <a:graphic>
          <a:graphicData uri="http://schemas.openxmlformats.org/drawingml/2006/table">
            <a:tbl>
              <a:tblPr/>
              <a:tblGrid>
                <a:gridCol w="771105"/>
                <a:gridCol w="2152668"/>
                <a:gridCol w="1108464"/>
                <a:gridCol w="1156658"/>
                <a:gridCol w="1718922"/>
                <a:gridCol w="1710890"/>
              </a:tblGrid>
              <a:tr h="65852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Количество ординаторов, принявших участие </a:t>
                      </a: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тестировании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Результат тестирования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05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0-70%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70-90%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90-100%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Средний % правильных ответов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153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84%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3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88%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3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92%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3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94%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78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59036" y="392575"/>
            <a:ext cx="8320759" cy="766200"/>
          </a:xfrm>
        </p:spPr>
        <p:txBody>
          <a:bodyPr>
            <a:noAutofit/>
          </a:bodyPr>
          <a:lstStyle/>
          <a:p>
            <a:pPr algn="l"/>
            <a:r>
              <a:rPr lang="ru-RU" alt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Результаты независимого аудиторного тестирования в режиме репетиционного экз</a:t>
            </a:r>
            <a:r>
              <a:rPr lang="ru-RU" alt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амена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3166" y="1428053"/>
            <a:ext cx="10736094" cy="36933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Мониторинг тестирования </a:t>
            </a:r>
            <a:r>
              <a:rPr lang="ru-RU" b="1" dirty="0" err="1"/>
              <a:t>специалитета</a:t>
            </a:r>
            <a:r>
              <a:rPr lang="ru-RU" b="1" dirty="0"/>
              <a:t> выпускных курсов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835243"/>
              </p:ext>
            </p:extLst>
          </p:nvPr>
        </p:nvGraphicFramePr>
        <p:xfrm>
          <a:off x="739302" y="2052537"/>
          <a:ext cx="10963072" cy="4168014"/>
        </p:xfrm>
        <a:graphic>
          <a:graphicData uri="http://schemas.openxmlformats.org/drawingml/2006/table">
            <a:tbl>
              <a:tblPr/>
              <a:tblGrid>
                <a:gridCol w="1809345"/>
                <a:gridCol w="1284051"/>
                <a:gridCol w="700391"/>
                <a:gridCol w="622571"/>
                <a:gridCol w="710119"/>
                <a:gridCol w="1215957"/>
                <a:gridCol w="1342417"/>
                <a:gridCol w="758758"/>
                <a:gridCol w="710119"/>
                <a:gridCol w="612842"/>
                <a:gridCol w="1196502"/>
              </a:tblGrid>
              <a:tr h="30038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</a:rPr>
                        <a:t>Направление подготовки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</a:rPr>
                        <a:t>2021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</a:rPr>
                        <a:t>2022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7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</a:rPr>
                        <a:t>Количество участников тестирования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</a:rPr>
                        <a:t>Результаты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</a:rPr>
                        <a:t>Средний % </a:t>
                      </a:r>
                      <a:r>
                        <a:rPr lang="ru-RU" sz="1600" b="1" u="none" strike="noStrike" dirty="0" smtClean="0">
                          <a:effectLst/>
                        </a:rPr>
                        <a:t>результатов за факультет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</a:rPr>
                        <a:t>Кол-во участников тестирования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</a:rPr>
                        <a:t>Результаты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</a:rPr>
                        <a:t>Средний % </a:t>
                      </a:r>
                      <a:r>
                        <a:rPr lang="ru-RU" sz="1600" b="1" u="none" strike="noStrike" dirty="0" smtClean="0">
                          <a:effectLst/>
                        </a:rPr>
                        <a:t>результатов за факультет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631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</a:rPr>
                        <a:t>0 - 70%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</a:rPr>
                        <a:t>70% – 90%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</a:rPr>
                        <a:t>90% - 100%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</a:rPr>
                        <a:t>0 - 70%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</a:rPr>
                        <a:t>70% – 90%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</a:rPr>
                        <a:t>90% - 100%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94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 smtClean="0">
                          <a:effectLst/>
                        </a:rPr>
                        <a:t>Лечебное дело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202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12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188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 smtClean="0">
                          <a:effectLst/>
                        </a:rPr>
                        <a:t>95%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376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>
                          <a:effectLst/>
                        </a:rPr>
                        <a:t>21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>
                          <a:effectLst/>
                        </a:rPr>
                        <a:t>351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96%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</a:tr>
              <a:tr h="7059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 smtClean="0">
                          <a:effectLst/>
                        </a:rPr>
                        <a:t>Медико-профилактическое дело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27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19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 smtClean="0">
                          <a:effectLst/>
                        </a:rPr>
                        <a:t>90%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44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44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>
                          <a:effectLst/>
                        </a:rPr>
                        <a:t>97%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</a:tr>
              <a:tr h="8585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>
                          <a:effectLst/>
                        </a:rPr>
                        <a:t>Стоматология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50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49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 smtClean="0">
                          <a:effectLst/>
                        </a:rPr>
                        <a:t>98%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13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11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95%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75" marR="7175" marT="7175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265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16237</TotalTime>
  <Words>284</Words>
  <Application>Microsoft Office PowerPoint</Application>
  <PresentationFormat>Произвольный</PresentationFormat>
  <Paragraphs>122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4_Тема Office</vt:lpstr>
      <vt:lpstr>Результаты независимого аудиторного тестирования в режиме репетиционного экзамена</vt:lpstr>
      <vt:lpstr>Результаты независимого аудиторного тестирования в режиме репетиционного экзамена</vt:lpstr>
      <vt:lpstr>Результаты независимого аудиторного тестирования в режиме репетиционного экзамена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Аккредитация:  взгляд изнутри</dc:title>
  <dc:creator>Роман Овсянников</dc:creator>
  <cp:lastModifiedBy>Гольдшер Лидия Павловна</cp:lastModifiedBy>
  <cp:revision>616</cp:revision>
  <dcterms:created xsi:type="dcterms:W3CDTF">2017-11-16T17:06:50Z</dcterms:created>
  <dcterms:modified xsi:type="dcterms:W3CDTF">2022-06-20T11:35:46Z</dcterms:modified>
</cp:coreProperties>
</file>