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C8F1D8-E293-4147-9886-C22F38D7A16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955611-E086-4673-87FB-B0D1F3C149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ffice@lenoblpnd.ru" TargetMode="External"/><Relationship Id="rId7" Type="http://schemas.openxmlformats.org/officeDocument/2006/relationships/hyperlink" Target="mailto:k@lenoblpnd.ru" TargetMode="External"/><Relationship Id="rId2" Type="http://schemas.openxmlformats.org/officeDocument/2006/relationships/hyperlink" Target="https://e.mail.ru/compose/?mailto=mailto:gyz_lopnd@mail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s.lagunova@lenoblpnd.ru" TargetMode="External"/><Relationship Id="rId5" Type="http://schemas.openxmlformats.org/officeDocument/2006/relationships/hyperlink" Target="mailto:m.isaev@lenoblpnd.ru" TargetMode="External"/><Relationship Id="rId4" Type="http://schemas.openxmlformats.org/officeDocument/2006/relationships/hyperlink" Target="mailto:e.nikitchenko@lenoblpnd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2636912"/>
            <a:ext cx="6840760" cy="3456384"/>
          </a:xfrm>
        </p:spPr>
        <p:txBody>
          <a:bodyPr>
            <a:normAutofit fontScale="92500"/>
          </a:bodyPr>
          <a:lstStyle/>
          <a:p>
            <a:r>
              <a:rPr lang="ru-RU" dirty="0"/>
              <a:t> Главной целью психиатрической службы Ленинградской области является оказание психиатрической помощи лицам, страдающим психическими расстройствами на основе принципов законности, гуманизма, беспристрастности и </a:t>
            </a:r>
            <a:r>
              <a:rPr lang="ru-RU" dirty="0" err="1"/>
              <a:t>пациентоцентричности</a:t>
            </a:r>
            <a:r>
              <a:rPr lang="ru-RU" dirty="0"/>
              <a:t>. Основная деятельность нашего учреждения направлена на оказание населению Ленинградской области специализированной лечебно-диагностической и консультативной медицинской помощи, как в стационарных, так и в амбулаторных условиях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1612059"/>
            <a:ext cx="5832647" cy="1008112"/>
          </a:xfrm>
        </p:spPr>
        <p:txBody>
          <a:bodyPr/>
          <a:lstStyle/>
          <a:p>
            <a:r>
              <a:rPr lang="ru-RU" dirty="0" smtClean="0"/>
              <a:t>ГБУЗ ЛОЦПЗ</a:t>
            </a:r>
            <a:endParaRPr lang="ru-RU" dirty="0"/>
          </a:p>
        </p:txBody>
      </p:sp>
      <p:pic>
        <p:nvPicPr>
          <p:cNvPr id="1026" name="Picture 2" descr="\\server-a\Obmen\!Глав врач\ЛОГОТИП\Web\лого для web 2 (PNG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4425705" cy="14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48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48872" cy="252028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effectLst/>
              </a:rPr>
              <a:t>На базе ГБУЗ ЛОЦПЗ, </a:t>
            </a:r>
            <a:r>
              <a:rPr lang="ru-RU" sz="2400" dirty="0" smtClean="0">
                <a:effectLst/>
              </a:rPr>
              <a:t>развернуто: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2 </a:t>
            </a:r>
            <a:r>
              <a:rPr lang="ru-RU" sz="2400" dirty="0" smtClean="0">
                <a:effectLst/>
              </a:rPr>
              <a:t>стационарных </a:t>
            </a:r>
            <a:r>
              <a:rPr lang="ru-RU" sz="2400" dirty="0" err="1">
                <a:effectLst/>
              </a:rPr>
              <a:t>общепсихиатрических</a:t>
            </a:r>
            <a:r>
              <a:rPr lang="ru-RU" sz="2400" dirty="0">
                <a:effectLst/>
              </a:rPr>
              <a:t> отделения</a:t>
            </a:r>
            <a:r>
              <a:rPr lang="ru-RU" sz="2400" dirty="0" smtClean="0">
                <a:effectLst/>
              </a:rPr>
              <a:t>,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1 стационарное психотерапевтическое отделение</a:t>
            </a:r>
            <a:r>
              <a:rPr lang="ru-RU" sz="2400" dirty="0" smtClean="0">
                <a:effectLst/>
              </a:rPr>
              <a:t>,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4 дневных </a:t>
            </a:r>
            <a:r>
              <a:rPr lang="ru-RU" sz="2400" dirty="0" smtClean="0">
                <a:effectLst/>
              </a:rPr>
              <a:t>стационара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effectLst/>
              </a:rPr>
              <a:t>30 амбулаторных кабинетов взрослого и детского приема в каждом крупном городе Ленинградской области.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\\server-a\Obmen\!Глав врач\ЛОГОТИП\Web\лого для web 2 (PNG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81128"/>
            <a:ext cx="4425705" cy="14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5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2771799" cy="4392488"/>
          </a:xfrm>
        </p:spPr>
        <p:txBody>
          <a:bodyPr/>
          <a:lstStyle/>
          <a:p>
            <a:r>
              <a:rPr lang="ru-RU" sz="2000" dirty="0" smtClean="0"/>
              <a:t>В нашу команду требуются специалисты, готовые развиваться, все время учиться новому и помогать </a:t>
            </a:r>
            <a:r>
              <a:rPr lang="ru-RU" sz="2000" dirty="0" smtClean="0"/>
              <a:t>популяризировать </a:t>
            </a:r>
            <a:r>
              <a:rPr lang="ru-RU" sz="2000" dirty="0" smtClean="0"/>
              <a:t>заботу о ментальном здоровье</a:t>
            </a:r>
            <a:endParaRPr lang="ru-RU" sz="20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63" y="260648"/>
            <a:ext cx="2691731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02" y="314517"/>
            <a:ext cx="6180005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4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332656"/>
            <a:ext cx="8136904" cy="604867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Условия при трудоустройстве:</a:t>
            </a:r>
            <a:endParaRPr lang="ru-RU" dirty="0"/>
          </a:p>
          <a:p>
            <a:pPr lvl="0"/>
            <a:r>
              <a:rPr lang="ru-RU" dirty="0"/>
              <a:t>Трудоустройство по ТК РФ</a:t>
            </a:r>
          </a:p>
          <a:p>
            <a:pPr lvl="0"/>
            <a:r>
              <a:rPr lang="ru-RU" dirty="0"/>
              <a:t>Наставничество и помощь коллектива в адаптации</a:t>
            </a:r>
          </a:p>
          <a:p>
            <a:pPr lvl="0"/>
            <a:r>
              <a:rPr lang="ru-RU" dirty="0"/>
              <a:t>График работы 5/2, 2 смены</a:t>
            </a:r>
          </a:p>
          <a:p>
            <a:pPr lvl="0"/>
            <a:r>
              <a:rPr lang="ru-RU" dirty="0"/>
              <a:t>Возможность получения дополнительной специальности за счет средств организации по специальности – Психотерапия, Судебно-психиатрическая экспертиза</a:t>
            </a:r>
          </a:p>
          <a:p>
            <a:pPr lvl="0"/>
            <a:r>
              <a:rPr lang="ru-RU" dirty="0"/>
              <a:t>Дополнительный отпуск за работу во вредных условиях труда 35 дней.</a:t>
            </a:r>
          </a:p>
          <a:p>
            <a:pPr lvl="0"/>
            <a:r>
              <a:rPr lang="ru-RU" dirty="0"/>
              <a:t>Премирование по результатам работы</a:t>
            </a:r>
          </a:p>
          <a:p>
            <a:pPr lvl="0"/>
            <a:r>
              <a:rPr lang="ru-RU" dirty="0"/>
              <a:t>Компенсационные и стимулирующие выплаты.</a:t>
            </a:r>
          </a:p>
          <a:p>
            <a:pPr lvl="0"/>
            <a:r>
              <a:rPr lang="ru-RU" dirty="0"/>
              <a:t>Социальная выплата специалистам, к которым обращаются граждане по поводу </a:t>
            </a:r>
            <a:r>
              <a:rPr lang="ru-RU" dirty="0" smtClean="0"/>
              <a:t>заболевания, в зависимости от численности населенного пункта от 14500 до 50000 руб. (ПП </a:t>
            </a:r>
            <a:r>
              <a:rPr lang="ru-RU" dirty="0"/>
              <a:t>ЛО </a:t>
            </a:r>
            <a:r>
              <a:rPr lang="ru-RU" dirty="0" smtClean="0"/>
              <a:t>307 </a:t>
            </a:r>
            <a:r>
              <a:rPr lang="ru-RU" dirty="0"/>
              <a:t>от </a:t>
            </a:r>
            <a:r>
              <a:rPr lang="ru-RU" dirty="0" smtClean="0"/>
              <a:t>17.05.2024 </a:t>
            </a:r>
            <a:r>
              <a:rPr lang="ru-RU" dirty="0"/>
              <a:t>г.)</a:t>
            </a:r>
          </a:p>
          <a:p>
            <a:pPr lvl="0"/>
            <a:r>
              <a:rPr lang="ru-RU" dirty="0"/>
              <a:t>Компенсационная выплата по рег. программе "Земский доктор" 1 млн. руб. (ПП ЛО 52 от 26.02.2018 г.)</a:t>
            </a:r>
          </a:p>
          <a:p>
            <a:pPr lvl="0"/>
            <a:r>
              <a:rPr lang="ru-RU" dirty="0"/>
              <a:t>Социальная поддержка Молодым специалистам 100000 </a:t>
            </a:r>
            <a:r>
              <a:rPr lang="ru-RU" dirty="0" smtClean="0"/>
              <a:t>руб., </a:t>
            </a:r>
            <a:r>
              <a:rPr lang="ru-RU" dirty="0"/>
              <a:t>по окончании года работы в организации в течении 3-х лет (ПП ЛО 71 от 07.04.2008 г., с доп. и изменениями)</a:t>
            </a:r>
          </a:p>
          <a:p>
            <a:pPr lvl="0"/>
            <a:r>
              <a:rPr lang="ru-RU" dirty="0"/>
              <a:t>Единовременное пособие </a:t>
            </a:r>
            <a:r>
              <a:rPr lang="ru-RU" dirty="0" smtClean="0"/>
              <a:t>100 000 </a:t>
            </a:r>
            <a:r>
              <a:rPr lang="ru-RU" dirty="0"/>
              <a:t>руб. выпускникам образовательных организаций, поступившим на работу в медицинские организации государственной системы здравоохранения Ленинградской области, оказывающие первичную медико-санитарную помощь.</a:t>
            </a:r>
          </a:p>
          <a:p>
            <a:pPr lvl="0"/>
            <a:r>
              <a:rPr lang="ru-RU" dirty="0"/>
              <a:t>Компенсация расходов связанных с наймом (поднаймом) жилых помещений до 15 000 руб. (ПП ЛО 724 от 16.11.2021 г.)</a:t>
            </a:r>
          </a:p>
          <a:p>
            <a:pPr lvl="0"/>
            <a:r>
              <a:rPr lang="ru-RU" dirty="0"/>
              <a:t>Земельный участок для индивидуального жилищного строительства, после 5 лет  работы в организации (Областной закон ЛО 105-оз от 14.10.2008 г., Областной закон ЛО №138-оз от 28.11.2023 г.)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188640"/>
            <a:ext cx="26939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0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155"/>
            <a:ext cx="8712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Главный врач</a:t>
            </a:r>
            <a:r>
              <a:rPr lang="ru-RU" dirty="0"/>
              <a:t> – Лихтман Ян Борисович</a:t>
            </a:r>
            <a:br>
              <a:rPr lang="ru-RU" dirty="0"/>
            </a:br>
            <a:r>
              <a:rPr lang="ru-RU" dirty="0"/>
              <a:t>тел./факс: 8 (812) 575-79-97</a:t>
            </a:r>
          </a:p>
          <a:p>
            <a:r>
              <a:rPr lang="ru-RU" b="1" dirty="0"/>
              <a:t>Электронная почта:  </a:t>
            </a:r>
            <a:r>
              <a:rPr lang="ru-RU" b="1" u="sng" dirty="0">
                <a:hlinkClick r:id="rId2"/>
              </a:rPr>
              <a:t>o</a:t>
            </a:r>
            <a:r>
              <a:rPr lang="ru-RU" b="1" u="sng" dirty="0">
                <a:hlinkClick r:id="rId3"/>
              </a:rPr>
              <a:t>ffice@lenoblpnd.ru</a:t>
            </a:r>
            <a:endParaRPr lang="ru-RU" dirty="0"/>
          </a:p>
          <a:p>
            <a:r>
              <a:rPr lang="ru-RU" b="1" dirty="0"/>
              <a:t>Главная медицинская сестра</a:t>
            </a:r>
            <a:r>
              <a:rPr lang="ru-RU" dirty="0"/>
              <a:t> – Никитченко Елена </a:t>
            </a:r>
            <a:r>
              <a:rPr lang="ru-RU" dirty="0" err="1"/>
              <a:t>Нуруловна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тел. 8(812) </a:t>
            </a:r>
            <a:r>
              <a:rPr lang="ru-RU" dirty="0" smtClean="0"/>
              <a:t>575-79-97</a:t>
            </a:r>
            <a:endParaRPr lang="ru-RU" dirty="0"/>
          </a:p>
          <a:p>
            <a:r>
              <a:rPr lang="ru-RU" u="sng" dirty="0">
                <a:hlinkClick r:id="rId4"/>
              </a:rPr>
              <a:t>e.nikitchenko@lenoblpnd.ru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Заместитель главного врача по медицинской части</a:t>
            </a:r>
            <a:r>
              <a:rPr lang="ru-RU" dirty="0"/>
              <a:t> – </a:t>
            </a:r>
          </a:p>
          <a:p>
            <a:r>
              <a:rPr lang="ru-RU" dirty="0"/>
              <a:t>Исаев Михаил Феликсович</a:t>
            </a:r>
          </a:p>
          <a:p>
            <a:r>
              <a:rPr lang="ru-RU" dirty="0"/>
              <a:t>тел. 8(812) </a:t>
            </a:r>
            <a:r>
              <a:rPr lang="ru-RU" dirty="0" smtClean="0"/>
              <a:t>575-84-50</a:t>
            </a:r>
            <a:endParaRPr lang="ru-RU" dirty="0"/>
          </a:p>
          <a:p>
            <a:r>
              <a:rPr lang="ru-RU" u="sng" dirty="0">
                <a:hlinkClick r:id="rId5"/>
              </a:rPr>
              <a:t>m.isaev@lenoblpnd.ru</a:t>
            </a:r>
            <a:r>
              <a:rPr lang="ru-RU" dirty="0"/>
              <a:t> </a:t>
            </a:r>
          </a:p>
          <a:p>
            <a:r>
              <a:rPr lang="ru-RU" b="1" dirty="0"/>
              <a:t>Заместитель главного врача по качеству и безопасности медицинской деятельности</a:t>
            </a:r>
            <a:r>
              <a:rPr lang="ru-RU" dirty="0"/>
              <a:t> – </a:t>
            </a:r>
          </a:p>
          <a:p>
            <a:r>
              <a:rPr lang="ru-RU" dirty="0" err="1"/>
              <a:t>Лагунова</a:t>
            </a:r>
            <a:r>
              <a:rPr lang="ru-RU" dirty="0"/>
              <a:t> Светлана Николаевна</a:t>
            </a:r>
          </a:p>
          <a:p>
            <a:r>
              <a:rPr lang="ru-RU" dirty="0"/>
              <a:t>тел./факс: 8 (812</a:t>
            </a:r>
            <a:r>
              <a:rPr lang="ru-RU"/>
              <a:t>) </a:t>
            </a:r>
            <a:r>
              <a:rPr lang="ru-RU" smtClean="0"/>
              <a:t>575-79-97</a:t>
            </a:r>
            <a:endParaRPr lang="ru-RU" dirty="0"/>
          </a:p>
          <a:p>
            <a:r>
              <a:rPr lang="ru-RU" dirty="0"/>
              <a:t> </a:t>
            </a:r>
            <a:r>
              <a:rPr lang="en-US" b="1" u="sng" dirty="0">
                <a:hlinkClick r:id="rId6"/>
              </a:rPr>
              <a:t>s</a:t>
            </a:r>
            <a:r>
              <a:rPr lang="ru-RU" b="1" u="sng" dirty="0">
                <a:hlinkClick r:id="rId6"/>
              </a:rPr>
              <a:t>.</a:t>
            </a:r>
            <a:r>
              <a:rPr lang="en-US" b="1" u="sng" dirty="0" err="1">
                <a:hlinkClick r:id="rId6"/>
              </a:rPr>
              <a:t>lagunova</a:t>
            </a:r>
            <a:r>
              <a:rPr lang="ru-RU" b="1" u="sng" dirty="0">
                <a:hlinkClick r:id="rId6"/>
              </a:rPr>
              <a:t>@</a:t>
            </a:r>
            <a:r>
              <a:rPr lang="en-US" b="1" u="sng" dirty="0" err="1">
                <a:hlinkClick r:id="rId6"/>
              </a:rPr>
              <a:t>lenoblpnd</a:t>
            </a:r>
            <a:r>
              <a:rPr lang="ru-RU" b="1" u="sng" dirty="0">
                <a:hlinkClick r:id="rId6"/>
              </a:rPr>
              <a:t>.</a:t>
            </a:r>
            <a:r>
              <a:rPr lang="en-US" b="1" u="sng" dirty="0" err="1">
                <a:hlinkClick r:id="rId6"/>
              </a:rPr>
              <a:t>ru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Телефон отдела кадров</a:t>
            </a:r>
            <a:r>
              <a:rPr lang="ru-RU" dirty="0"/>
              <a:t>:</a:t>
            </a:r>
          </a:p>
          <a:p>
            <a:r>
              <a:rPr lang="ru-RU" dirty="0"/>
              <a:t>По вопросам </a:t>
            </a:r>
            <a:r>
              <a:rPr lang="ru-RU" b="1" u="sng" dirty="0"/>
              <a:t>целевого приема</a:t>
            </a:r>
            <a:r>
              <a:rPr lang="ru-RU" dirty="0"/>
              <a:t>, вакантных ставок, гарантий при трудоустройстве.</a:t>
            </a:r>
          </a:p>
          <a:p>
            <a:r>
              <a:rPr lang="ru-RU" b="1" dirty="0"/>
              <a:t>Заместитель главного врача по кадрам </a:t>
            </a:r>
            <a:r>
              <a:rPr lang="ru-RU" dirty="0"/>
              <a:t>Курконова Ольга Петровна</a:t>
            </a:r>
            <a:br>
              <a:rPr lang="ru-RU" dirty="0"/>
            </a:br>
            <a:r>
              <a:rPr lang="ru-RU" dirty="0"/>
              <a:t>Специалисты по кадрам: </a:t>
            </a:r>
            <a:r>
              <a:rPr lang="ru-RU" dirty="0" err="1"/>
              <a:t>Клочьева</a:t>
            </a:r>
            <a:r>
              <a:rPr lang="ru-RU" dirty="0"/>
              <a:t> Ирина Юрьевна</a:t>
            </a:r>
          </a:p>
          <a:p>
            <a:r>
              <a:rPr lang="ru-RU" dirty="0"/>
              <a:t>			</a:t>
            </a:r>
            <a:r>
              <a:rPr lang="ru-RU" dirty="0" smtClean="0"/>
              <a:t>Солдатова </a:t>
            </a:r>
            <a:r>
              <a:rPr lang="ru-RU" dirty="0"/>
              <a:t>Елена Владимировна</a:t>
            </a:r>
          </a:p>
          <a:p>
            <a:r>
              <a:rPr lang="ru-RU" dirty="0"/>
              <a:t>(812) 572-28-84, </a:t>
            </a:r>
            <a:r>
              <a:rPr lang="ru-RU" b="1" dirty="0"/>
              <a:t>Электронная почта:  </a:t>
            </a:r>
            <a:r>
              <a:rPr lang="ru-RU" b="1" u="sng" dirty="0">
                <a:hlinkClick r:id="rId2"/>
              </a:rPr>
              <a:t>o</a:t>
            </a:r>
            <a:r>
              <a:rPr lang="en-US" b="1" u="sng" dirty="0">
                <a:hlinkClick r:id="rId7"/>
              </a:rPr>
              <a:t>k</a:t>
            </a:r>
            <a:r>
              <a:rPr lang="ru-RU" b="1" u="sng" dirty="0">
                <a:hlinkClick r:id="rId7"/>
              </a:rPr>
              <a:t>@lenoblpnd.ru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6939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1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</TotalTime>
  <Words>306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ГБУЗ ЛОЦПЗ</vt:lpstr>
      <vt:lpstr>На базе ГБУЗ ЛОЦПЗ, развернуто:  2 стационарных общепсихиатрических отделения,  1 стационарное психотерапевтическое отделение,  4 дневных стационара  30 амбулаторных кабинетов взрослого и детского приема в каждом крупном городе Ленинградской области.</vt:lpstr>
      <vt:lpstr>В нашу команду требуются специалисты, готовые развиваться, все время учиться новому и помогать популяризировать заботу о ментальном здоровье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ЛОЦПЗ</dc:title>
  <dc:creator>User</dc:creator>
  <cp:lastModifiedBy>Миронова Екатерина Александровна</cp:lastModifiedBy>
  <cp:revision>12</cp:revision>
  <dcterms:created xsi:type="dcterms:W3CDTF">2024-06-17T12:21:38Z</dcterms:created>
  <dcterms:modified xsi:type="dcterms:W3CDTF">2024-10-31T08:21:11Z</dcterms:modified>
</cp:coreProperties>
</file>