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notesMasterIdLst>
    <p:notesMasterId r:id="rId16"/>
  </p:notesMasterIdLst>
  <p:sldIdLst>
    <p:sldId id="273" r:id="rId4"/>
    <p:sldId id="263" r:id="rId5"/>
    <p:sldId id="267" r:id="rId6"/>
    <p:sldId id="262" r:id="rId7"/>
    <p:sldId id="271" r:id="rId8"/>
    <p:sldId id="264" r:id="rId9"/>
    <p:sldId id="270" r:id="rId10"/>
    <p:sldId id="268" r:id="rId11"/>
    <p:sldId id="265" r:id="rId12"/>
    <p:sldId id="261" r:id="rId13"/>
    <p:sldId id="274" r:id="rId14"/>
    <p:sldId id="25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te Kolberg" initials="B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23" autoAdjust="0"/>
    <p:restoredTop sz="94660"/>
  </p:normalViewPr>
  <p:slideViewPr>
    <p:cSldViewPr>
      <p:cViewPr varScale="1">
        <p:scale>
          <a:sx n="83" d="100"/>
          <a:sy n="83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5E676-DA1E-4919-AEEE-2B6F651D0B4A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2CB5D-A524-4B4D-A86B-F3137DA20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7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2CB5D-A524-4B4D-A86B-F3137DA20FE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91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2CB5D-A524-4B4D-A86B-F3137DA20FE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908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62CB5D-A524-4B4D-A86B-F3137DA20FE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582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BFEE-4943-4E36-93B8-42561E6562C4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7B89-889F-4F53-B397-73A334CF8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888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BFEE-4943-4E36-93B8-42561E6562C4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7B89-889F-4F53-B397-73A334CF8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21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BFEE-4943-4E36-93B8-42561E6562C4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7B89-889F-4F53-B397-73A334CF8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976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BFEE-4943-4E36-93B8-42561E6562C4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7B89-889F-4F53-B397-73A334CF8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402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BFEE-4943-4E36-93B8-42561E6562C4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7B89-889F-4F53-B397-73A334CF8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342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BFEE-4943-4E36-93B8-42561E6562C4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7B89-889F-4F53-B397-73A334CF8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0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BFEE-4943-4E36-93B8-42561E6562C4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7B89-889F-4F53-B397-73A334CF8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530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BFEE-4943-4E36-93B8-42561E6562C4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7B89-889F-4F53-B397-73A334CF8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31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71" y="5805266"/>
            <a:ext cx="1410996" cy="7936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BFEE-4943-4E36-93B8-42561E6562C4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7B89-889F-4F53-B397-73A334CF8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537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BFEE-4943-4E36-93B8-42561E6562C4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7B89-889F-4F53-B397-73A334CF8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863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BFEE-4943-4E36-93B8-42561E6562C4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C7B89-889F-4F53-B397-73A334CF8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932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BBB5-6D5B-4D16-9BA6-739057381E08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25919-95A2-4A5F-B9B0-4F9343B70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794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BBB5-6D5B-4D16-9BA6-739057381E08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25919-95A2-4A5F-B9B0-4F9343B70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7206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BBB5-6D5B-4D16-9BA6-739057381E08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25919-95A2-4A5F-B9B0-4F9343B70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238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BBB5-6D5B-4D16-9BA6-739057381E08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25919-95A2-4A5F-B9B0-4F9343B70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8531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BBB5-6D5B-4D16-9BA6-739057381E08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25919-95A2-4A5F-B9B0-4F9343B70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3311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BBB5-6D5B-4D16-9BA6-739057381E08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25919-95A2-4A5F-B9B0-4F9343B70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126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BBB5-6D5B-4D16-9BA6-739057381E08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25919-95A2-4A5F-B9B0-4F9343B70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997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BBB5-6D5B-4D16-9BA6-739057381E08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25919-95A2-4A5F-B9B0-4F9343B70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651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BBB5-6D5B-4D16-9BA6-739057381E08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25919-95A2-4A5F-B9B0-4F9343B70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963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BBB5-6D5B-4D16-9BA6-739057381E08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25919-95A2-4A5F-B9B0-4F9343B70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3209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BBB5-6D5B-4D16-9BA6-739057381E08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25919-95A2-4A5F-B9B0-4F9343B70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552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ABFEE-4943-4E36-93B8-42561E6562C4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C7B89-889F-4F53-B397-73A334CF8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50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1BBB5-6D5B-4D16-9BA6-739057381E08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25919-95A2-4A5F-B9B0-4F9343B70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97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Oksana%20Kirichuk,%20Polytechnische%20Universit&#228;t%20Peter-%20the-Great,%20St.%20Petersbu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svg"/><Relationship Id="rId2" Type="http://schemas.openxmlformats.org/officeDocument/2006/relationships/hyperlink" Target="https://youtu.be/AnZ7eEERN38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небо, знак, остановка, внешний&#10;&#10;Описание создано автоматически">
            <a:extLst>
              <a:ext uri="{FF2B5EF4-FFF2-40B4-BE49-F238E27FC236}">
                <a16:creationId xmlns:a16="http://schemas.microsoft.com/office/drawing/2014/main" xmlns="" id="{FA0612B4-C451-4388-9929-336CA52B75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" t="201" r="5569" b="-201"/>
          <a:stretch/>
        </p:blipFill>
        <p:spPr>
          <a:xfrm>
            <a:off x="0" y="0"/>
            <a:ext cx="9144000" cy="6863394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246F617-B0A1-4419-AB07-FCC2C72FF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1440"/>
            <a:ext cx="3672408" cy="11653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/>
                </a:solidFill>
                <a:latin typeface="Verdana Pro Cond SemiBold" panose="020B0706030504040204" pitchFamily="34" charset="0"/>
              </a:rPr>
              <a:t>Содержание</a:t>
            </a:r>
            <a:endParaRPr lang="ru-RU" b="1" dirty="0">
              <a:solidFill>
                <a:schemeClr val="bg2"/>
              </a:solidFill>
              <a:latin typeface="Verdana Pro Cond SemiBold" panose="020B070603050404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F078B2F-5B0C-4917-B20D-AD3CA82F1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246" y="1228192"/>
            <a:ext cx="4077722" cy="4649080"/>
          </a:xfrm>
        </p:spPr>
        <p:txBody>
          <a:bodyPr>
            <a:normAutofit fontScale="85000" lnSpcReduction="20000"/>
          </a:bodyPr>
          <a:lstStyle/>
          <a:p>
            <a:r>
              <a:rPr lang="ru-RU" sz="3300" b="1" dirty="0" smtClean="0">
                <a:solidFill>
                  <a:schemeClr val="bg2"/>
                </a:solidFill>
                <a:latin typeface="Verdana Pro Cond SemiBold" panose="020B0706030504040204" pitchFamily="34" charset="0"/>
                <a:ea typeface="Verdana" panose="020B0604030504040204" pitchFamily="34" charset="0"/>
              </a:rPr>
              <a:t>Что такое </a:t>
            </a:r>
            <a:r>
              <a:rPr lang="de-DE" sz="3300" b="1" dirty="0" smtClean="0">
                <a:solidFill>
                  <a:schemeClr val="bg2"/>
                </a:solidFill>
                <a:latin typeface="Verdana Pro Cond SemiBold" panose="020B0706030504040204" pitchFamily="34" charset="0"/>
                <a:ea typeface="Verdana" panose="020B0604030504040204" pitchFamily="34" charset="0"/>
              </a:rPr>
              <a:t>FW</a:t>
            </a:r>
            <a:r>
              <a:rPr lang="de-DE" sz="3300" b="1" dirty="0" smtClean="0">
                <a:solidFill>
                  <a:schemeClr val="bg2"/>
                </a:solidFill>
                <a:latin typeface="Verdana Pro Cond SemiBold" panose="020B0706030504040204" pitchFamily="34" charset="0"/>
                <a:ea typeface="Verdana" panose="020B0604030504040204" pitchFamily="34" charset="0"/>
              </a:rPr>
              <a:t> </a:t>
            </a:r>
            <a:r>
              <a:rPr lang="de-DE" sz="3300" b="1" dirty="0">
                <a:solidFill>
                  <a:schemeClr val="bg2"/>
                </a:solidFill>
                <a:latin typeface="Verdana Pro Cond SemiBold" panose="020B0706030504040204" pitchFamily="34" charset="0"/>
                <a:ea typeface="Verdana" panose="020B0604030504040204" pitchFamily="34" charset="0"/>
              </a:rPr>
              <a:t>Lab?</a:t>
            </a:r>
          </a:p>
          <a:p>
            <a:r>
              <a:rPr lang="ru-RU" sz="3300" b="1" dirty="0" smtClean="0">
                <a:solidFill>
                  <a:schemeClr val="bg2"/>
                </a:solidFill>
                <a:latin typeface="Verdana Pro Cond SemiBold" panose="020B0706030504040204" pitchFamily="34" charset="0"/>
                <a:ea typeface="Verdana" panose="020B0604030504040204" pitchFamily="34" charset="0"/>
              </a:rPr>
              <a:t>Концепция</a:t>
            </a:r>
            <a:endParaRPr lang="de-DE" sz="3300" b="1" dirty="0">
              <a:solidFill>
                <a:schemeClr val="bg2"/>
              </a:solidFill>
              <a:latin typeface="Verdana Pro Cond SemiBold" panose="020B0706030504040204" pitchFamily="34" charset="0"/>
              <a:ea typeface="Verdana" panose="020B0604030504040204" pitchFamily="34" charset="0"/>
            </a:endParaRPr>
          </a:p>
          <a:p>
            <a:r>
              <a:rPr lang="ru-RU" sz="3300" b="1" dirty="0" smtClean="0">
                <a:solidFill>
                  <a:schemeClr val="bg2"/>
                </a:solidFill>
                <a:latin typeface="Verdana Pro Cond SemiBold" panose="020B0706030504040204" pitchFamily="34" charset="0"/>
                <a:ea typeface="Verdana" panose="020B0604030504040204" pitchFamily="34" charset="0"/>
              </a:rPr>
              <a:t>Организаторы</a:t>
            </a:r>
            <a:endParaRPr lang="de-DE" sz="3300" b="1" dirty="0">
              <a:solidFill>
                <a:schemeClr val="bg2"/>
              </a:solidFill>
              <a:latin typeface="Verdana Pro Cond SemiBold" panose="020B0706030504040204" pitchFamily="34" charset="0"/>
              <a:ea typeface="Verdana" panose="020B0604030504040204" pitchFamily="34" charset="0"/>
            </a:endParaRPr>
          </a:p>
          <a:p>
            <a:r>
              <a:rPr lang="ru-RU" sz="3300" b="1" dirty="0" smtClean="0">
                <a:solidFill>
                  <a:schemeClr val="bg2"/>
                </a:solidFill>
                <a:latin typeface="Verdana Pro Cond SemiBold" panose="020B0706030504040204" pitchFamily="34" charset="0"/>
                <a:ea typeface="Verdana" panose="020B0604030504040204" pitchFamily="34" charset="0"/>
              </a:rPr>
              <a:t>Партнеры</a:t>
            </a:r>
            <a:endParaRPr lang="de-DE" sz="3300" b="1" dirty="0">
              <a:solidFill>
                <a:schemeClr val="bg2"/>
              </a:solidFill>
              <a:latin typeface="Verdana Pro Cond SemiBold" panose="020B0706030504040204" pitchFamily="34" charset="0"/>
              <a:ea typeface="Verdana" panose="020B0604030504040204" pitchFamily="34" charset="0"/>
            </a:endParaRPr>
          </a:p>
          <a:p>
            <a:r>
              <a:rPr lang="ru-RU" sz="3300" b="1" dirty="0" smtClean="0">
                <a:solidFill>
                  <a:schemeClr val="bg2"/>
                </a:solidFill>
                <a:latin typeface="Verdana Pro Cond SemiBold" panose="020B0706030504040204" pitchFamily="34" charset="0"/>
                <a:ea typeface="Verdana" panose="020B0604030504040204" pitchFamily="34" charset="0"/>
              </a:rPr>
              <a:t>Статистика</a:t>
            </a:r>
            <a:r>
              <a:rPr lang="de-DE" sz="3300" b="1" dirty="0" smtClean="0">
                <a:solidFill>
                  <a:schemeClr val="bg2"/>
                </a:solidFill>
                <a:latin typeface="Verdana Pro Cond SemiBold" panose="020B0706030504040204" pitchFamily="34" charset="0"/>
                <a:ea typeface="Verdana" panose="020B0604030504040204" pitchFamily="34" charset="0"/>
              </a:rPr>
              <a:t> </a:t>
            </a:r>
            <a:r>
              <a:rPr lang="de-DE" sz="3300" b="1" dirty="0">
                <a:solidFill>
                  <a:schemeClr val="bg2"/>
                </a:solidFill>
                <a:latin typeface="Verdana Pro Cond SemiBold" panose="020B0706030504040204" pitchFamily="34" charset="0"/>
                <a:ea typeface="Verdana" panose="020B0604030504040204" pitchFamily="34" charset="0"/>
              </a:rPr>
              <a:t>2018</a:t>
            </a:r>
          </a:p>
          <a:p>
            <a:r>
              <a:rPr lang="ru-RU" sz="3300" b="1" dirty="0" smtClean="0">
                <a:solidFill>
                  <a:schemeClr val="bg2"/>
                </a:solidFill>
                <a:latin typeface="Verdana Pro Cond SemiBold" panose="020B0706030504040204" pitchFamily="34" charset="0"/>
                <a:ea typeface="Verdana" panose="020B0604030504040204" pitchFamily="34" charset="0"/>
              </a:rPr>
              <a:t>Финал в Берлине</a:t>
            </a:r>
            <a:r>
              <a:rPr lang="de-DE" sz="3300" b="1" dirty="0" smtClean="0">
                <a:solidFill>
                  <a:schemeClr val="bg2"/>
                </a:solidFill>
                <a:latin typeface="Verdana Pro Cond SemiBold" panose="020B0706030504040204" pitchFamily="34" charset="0"/>
                <a:ea typeface="Verdana" panose="020B0604030504040204" pitchFamily="34" charset="0"/>
              </a:rPr>
              <a:t> </a:t>
            </a:r>
            <a:r>
              <a:rPr lang="de-DE" sz="3300" b="1" dirty="0">
                <a:solidFill>
                  <a:schemeClr val="bg2"/>
                </a:solidFill>
                <a:latin typeface="Verdana Pro Cond SemiBold" panose="020B0706030504040204" pitchFamily="34" charset="0"/>
                <a:ea typeface="Verdana" panose="020B0604030504040204" pitchFamily="34" charset="0"/>
              </a:rPr>
              <a:t>2018</a:t>
            </a:r>
          </a:p>
          <a:p>
            <a:r>
              <a:rPr lang="ru-RU" sz="3300" b="1" dirty="0" smtClean="0">
                <a:solidFill>
                  <a:schemeClr val="bg2"/>
                </a:solidFill>
                <a:latin typeface="Verdana Pro Cond SemiBold" panose="020B0706030504040204" pitchFamily="34" charset="0"/>
                <a:ea typeface="Verdana" panose="020B0604030504040204" pitchFamily="34" charset="0"/>
              </a:rPr>
              <a:t>Региональный этап в Петербурге</a:t>
            </a:r>
            <a:r>
              <a:rPr lang="de-DE" sz="3300" b="1" dirty="0" smtClean="0">
                <a:solidFill>
                  <a:schemeClr val="bg2"/>
                </a:solidFill>
                <a:latin typeface="Verdana Pro Cond SemiBold" panose="020B0706030504040204" pitchFamily="34" charset="0"/>
                <a:ea typeface="Verdana" panose="020B0604030504040204" pitchFamily="34" charset="0"/>
              </a:rPr>
              <a:t> </a:t>
            </a:r>
            <a:r>
              <a:rPr lang="de-DE" sz="3300" b="1" dirty="0">
                <a:solidFill>
                  <a:schemeClr val="bg2"/>
                </a:solidFill>
                <a:latin typeface="Verdana Pro Cond SemiBold" panose="020B0706030504040204" pitchFamily="34" charset="0"/>
                <a:ea typeface="Verdana" panose="020B0604030504040204" pitchFamily="34" charset="0"/>
              </a:rPr>
              <a:t>2018</a:t>
            </a:r>
          </a:p>
          <a:p>
            <a:r>
              <a:rPr lang="ru-RU" sz="3300" b="1" dirty="0">
                <a:solidFill>
                  <a:schemeClr val="bg2"/>
                </a:solidFill>
                <a:latin typeface="Verdana Pro Cond SemiBold" panose="020B0706030504040204" pitchFamily="34" charset="0"/>
                <a:ea typeface="Verdana" panose="020B0604030504040204" pitchFamily="34" charset="0"/>
              </a:rPr>
              <a:t>Региональный этап в Петербурге</a:t>
            </a:r>
            <a:r>
              <a:rPr lang="de-DE" sz="3300" b="1" dirty="0">
                <a:solidFill>
                  <a:schemeClr val="bg2"/>
                </a:solidFill>
                <a:latin typeface="Verdana Pro Cond SemiBold" panose="020B0706030504040204" pitchFamily="34" charset="0"/>
                <a:ea typeface="Verdana" panose="020B0604030504040204" pitchFamily="34" charset="0"/>
              </a:rPr>
              <a:t> 2019</a:t>
            </a:r>
            <a:endParaRPr lang="de-DE" sz="3300" b="1" dirty="0">
              <a:solidFill>
                <a:schemeClr val="bg2"/>
              </a:solidFill>
              <a:latin typeface="Verdana Pro Cond SemiBold" panose="020B0706030504040204" pitchFamily="34" charset="0"/>
              <a:ea typeface="Verdana" panose="020B060403050404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59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716392AD-1B79-48BF-A85D-5D2A2358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808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Региональный этап в Петербурге</a:t>
            </a:r>
            <a:r>
              <a:rPr lang="de-DE" sz="29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9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20.04.2018 </a:t>
            </a:r>
            <a:endParaRPr lang="ru-RU" sz="29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Рисунок 4" descr="Изображение выглядит как внутренний, человек, стена, стол&#10;&#10;Описание создано автоматически">
            <a:extLst>
              <a:ext uri="{FF2B5EF4-FFF2-40B4-BE49-F238E27FC236}">
                <a16:creationId xmlns:a16="http://schemas.microsoft.com/office/drawing/2014/main" xmlns="" id="{C900B6D5-96A4-4E6B-83A9-FB7834931F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96"/>
          <a:stretch/>
        </p:blipFill>
        <p:spPr>
          <a:xfrm>
            <a:off x="4589" y="1348606"/>
            <a:ext cx="9144000" cy="462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74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716392AD-1B79-48BF-A85D-5D2A2358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808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Региональный этап в Петербурге</a:t>
            </a:r>
            <a:r>
              <a:rPr lang="de-DE" sz="29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9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20.04.2018 </a:t>
            </a:r>
            <a:endParaRPr lang="ru-RU" sz="29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3C8843-C25D-4EBD-AF9E-EEBCF3B1FAE7}"/>
              </a:ext>
            </a:extLst>
          </p:cNvPr>
          <p:cNvSpPr txBox="1"/>
          <p:nvPr/>
        </p:nvSpPr>
        <p:spPr>
          <a:xfrm>
            <a:off x="426816" y="1412778"/>
            <a:ext cx="36411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40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заявок из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10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вузов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22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участника из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9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вузов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Международное жюри из представителей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взов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науки и экономики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Организаторы: </a:t>
            </a:r>
          </a:p>
          <a:p>
            <a:pPr marL="263525">
              <a:buClr>
                <a:srgbClr val="FF0000"/>
              </a:buClr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Германский дом науки и инноваций в Москве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DWIH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Информационный центр Германской службы академических обменов (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DAAD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 СПб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pPr marL="263525">
              <a:buClr>
                <a:srgbClr val="FF0000"/>
              </a:buClr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Санкт-Петербургский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политехнический университет Петра Великого (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СПбПУ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ru-RU" dirty="0"/>
          </a:p>
        </p:txBody>
      </p:sp>
      <p:pic>
        <p:nvPicPr>
          <p:cNvPr id="7" name="Рисунок 6" descr="Изображение выглядит как человек, внутренний, стол&#10;&#10;Описание создано автоматически">
            <a:extLst>
              <a:ext uri="{FF2B5EF4-FFF2-40B4-BE49-F238E27FC236}">
                <a16:creationId xmlns:a16="http://schemas.microsoft.com/office/drawing/2014/main" xmlns="" id="{4D3CB5F0-B5B3-448E-B2F5-845667BDDF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64" y="1349253"/>
            <a:ext cx="4300736" cy="2868054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ловек, стена, женщина, внутренний&#10;&#10;Описание создано автоматически">
            <a:extLst>
              <a:ext uri="{FF2B5EF4-FFF2-40B4-BE49-F238E27FC236}">
                <a16:creationId xmlns:a16="http://schemas.microsoft.com/office/drawing/2014/main" xmlns="" id="{4124C50F-8A31-4D40-B302-50B5EC27B1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64" y="3995636"/>
            <a:ext cx="4300736" cy="286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26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4">
            <a:extLst>
              <a:ext uri="{FF2B5EF4-FFF2-40B4-BE49-F238E27FC236}">
                <a16:creationId xmlns:a16="http://schemas.microsoft.com/office/drawing/2014/main" xmlns="" id="{72DE163C-995F-4CE0-8526-95A6A45B8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3528" y="323949"/>
            <a:ext cx="3384376" cy="5841357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Региональный этап</a:t>
            </a:r>
            <a:r>
              <a:rPr lang="de-DE" sz="24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4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2019</a:t>
            </a:r>
          </a:p>
          <a:p>
            <a:endParaRPr lang="de-DE" sz="2400" b="1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sz="24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06.04.2019</a:t>
            </a:r>
            <a:endParaRPr lang="de-DE" sz="2400" b="1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24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</a:t>
            </a:r>
            <a:r>
              <a:rPr lang="de-DE" sz="24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de-DE" sz="2400" b="1" dirty="0" err="1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Social</a:t>
            </a:r>
            <a:r>
              <a:rPr lang="de-DE" sz="24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Club</a:t>
            </a:r>
            <a:r>
              <a:rPr lang="ru-RU" sz="2400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r>
              <a:rPr lang="ru-RU" sz="18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800" b="1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de-DE" sz="1800" b="1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b="1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Прием заявок до</a:t>
            </a:r>
            <a:endParaRPr lang="de-DE" b="1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03.03.2019 </a:t>
            </a:r>
            <a:endParaRPr lang="de-DE" b="1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b="1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ссылке</a:t>
            </a:r>
            <a:r>
              <a:rPr lang="de-DE" b="1" dirty="0" smtClean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de-DE" b="1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 action="ppaction://hlinkfile"/>
              </a:rPr>
              <a:t>falling-walls.com/lab/</a:t>
            </a:r>
            <a:r>
              <a:rPr lang="de-DE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 action="ppaction://hlinkfile"/>
              </a:rPr>
              <a:t>apply</a:t>
            </a:r>
            <a:endParaRPr lang="ru-RU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D68BF59-9390-4B7E-88E4-2018449C93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87" t="650" r="2200" b="650"/>
          <a:stretch/>
        </p:blipFill>
        <p:spPr>
          <a:xfrm>
            <a:off x="4366469" y="2434"/>
            <a:ext cx="4777531" cy="685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25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EF29337-6091-42AE-B879-19364FCB4297}"/>
              </a:ext>
            </a:extLst>
          </p:cNvPr>
          <p:cNvSpPr/>
          <p:nvPr/>
        </p:nvSpPr>
        <p:spPr>
          <a:xfrm>
            <a:off x="793852" y="1628800"/>
            <a:ext cx="75608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Представьте на конкурсе Вашу идею и выиграйте поездку в Берлин.</a:t>
            </a:r>
            <a:r>
              <a:rPr lang="de-DE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br>
              <a:rPr lang="de-DE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Ваш уникальный проект</a:t>
            </a:r>
            <a:r>
              <a:rPr lang="de-DE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de-DE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</a:t>
            </a:r>
            <a:r>
              <a:rPr lang="ru-RU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минуты времени</a:t>
            </a:r>
            <a:r>
              <a:rPr lang="de-DE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de-DE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</a:t>
            </a:r>
            <a:r>
              <a:rPr lang="ru-RU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день</a:t>
            </a:r>
            <a:r>
              <a:rPr lang="de-DE" b="1" dirty="0" smtClean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de-DE" b="1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e-DE" dirty="0">
                <a:solidFill>
                  <a:srgbClr val="333333"/>
                </a:solidFill>
                <a:latin typeface="Verdana" panose="020B0604030504040204" pitchFamily="34" charset="0"/>
              </a:rPr>
              <a:t/>
            </a:r>
            <a:br>
              <a:rPr lang="de-DE" dirty="0">
                <a:solidFill>
                  <a:srgbClr val="333333"/>
                </a:solidFill>
                <a:latin typeface="Verdana" panose="020B0604030504040204" pitchFamily="34" charset="0"/>
              </a:rPr>
            </a:b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«</a:t>
            </a:r>
            <a:r>
              <a:rPr lang="de-DE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Falling</a:t>
            </a:r>
            <a:r>
              <a:rPr lang="de-DE" dirty="0" smtClean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de-DE" dirty="0">
                <a:solidFill>
                  <a:srgbClr val="333333"/>
                </a:solidFill>
                <a:latin typeface="Verdana" panose="020B0604030504040204" pitchFamily="34" charset="0"/>
              </a:rPr>
              <a:t>Walls </a:t>
            </a:r>
            <a:r>
              <a:rPr lang="de-DE" dirty="0" smtClean="0">
                <a:solidFill>
                  <a:srgbClr val="333333"/>
                </a:solidFill>
                <a:latin typeface="Verdana" panose="020B0604030504040204" pitchFamily="34" charset="0"/>
              </a:rPr>
              <a:t>Lab</a:t>
            </a: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» - это международны</a:t>
            </a: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й форум для молодого поколения молодых и креативных изобретателей, это возможность представить миру самые невероятные инновации</a:t>
            </a:r>
            <a:r>
              <a:rPr lang="de-DE" dirty="0" smtClean="0">
                <a:solidFill>
                  <a:srgbClr val="333333"/>
                </a:solidFill>
                <a:latin typeface="Verdana" panose="020B0604030504040204" pitchFamily="34" charset="0"/>
              </a:rPr>
              <a:t>.</a:t>
            </a:r>
            <a:r>
              <a:rPr lang="de-DE" dirty="0">
                <a:solidFill>
                  <a:srgbClr val="333333"/>
                </a:solidFill>
                <a:latin typeface="Verdana" panose="020B0604030504040204" pitchFamily="34" charset="0"/>
              </a:rPr>
              <a:t> </a:t>
            </a: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Цель - поддержать выдающиеся идеи и дать возможность перспективным молодым ученым и предпринимателям из самых разных уголков мира и сфер деятельности установить контакт друг с другом. Участники получают уникальную возможность представить свой научный или бизнес-проект, свою идею или инициативу на суд высокопрофессионального жюри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, </a:t>
            </a: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в которое 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входят эксперты из сферы науки и </a:t>
            </a: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бизнеса, а </a:t>
            </a: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также на суд своих коллег и широкой общественности. На каждое выступление дается три минуты.</a:t>
            </a:r>
            <a:endParaRPr lang="de-DE" dirty="0">
              <a:solidFill>
                <a:srgbClr val="333333"/>
              </a:solidFill>
              <a:latin typeface="Verdana" panose="020B060403050404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E72032-0832-4EB5-A81D-6506316C3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Что такое </a:t>
            </a:r>
            <a:r>
              <a:rPr lang="de-DE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FW</a:t>
            </a:r>
            <a:r>
              <a:rPr lang="de-DE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Lab?</a:t>
            </a:r>
            <a:r>
              <a:rPr lang="de-DE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de-DE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380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4A7933E-2350-42C6-8872-7495E8E98DF3}"/>
              </a:ext>
            </a:extLst>
          </p:cNvPr>
          <p:cNvSpPr/>
          <p:nvPr/>
        </p:nvSpPr>
        <p:spPr>
          <a:xfrm>
            <a:off x="827584" y="1268760"/>
            <a:ext cx="7200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Каждый год научным организациям предоставляется возможность провести свой собственный этап «</a:t>
            </a:r>
            <a:r>
              <a:rPr lang="de-DE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Falling</a:t>
            </a:r>
            <a:r>
              <a:rPr lang="de-DE" dirty="0" smtClean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de-DE" dirty="0">
                <a:solidFill>
                  <a:srgbClr val="333333"/>
                </a:solidFill>
                <a:latin typeface="Verdana" panose="020B0604030504040204" pitchFamily="34" charset="0"/>
              </a:rPr>
              <a:t>Walls </a:t>
            </a:r>
            <a:r>
              <a:rPr lang="de-DE" dirty="0" smtClean="0">
                <a:solidFill>
                  <a:srgbClr val="333333"/>
                </a:solidFill>
                <a:latin typeface="Verdana" panose="020B0604030504040204" pitchFamily="34" charset="0"/>
              </a:rPr>
              <a:t>Lab</a:t>
            </a: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», чтобы продемонстрировать качество и многообразие научной работы и ту увлеченность, с которой молодые исследователи того или иного региона ей занимаются.</a:t>
            </a:r>
          </a:p>
          <a:p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Победители региональных этапов отправляются </a:t>
            </a:r>
            <a:r>
              <a:rPr lang="de-DE" dirty="0" smtClean="0">
                <a:solidFill>
                  <a:srgbClr val="333333"/>
                </a:solidFill>
                <a:latin typeface="Verdana" panose="020B0604030504040204" pitchFamily="34" charset="0"/>
              </a:rPr>
              <a:t>8</a:t>
            </a: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 ноября на финал конкурса в Берлин</a:t>
            </a:r>
            <a:r>
              <a:rPr lang="de-DE" dirty="0" smtClean="0">
                <a:solidFill>
                  <a:srgbClr val="333333"/>
                </a:solidFill>
                <a:latin typeface="Verdana" panose="020B0604030504040204" pitchFamily="34" charset="0"/>
              </a:rPr>
              <a:t>.</a:t>
            </a: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de-DE" dirty="0" smtClean="0">
                <a:solidFill>
                  <a:srgbClr val="333333"/>
                </a:solidFill>
                <a:latin typeface="Verdana" panose="020B0604030504040204" pitchFamily="34" charset="0"/>
              </a:rPr>
              <a:t>100 </a:t>
            </a: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финалистов представляют свои проекты и решения для глобальных вызовов современности на суд высококомпетентного жюри. Все финалисты получают приглашение на конференцию «</a:t>
            </a:r>
            <a:r>
              <a:rPr lang="de-DE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Falling</a:t>
            </a:r>
            <a:r>
              <a:rPr lang="de-DE" dirty="0" smtClean="0">
                <a:solidFill>
                  <a:srgbClr val="333333"/>
                </a:solidFill>
                <a:latin typeface="Verdana" panose="020B0604030504040204" pitchFamily="34" charset="0"/>
              </a:rPr>
              <a:t> Walls</a:t>
            </a: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»</a:t>
            </a:r>
            <a:r>
              <a:rPr lang="de-DE" dirty="0" smtClean="0">
                <a:solidFill>
                  <a:srgbClr val="333333"/>
                </a:solidFill>
                <a:latin typeface="Verdana" panose="020B0604030504040204" pitchFamily="34" charset="0"/>
              </a:rPr>
              <a:t>, </a:t>
            </a: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где собираются те, кто определяет судьбы мира, - выдающиеся ученые, экономисты и политики.</a:t>
            </a:r>
          </a:p>
          <a:p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Трое победителей финального этапа получают титул «</a:t>
            </a:r>
            <a:r>
              <a:rPr lang="de-DE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Falling</a:t>
            </a:r>
            <a:r>
              <a:rPr lang="de-DE" dirty="0" smtClean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de-DE" dirty="0">
                <a:solidFill>
                  <a:srgbClr val="333333"/>
                </a:solidFill>
                <a:latin typeface="Verdana" panose="020B0604030504040204" pitchFamily="34" charset="0"/>
              </a:rPr>
              <a:t>Walls Young Innovator </a:t>
            </a:r>
            <a:r>
              <a:rPr lang="de-DE" dirty="0" err="1">
                <a:solidFill>
                  <a:srgbClr val="333333"/>
                </a:solidFill>
                <a:latin typeface="Verdana" panose="020B0604030504040204" pitchFamily="34" charset="0"/>
              </a:rPr>
              <a:t>of</a:t>
            </a:r>
            <a:r>
              <a:rPr lang="de-DE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de-DE" dirty="0" err="1">
                <a:solidFill>
                  <a:srgbClr val="333333"/>
                </a:solidFill>
                <a:latin typeface="Verdana" panose="020B0604030504040204" pitchFamily="34" charset="0"/>
              </a:rPr>
              <a:t>the</a:t>
            </a:r>
            <a:r>
              <a:rPr lang="de-DE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de-DE" dirty="0" smtClean="0">
                <a:solidFill>
                  <a:srgbClr val="333333"/>
                </a:solidFill>
                <a:latin typeface="Verdana" panose="020B0604030504040204" pitchFamily="34" charset="0"/>
              </a:rPr>
              <a:t>Year</a:t>
            </a: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» и денежную премию, а также возможность еще раз заявить о себе и представить свою идею на большой сцене перед участниками конференции</a:t>
            </a:r>
            <a:r>
              <a:rPr lang="de-DE" dirty="0" smtClean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«</a:t>
            </a:r>
            <a:r>
              <a:rPr lang="de-DE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Falling</a:t>
            </a:r>
            <a:r>
              <a:rPr lang="de-DE" dirty="0" smtClean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de-DE" dirty="0">
                <a:solidFill>
                  <a:srgbClr val="333333"/>
                </a:solidFill>
                <a:latin typeface="Verdana" panose="020B0604030504040204" pitchFamily="34" charset="0"/>
              </a:rPr>
              <a:t>Walls </a:t>
            </a:r>
            <a:r>
              <a:rPr lang="de-DE" dirty="0" smtClean="0">
                <a:solidFill>
                  <a:srgbClr val="333333"/>
                </a:solidFill>
                <a:latin typeface="Verdana" panose="020B0604030504040204" pitchFamily="34" charset="0"/>
              </a:rPr>
              <a:t>Conference</a:t>
            </a: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»</a:t>
            </a:r>
            <a:r>
              <a:rPr lang="de-DE" dirty="0" smtClean="0">
                <a:solidFill>
                  <a:srgbClr val="333333"/>
                </a:solidFill>
                <a:latin typeface="Verdana" panose="020B0604030504040204" pitchFamily="34" charset="0"/>
              </a:rPr>
              <a:t>.</a:t>
            </a:r>
            <a:endParaRPr lang="de-DE" dirty="0">
              <a:solidFill>
                <a:srgbClr val="333333"/>
              </a:solidFill>
              <a:latin typeface="Verdana" panose="020B060403050404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4D2B709-5BE7-41C5-A6E6-07629474F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Концепция</a:t>
            </a:r>
            <a:r>
              <a:rPr lang="de-DE" sz="3200" dirty="0">
                <a:solidFill>
                  <a:srgbClr val="333333"/>
                </a:solidFill>
                <a:latin typeface="Verdana" panose="020B0604030504040204" pitchFamily="34" charset="0"/>
              </a:rPr>
              <a:t/>
            </a:r>
            <a:br>
              <a:rPr lang="de-DE" sz="3200" dirty="0">
                <a:solidFill>
                  <a:srgbClr val="333333"/>
                </a:solidFill>
                <a:latin typeface="Verdana" panose="020B0604030504040204" pitchFamily="34" charset="0"/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61178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D635444-C0A4-4EAC-8E8C-0F707A9C10C3}"/>
              </a:ext>
            </a:extLst>
          </p:cNvPr>
          <p:cNvSpPr/>
          <p:nvPr/>
        </p:nvSpPr>
        <p:spPr>
          <a:xfrm>
            <a:off x="457200" y="1556792"/>
            <a:ext cx="77872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«</a:t>
            </a:r>
            <a:r>
              <a:rPr lang="de-DE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Falling</a:t>
            </a:r>
            <a:r>
              <a:rPr lang="de-DE" dirty="0" smtClean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de-DE" dirty="0">
                <a:solidFill>
                  <a:srgbClr val="333333"/>
                </a:solidFill>
                <a:latin typeface="Verdana" panose="020B0604030504040204" pitchFamily="34" charset="0"/>
              </a:rPr>
              <a:t>Walls </a:t>
            </a:r>
            <a:r>
              <a:rPr lang="de-DE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Foundation</a:t>
            </a: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» - некоммерческая организация, расположенная в Берлине, организатор международной научной конференции «</a:t>
            </a:r>
            <a:r>
              <a:rPr lang="de-DE" dirty="0" err="1">
                <a:solidFill>
                  <a:srgbClr val="333333"/>
                </a:solidFill>
                <a:latin typeface="Verdana" panose="020B0604030504040204" pitchFamily="34" charset="0"/>
              </a:rPr>
              <a:t>Falling</a:t>
            </a:r>
            <a:r>
              <a:rPr lang="de-DE" dirty="0">
                <a:solidFill>
                  <a:srgbClr val="333333"/>
                </a:solidFill>
                <a:latin typeface="Verdana" panose="020B0604030504040204" pitchFamily="34" charset="0"/>
              </a:rPr>
              <a:t> Walls Conference</a:t>
            </a: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», 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проводимой </a:t>
            </a: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ежегодно в </a:t>
            </a: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день падения Берлинской стены</a:t>
            </a:r>
            <a:r>
              <a:rPr lang="de-DE" dirty="0" smtClean="0">
                <a:solidFill>
                  <a:srgbClr val="333333"/>
                </a:solidFill>
                <a:latin typeface="Verdana" panose="020B0604030504040204" pitchFamily="34" charset="0"/>
              </a:rPr>
              <a:t>. </a:t>
            </a: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На конференции около 20 ведущих ученых со всего мира делают 15-минутные доклады о перспективных исследованиях в области естественных и гуманитарных наук, экономики и технологий, представляя научному сообществу инновации и важнейшие изобретения последнего времени. Кроме того, </a:t>
            </a: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«</a:t>
            </a:r>
            <a:r>
              <a:rPr lang="de-DE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Falling</a:t>
            </a:r>
            <a:r>
              <a:rPr lang="de-DE" dirty="0" smtClean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de-DE" dirty="0">
                <a:solidFill>
                  <a:srgbClr val="333333"/>
                </a:solidFill>
                <a:latin typeface="Verdana" panose="020B0604030504040204" pitchFamily="34" charset="0"/>
              </a:rPr>
              <a:t>Walls </a:t>
            </a:r>
            <a:r>
              <a:rPr lang="de-DE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Foundation</a:t>
            </a: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»</a:t>
            </a:r>
            <a:r>
              <a:rPr lang="de-DE" dirty="0" smtClean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координирует работу «</a:t>
            </a:r>
            <a:r>
              <a:rPr lang="de-DE" dirty="0" smtClean="0">
                <a:solidFill>
                  <a:srgbClr val="333333"/>
                </a:solidFill>
                <a:latin typeface="Verdana" panose="020B0604030504040204" pitchFamily="34" charset="0"/>
              </a:rPr>
              <a:t>Berlin </a:t>
            </a:r>
            <a:r>
              <a:rPr lang="de-DE" dirty="0">
                <a:solidFill>
                  <a:srgbClr val="333333"/>
                </a:solidFill>
                <a:latin typeface="Verdana" panose="020B0604030504040204" pitchFamily="34" charset="0"/>
              </a:rPr>
              <a:t>Science </a:t>
            </a:r>
            <a:r>
              <a:rPr lang="de-DE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Week</a:t>
            </a: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»</a:t>
            </a:r>
            <a:r>
              <a:rPr lang="de-DE" dirty="0" smtClean="0">
                <a:solidFill>
                  <a:srgbClr val="333333"/>
                </a:solidFill>
                <a:latin typeface="Verdana" panose="020B0604030504040204" pitchFamily="34" charset="0"/>
              </a:rPr>
              <a:t>,</a:t>
            </a: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 которая проходит с</a:t>
            </a:r>
            <a:r>
              <a:rPr lang="de-DE" dirty="0" smtClean="0">
                <a:solidFill>
                  <a:srgbClr val="333333"/>
                </a:solidFill>
                <a:latin typeface="Verdana" panose="020B0604030504040204" pitchFamily="34" charset="0"/>
              </a:rPr>
              <a:t> 1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по</a:t>
            </a:r>
            <a:r>
              <a:rPr lang="de-DE" dirty="0" smtClean="0">
                <a:solidFill>
                  <a:srgbClr val="333333"/>
                </a:solidFill>
                <a:latin typeface="Verdana" panose="020B0604030504040204" pitchFamily="34" charset="0"/>
              </a:rPr>
              <a:t> 10</a:t>
            </a: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 ноября и собирает в Берлине ученых и представителей научных организаций из разных стран</a:t>
            </a:r>
            <a:r>
              <a:rPr lang="de-DE" dirty="0" smtClean="0">
                <a:solidFill>
                  <a:srgbClr val="333333"/>
                </a:solidFill>
                <a:latin typeface="Verdana" panose="020B0604030504040204" pitchFamily="34" charset="0"/>
              </a:rPr>
              <a:t>. </a:t>
            </a: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Деятельность «</a:t>
            </a:r>
            <a:r>
              <a:rPr lang="de-DE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Falling</a:t>
            </a:r>
            <a:r>
              <a:rPr lang="de-DE" dirty="0" smtClean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de-DE" dirty="0">
                <a:solidFill>
                  <a:srgbClr val="333333"/>
                </a:solidFill>
                <a:latin typeface="Verdana" panose="020B0604030504040204" pitchFamily="34" charset="0"/>
              </a:rPr>
              <a:t>Walls </a:t>
            </a:r>
            <a:r>
              <a:rPr lang="de-DE" dirty="0" err="1" smtClean="0">
                <a:solidFill>
                  <a:srgbClr val="333333"/>
                </a:solidFill>
                <a:latin typeface="Verdana" panose="020B0604030504040204" pitchFamily="34" charset="0"/>
              </a:rPr>
              <a:t>Foundation</a:t>
            </a: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» поддерживают Федеральное министерство образования и науки Германии</a:t>
            </a:r>
            <a:r>
              <a:rPr lang="de-DE" dirty="0" smtClean="0">
                <a:solidFill>
                  <a:srgbClr val="333333"/>
                </a:solidFill>
                <a:latin typeface="Verdana" panose="020B0604030504040204" pitchFamily="34" charset="0"/>
              </a:rPr>
              <a:t>, 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Общество им. Германа фон </a:t>
            </a: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Гельмгольца</a:t>
            </a:r>
            <a:r>
              <a:rPr lang="de-DE" dirty="0" smtClean="0">
                <a:solidFill>
                  <a:srgbClr val="333333"/>
                </a:solidFill>
                <a:latin typeface="Verdana" panose="020B0604030504040204" pitchFamily="34" charset="0"/>
              </a:rPr>
              <a:t>, </a:t>
            </a:r>
            <a:r>
              <a:rPr lang="ru-RU" dirty="0">
                <a:solidFill>
                  <a:srgbClr val="333333"/>
                </a:solidFill>
                <a:latin typeface="Verdana" panose="020B0604030504040204" pitchFamily="34" charset="0"/>
              </a:rPr>
              <a:t>Фонд Роберта </a:t>
            </a:r>
            <a:r>
              <a:rPr lang="ru-RU" dirty="0" smtClean="0">
                <a:solidFill>
                  <a:srgbClr val="333333"/>
                </a:solidFill>
                <a:latin typeface="Verdana" panose="020B0604030504040204" pitchFamily="34" charset="0"/>
              </a:rPr>
              <a:t>Боша, Сенат Берлина и множество других научных организаций, фондов и предприятий</a:t>
            </a:r>
            <a:r>
              <a:rPr lang="de-DE" dirty="0" smtClean="0">
                <a:solidFill>
                  <a:srgbClr val="333333"/>
                </a:solidFill>
                <a:latin typeface="Verdana" panose="020B0604030504040204" pitchFamily="34" charset="0"/>
              </a:rPr>
              <a:t>. </a:t>
            </a:r>
            <a:endParaRPr lang="de-DE" dirty="0">
              <a:solidFill>
                <a:srgbClr val="333333"/>
              </a:solidFill>
              <a:latin typeface="Verdana" panose="020B060403050404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2ED253-4614-482D-9561-BF5EF17FA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Организаторы</a:t>
            </a:r>
            <a:endParaRPr lang="ru-RU" sz="32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660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404DBF4-AF47-4964-A2EE-323CF667AE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71"/>
          <a:stretch/>
        </p:blipFill>
        <p:spPr>
          <a:xfrm>
            <a:off x="251520" y="852619"/>
            <a:ext cx="6840760" cy="57742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83B3F1B-B668-4D1B-8679-C33D2D7DE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183605"/>
            <a:ext cx="3605970" cy="3168352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062A400-8EFF-4800-8163-39B8209AA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Партнеры</a:t>
            </a:r>
            <a:endParaRPr lang="ru-RU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142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66CA2B3-497B-4824-B360-A985F5672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9" y="1223964"/>
            <a:ext cx="7858125" cy="4410075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3F653969-BA91-423D-AA59-EB07B6836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856"/>
            <a:ext cx="8229600" cy="88086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Участники</a:t>
            </a:r>
            <a:r>
              <a:rPr lang="de-DE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2018</a:t>
            </a:r>
            <a:endParaRPr lang="ru-RU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9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5994805-3F2D-49DB-BF76-191125462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646" y="1052738"/>
            <a:ext cx="6372708" cy="5548185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BE994F34-3960-474A-B2C4-017F04FC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856"/>
            <a:ext cx="8229600" cy="88086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Статистика</a:t>
            </a:r>
            <a:r>
              <a:rPr lang="de-DE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2018</a:t>
            </a:r>
            <a:endParaRPr lang="ru-RU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425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1E223CC-AEBD-4CDD-9D4E-CBF913145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564422"/>
            <a:ext cx="6724972" cy="5729159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44BE6DC1-6DD7-4758-AD1C-A3081A6B3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856"/>
            <a:ext cx="8229600" cy="88086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Статистика</a:t>
            </a:r>
            <a:r>
              <a:rPr lang="de-DE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2018</a:t>
            </a:r>
            <a:endParaRPr lang="ru-RU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61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4A47AE9-EA90-4EA7-93A9-3E1DDCB37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856"/>
            <a:ext cx="8229600" cy="88086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Финал в Берлине</a:t>
            </a:r>
            <a:r>
              <a:rPr lang="de-DE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2018</a:t>
            </a:r>
            <a:endParaRPr lang="ru-RU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4667236-D3C3-4AD0-80A0-544C3862AE2B}"/>
              </a:ext>
            </a:extLst>
          </p:cNvPr>
          <p:cNvSpPr/>
          <p:nvPr/>
        </p:nvSpPr>
        <p:spPr>
          <a:xfrm>
            <a:off x="4718633" y="5227006"/>
            <a:ext cx="4055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hlinkClick r:id="rId2"/>
              </a:rPr>
              <a:t>Highlights </a:t>
            </a:r>
            <a:r>
              <a:rPr lang="de-DE" dirty="0" err="1">
                <a:hlinkClick r:id="rId2"/>
              </a:rPr>
              <a:t>Falling</a:t>
            </a:r>
            <a:r>
              <a:rPr lang="de-DE" dirty="0">
                <a:hlinkClick r:id="rId2"/>
              </a:rPr>
              <a:t> Walls Lab 2018 in Berlin</a:t>
            </a:r>
            <a:endParaRPr lang="ru-RU" dirty="0"/>
          </a:p>
        </p:txBody>
      </p:sp>
      <p:pic>
        <p:nvPicPr>
          <p:cNvPr id="6" name="Рисунок 5" descr="Изображение выглядит как внутренний, здание, человек, пол&#10;&#10;Описание создано автоматически">
            <a:extLst>
              <a:ext uri="{FF2B5EF4-FFF2-40B4-BE49-F238E27FC236}">
                <a16:creationId xmlns:a16="http://schemas.microsoft.com/office/drawing/2014/main" xmlns="" id="{CC663539-7C40-48A4-BD50-6E0165578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54" y="1107898"/>
            <a:ext cx="4113381" cy="2744397"/>
          </a:xfrm>
          <a:prstGeom prst="rect">
            <a:avLst/>
          </a:prstGeom>
        </p:spPr>
      </p:pic>
      <p:pic>
        <p:nvPicPr>
          <p:cNvPr id="10" name="Рисунок 9" descr="Изображение выглядит как человек, мужчина, стена, держит&#10;&#10;Описание создано автоматически">
            <a:extLst>
              <a:ext uri="{FF2B5EF4-FFF2-40B4-BE49-F238E27FC236}">
                <a16:creationId xmlns:a16="http://schemas.microsoft.com/office/drawing/2014/main" xmlns="" id="{F0B3EE58-586B-4001-ABF3-89EA5204E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53" y="4042690"/>
            <a:ext cx="4113381" cy="273796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человек, держит, стена, мобильный телефон&#10;&#10;Описание создано автоматически">
            <a:extLst>
              <a:ext uri="{FF2B5EF4-FFF2-40B4-BE49-F238E27FC236}">
                <a16:creationId xmlns:a16="http://schemas.microsoft.com/office/drawing/2014/main" xmlns="" id="{3DC68E7C-7210-4268-8CF4-EA1D6763D0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652" y="1093658"/>
            <a:ext cx="4245549" cy="277287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08422A4-59B8-46A8-9326-1505ACE52E10}"/>
              </a:ext>
            </a:extLst>
          </p:cNvPr>
          <p:cNvSpPr txBox="1"/>
          <p:nvPr/>
        </p:nvSpPr>
        <p:spPr>
          <a:xfrm>
            <a:off x="4617356" y="3987334"/>
            <a:ext cx="4200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</a:rPr>
              <a:t>Оксана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</a:rPr>
              <a:t>Киричук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</a:rPr>
              <a:t>, Санкт-Петербургский политехнический университет Петра Великого (</a:t>
            </a:r>
            <a:r>
              <a:rPr lang="ru-RU" sz="900" dirty="0" err="1">
                <a:latin typeface="Verdana" panose="020B0604030504040204" pitchFamily="34" charset="0"/>
                <a:ea typeface="Verdana" panose="020B0604030504040204" pitchFamily="34" charset="0"/>
              </a:rPr>
              <a:t>СПбПУ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ru-RU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57DA1B7F-33B8-41E8-B83D-E03EC75C23C6}"/>
              </a:ext>
            </a:extLst>
          </p:cNvPr>
          <p:cNvSpPr/>
          <p:nvPr/>
        </p:nvSpPr>
        <p:spPr>
          <a:xfrm>
            <a:off x="4472202" y="6447975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</a:rPr>
              <a:t>Арсений </a:t>
            </a:r>
            <a:r>
              <a:rPr lang="ru-RU" sz="90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Коннов</a:t>
            </a:r>
            <a:r>
              <a:rPr lang="de-DE" sz="900" dirty="0" smtClean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ru-RU" sz="9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900" dirty="0" smtClean="0">
                <a:latin typeface="Verdana" panose="020B0604030504040204" pitchFamily="34" charset="0"/>
                <a:ea typeface="Verdana" panose="020B0604030504040204" pitchFamily="34" charset="0"/>
              </a:rPr>
              <a:t>Университет ИТМО, Санкт-Петербург</a:t>
            </a:r>
            <a:endParaRPr lang="ru-RU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6" name="Рисунок 15" descr="Видеокамера">
            <a:extLst>
              <a:ext uri="{FF2B5EF4-FFF2-40B4-BE49-F238E27FC236}">
                <a16:creationId xmlns:a16="http://schemas.microsoft.com/office/drawing/2014/main" xmlns="" id="{6726DFB0-1434-49C6-8A48-C4123C522C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372202" y="4725146"/>
            <a:ext cx="586427" cy="58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400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</TotalTime>
  <Words>428</Words>
  <Application>Microsoft Office PowerPoint</Application>
  <PresentationFormat>Экран (4:3)</PresentationFormat>
  <Paragraphs>48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Тема Office</vt:lpstr>
      <vt:lpstr>1_Специальное оформление</vt:lpstr>
      <vt:lpstr>Специальное оформление</vt:lpstr>
      <vt:lpstr>Содержание</vt:lpstr>
      <vt:lpstr>Что такое FW Lab? </vt:lpstr>
      <vt:lpstr>Концепция </vt:lpstr>
      <vt:lpstr>Организаторы</vt:lpstr>
      <vt:lpstr>Партнеры</vt:lpstr>
      <vt:lpstr>Участники 2018</vt:lpstr>
      <vt:lpstr>Статистика 2018</vt:lpstr>
      <vt:lpstr>Статистика 2018</vt:lpstr>
      <vt:lpstr>Финал в Берлине 2018</vt:lpstr>
      <vt:lpstr>Региональный этап в Петербурге 20.04.2018 </vt:lpstr>
      <vt:lpstr>Региональный этап в Петербурге 20.04.2018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50</cp:revision>
  <dcterms:created xsi:type="dcterms:W3CDTF">2018-12-05T09:52:41Z</dcterms:created>
  <dcterms:modified xsi:type="dcterms:W3CDTF">2019-02-01T15:06:44Z</dcterms:modified>
</cp:coreProperties>
</file>